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429" r:id="rId2"/>
    <p:sldId id="430" r:id="rId3"/>
    <p:sldId id="491" r:id="rId4"/>
    <p:sldId id="596" r:id="rId5"/>
    <p:sldId id="597" r:id="rId6"/>
    <p:sldId id="545" r:id="rId7"/>
    <p:sldId id="642" r:id="rId8"/>
    <p:sldId id="643" r:id="rId9"/>
    <p:sldId id="645" r:id="rId10"/>
    <p:sldId id="466" r:id="rId11"/>
    <p:sldId id="422" r:id="rId12"/>
    <p:sldId id="598" r:id="rId13"/>
    <p:sldId id="599" r:id="rId14"/>
    <p:sldId id="602" r:id="rId15"/>
    <p:sldId id="603" r:id="rId16"/>
    <p:sldId id="639" r:id="rId17"/>
    <p:sldId id="637" r:id="rId18"/>
    <p:sldId id="604" r:id="rId19"/>
    <p:sldId id="611" r:id="rId20"/>
    <p:sldId id="612" r:id="rId21"/>
    <p:sldId id="614" r:id="rId22"/>
    <p:sldId id="615" r:id="rId23"/>
    <p:sldId id="638" r:id="rId24"/>
    <p:sldId id="616" r:id="rId25"/>
    <p:sldId id="617" r:id="rId26"/>
    <p:sldId id="554" r:id="rId27"/>
    <p:sldId id="608" r:id="rId28"/>
    <p:sldId id="619" r:id="rId29"/>
    <p:sldId id="620" r:id="rId30"/>
    <p:sldId id="621" r:id="rId31"/>
    <p:sldId id="605" r:id="rId32"/>
    <p:sldId id="618" r:id="rId33"/>
    <p:sldId id="622" r:id="rId34"/>
    <p:sldId id="623" r:id="rId35"/>
    <p:sldId id="606" r:id="rId36"/>
    <p:sldId id="624" r:id="rId37"/>
    <p:sldId id="625" r:id="rId38"/>
    <p:sldId id="626" r:id="rId39"/>
    <p:sldId id="640" r:id="rId40"/>
    <p:sldId id="629" r:id="rId41"/>
    <p:sldId id="630" r:id="rId42"/>
    <p:sldId id="641" r:id="rId43"/>
    <p:sldId id="631" r:id="rId44"/>
    <p:sldId id="632" r:id="rId45"/>
    <p:sldId id="628" r:id="rId46"/>
    <p:sldId id="464" r:id="rId47"/>
    <p:sldId id="634" r:id="rId48"/>
    <p:sldId id="635" r:id="rId49"/>
    <p:sldId id="421" r:id="rId50"/>
  </p:sldIdLst>
  <p:sldSz cx="9144000" cy="6858000" type="screen4x3"/>
  <p:notesSz cx="70104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FF6600"/>
    <a:srgbClr val="FF3300"/>
    <a:srgbClr val="FFC000"/>
    <a:srgbClr val="FF5050"/>
    <a:srgbClr val="FFFF66"/>
    <a:srgbClr val="9982B4"/>
    <a:srgbClr val="92D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26" autoAdjust="0"/>
    <p:restoredTop sz="98221" autoAdjust="0"/>
  </p:normalViewPr>
  <p:slideViewPr>
    <p:cSldViewPr>
      <p:cViewPr varScale="1">
        <p:scale>
          <a:sx n="74" d="100"/>
          <a:sy n="74" d="100"/>
        </p:scale>
        <p:origin x="1662" y="72"/>
      </p:cViewPr>
      <p:guideLst>
        <p:guide orient="horz" pos="2160"/>
        <p:guide pos="2880"/>
      </p:guideLst>
    </p:cSldViewPr>
  </p:slideViewPr>
  <p:notesTextViewPr>
    <p:cViewPr>
      <p:scale>
        <a:sx n="1" d="1"/>
        <a:sy n="1" d="1"/>
      </p:scale>
      <p:origin x="0" y="0"/>
    </p:cViewPr>
  </p:notesTextViewPr>
  <p:sorterViewPr>
    <p:cViewPr>
      <p:scale>
        <a:sx n="200" d="100"/>
        <a:sy n="200" d="100"/>
      </p:scale>
      <p:origin x="0" y="352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14602417911E-2"/>
          <c:y val="0.1658192154253359"/>
          <c:w val="0.88994597308118029"/>
          <c:h val="0.81920205849369454"/>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spPr>
              <a:noFill/>
              <a:ln>
                <a:noFill/>
              </a:ln>
              <a:effectLst/>
            </c:spPr>
            <c:txPr>
              <a:bodyPr/>
              <a:lstStyle/>
              <a:p>
                <a:pPr>
                  <a:defRPr sz="1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Лист1!$B$2:$B$6</c:f>
              <c:numCache>
                <c:formatCode>0%</c:formatCode>
                <c:ptCount val="5"/>
                <c:pt idx="0">
                  <c:v>0.94110000000000005</c:v>
                </c:pt>
                <c:pt idx="1">
                  <c:v>0.94569999999999999</c:v>
                </c:pt>
                <c:pt idx="2">
                  <c:v>0.93879999999999997</c:v>
                </c:pt>
                <c:pt idx="3">
                  <c:v>0.91949999999999998</c:v>
                </c:pt>
                <c:pt idx="4">
                  <c:v>0.22770000000000001</c:v>
                </c:pt>
              </c:numCache>
            </c:numRef>
          </c:val>
        </c:ser>
        <c:ser>
          <c:idx val="1"/>
          <c:order val="1"/>
          <c:tx>
            <c:strRef>
              <c:f>Лист1!$C$1</c:f>
              <c:strCache>
                <c:ptCount val="1"/>
                <c:pt idx="0">
                  <c:v>Столбец2</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Лист1!$C$2:$C$6</c:f>
              <c:numCache>
                <c:formatCode>0%</c:formatCode>
                <c:ptCount val="5"/>
                <c:pt idx="0">
                  <c:v>5.8899999999999952E-2</c:v>
                </c:pt>
                <c:pt idx="1">
                  <c:v>5.4300000000000015E-2</c:v>
                </c:pt>
                <c:pt idx="2">
                  <c:v>6.1200000000000032E-2</c:v>
                </c:pt>
                <c:pt idx="3">
                  <c:v>8.0500000000000016E-2</c:v>
                </c:pt>
                <c:pt idx="4">
                  <c:v>0.77229999999999999</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dLbl>
              <c:idx val="0"/>
              <c:spPr/>
              <c:txPr>
                <a:bodyPr/>
                <a:lstStyle/>
                <a:p>
                  <a:pPr>
                    <a:defRPr sz="1000"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sz="1000" b="1">
                      <a:solidFill>
                        <a:srgbClr val="C0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1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Лист1!$D$2:$D$6</c:f>
              <c:numCache>
                <c:formatCode>0%</c:formatCode>
                <c:ptCount val="5"/>
                <c:pt idx="0">
                  <c:v>0.91930000000000001</c:v>
                </c:pt>
                <c:pt idx="1">
                  <c:v>0.90600000000000003</c:v>
                </c:pt>
                <c:pt idx="2">
                  <c:v>0.93480000000000008</c:v>
                </c:pt>
                <c:pt idx="3">
                  <c:v>0.92330000000000001</c:v>
                </c:pt>
                <c:pt idx="4">
                  <c:v>0.31920000000000004</c:v>
                </c:pt>
              </c:numCache>
            </c:numRef>
          </c:val>
        </c:ser>
        <c:ser>
          <c:idx val="3"/>
          <c:order val="3"/>
          <c:tx>
            <c:strRef>
              <c:f>Лист1!$E$1</c:f>
              <c:strCache>
                <c:ptCount val="1"/>
                <c:pt idx="0">
                  <c:v>Столбец3</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Лист1!$E$2:$E$6</c:f>
              <c:numCache>
                <c:formatCode>0%</c:formatCode>
                <c:ptCount val="5"/>
                <c:pt idx="0">
                  <c:v>8.0699999999999994E-2</c:v>
                </c:pt>
                <c:pt idx="1">
                  <c:v>9.3999999999999972E-2</c:v>
                </c:pt>
                <c:pt idx="2">
                  <c:v>6.5199999999999925E-2</c:v>
                </c:pt>
                <c:pt idx="3">
                  <c:v>7.669999999999999E-2</c:v>
                </c:pt>
                <c:pt idx="4">
                  <c:v>0.68079999999999996</c:v>
                </c:pt>
              </c:numCache>
            </c:numRef>
          </c:val>
        </c:ser>
        <c:ser>
          <c:idx val="4"/>
          <c:order val="4"/>
          <c:tx>
            <c:strRef>
              <c:f>Лист1!$F$1</c:f>
              <c:strCache>
                <c:ptCount val="1"/>
                <c:pt idx="0">
                  <c:v>Північ+Центр</c:v>
                </c:pt>
              </c:strCache>
            </c:strRef>
          </c:tx>
          <c:spPr>
            <a:solidFill>
              <a:srgbClr val="92D050"/>
            </a:solidFill>
          </c:spPr>
          <c:invertIfNegative val="0"/>
          <c:dLbls>
            <c:spPr>
              <a:noFill/>
              <a:ln>
                <a:noFill/>
              </a:ln>
              <a:effectLst/>
            </c:spPr>
            <c:txPr>
              <a:bodyPr/>
              <a:lstStyle/>
              <a:p>
                <a:pPr>
                  <a:defRPr sz="1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Лист1!$F$2:$F$6</c:f>
              <c:numCache>
                <c:formatCode>0%</c:formatCode>
                <c:ptCount val="5"/>
                <c:pt idx="0">
                  <c:v>0.96029999999999993</c:v>
                </c:pt>
                <c:pt idx="1">
                  <c:v>0.9173</c:v>
                </c:pt>
                <c:pt idx="2">
                  <c:v>0.90790000000000004</c:v>
                </c:pt>
                <c:pt idx="3">
                  <c:v>0.91819999999999991</c:v>
                </c:pt>
                <c:pt idx="4">
                  <c:v>0.22409999999999999</c:v>
                </c:pt>
              </c:numCache>
            </c:numRef>
          </c:val>
        </c:ser>
        <c:ser>
          <c:idx val="5"/>
          <c:order val="5"/>
          <c:tx>
            <c:strRef>
              <c:f>Лист1!$G$1</c:f>
              <c:strCache>
                <c:ptCount val="1"/>
                <c:pt idx="0">
                  <c:v>Столбец4</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Лист1!$G$2:$G$6</c:f>
              <c:numCache>
                <c:formatCode>0%</c:formatCode>
                <c:ptCount val="5"/>
                <c:pt idx="0">
                  <c:v>3.9700000000000069E-2</c:v>
                </c:pt>
                <c:pt idx="1">
                  <c:v>8.2699999999999996E-2</c:v>
                </c:pt>
                <c:pt idx="2">
                  <c:v>9.209999999999996E-2</c:v>
                </c:pt>
                <c:pt idx="3">
                  <c:v>8.1800000000000095E-2</c:v>
                </c:pt>
                <c:pt idx="4">
                  <c:v>0.77590000000000003</c:v>
                </c:pt>
              </c:numCache>
            </c:numRef>
          </c:val>
        </c:ser>
        <c:ser>
          <c:idx val="6"/>
          <c:order val="6"/>
          <c:tx>
            <c:strRef>
              <c:f>Лист1!$H$1</c:f>
              <c:strCache>
                <c:ptCount val="1"/>
                <c:pt idx="0">
                  <c:v>Південь</c:v>
                </c:pt>
              </c:strCache>
            </c:strRef>
          </c:tx>
          <c:spPr>
            <a:solidFill>
              <a:srgbClr val="FFFF00"/>
            </a:solidFill>
          </c:spPr>
          <c:invertIfNegative val="0"/>
          <c:dLbls>
            <c:dLbl>
              <c:idx val="3"/>
              <c:spPr/>
              <c:txPr>
                <a:bodyPr/>
                <a:lstStyle/>
                <a:p>
                  <a:pPr>
                    <a:defRPr sz="1000" b="1">
                      <a:solidFill>
                        <a:srgbClr val="C00000"/>
                      </a:solidFill>
                    </a:defRPr>
                  </a:pPr>
                  <a:endParaRPr lang="en-US"/>
                </a:p>
              </c:txPr>
              <c:dLblPos val="inBase"/>
              <c:showLegendKey val="0"/>
              <c:showVal val="1"/>
              <c:showCatName val="0"/>
              <c:showSerName val="0"/>
              <c:showPercent val="0"/>
              <c:showBubbleSize val="0"/>
            </c:dLbl>
            <c:dLbl>
              <c:idx val="4"/>
              <c:spPr/>
              <c:txPr>
                <a:bodyPr/>
                <a:lstStyle/>
                <a:p>
                  <a:pPr>
                    <a:defRPr sz="1000" b="1">
                      <a:solidFill>
                        <a:srgbClr val="0000FF"/>
                      </a:solidFill>
                    </a:defRPr>
                  </a:pPr>
                  <a:endParaRPr lang="en-US"/>
                </a:p>
              </c:txPr>
              <c:dLblPos val="inBase"/>
              <c:showLegendKey val="0"/>
              <c:showVal val="1"/>
              <c:showCatName val="0"/>
              <c:showSerName val="0"/>
              <c:showPercent val="0"/>
              <c:showBubbleSize val="0"/>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1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Лист1!$H$2:$H$6</c:f>
              <c:numCache>
                <c:formatCode>0%</c:formatCode>
                <c:ptCount val="5"/>
                <c:pt idx="0">
                  <c:v>0.96799999999999997</c:v>
                </c:pt>
                <c:pt idx="1">
                  <c:v>0.94920000000000004</c:v>
                </c:pt>
                <c:pt idx="2">
                  <c:v>0.95219999999999994</c:v>
                </c:pt>
                <c:pt idx="3">
                  <c:v>0.9607</c:v>
                </c:pt>
                <c:pt idx="4">
                  <c:v>0.15579999999999999</c:v>
                </c:pt>
              </c:numCache>
            </c:numRef>
          </c:val>
        </c:ser>
        <c:ser>
          <c:idx val="7"/>
          <c:order val="7"/>
          <c:tx>
            <c:strRef>
              <c:f>Лист1!$I$1</c:f>
              <c:strCache>
                <c:ptCount val="1"/>
                <c:pt idx="0">
                  <c:v>Столбец5</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Лист1!$I$2:$I$6</c:f>
              <c:numCache>
                <c:formatCode>0%</c:formatCode>
                <c:ptCount val="5"/>
                <c:pt idx="0">
                  <c:v>3.2000000000000028E-2</c:v>
                </c:pt>
                <c:pt idx="1">
                  <c:v>5.0799999999999956E-2</c:v>
                </c:pt>
                <c:pt idx="2">
                  <c:v>4.7800000000000065E-2</c:v>
                </c:pt>
                <c:pt idx="3">
                  <c:v>3.9300000000000002E-2</c:v>
                </c:pt>
                <c:pt idx="4">
                  <c:v>0.84420000000000006</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8"/>
              <c:delete val="1"/>
              <c:extLst>
                <c:ext xmlns:c15="http://schemas.microsoft.com/office/drawing/2012/chart" uri="{CE6537A1-D6FC-4f65-9D91-7224C49458BB}"/>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Лист1!$J$2:$J$6</c:f>
              <c:numCache>
                <c:formatCode>0%</c:formatCode>
                <c:ptCount val="5"/>
                <c:pt idx="0">
                  <c:v>0.96399999999999997</c:v>
                </c:pt>
                <c:pt idx="1">
                  <c:v>0.93979999999999997</c:v>
                </c:pt>
                <c:pt idx="2">
                  <c:v>0.93049999999999999</c:v>
                </c:pt>
                <c:pt idx="3">
                  <c:v>0.88960000000000006</c:v>
                </c:pt>
                <c:pt idx="4">
                  <c:v>0.26850000000000002</c:v>
                </c:pt>
              </c:numCache>
            </c:numRef>
          </c:val>
        </c:ser>
        <c:ser>
          <c:idx val="9"/>
          <c:order val="9"/>
          <c:tx>
            <c:strRef>
              <c:f>Лист1!$K$1</c:f>
              <c:strCache>
                <c:ptCount val="1"/>
                <c:pt idx="0">
                  <c:v>Столбец6</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Лист1!$K$2:$K$6</c:f>
              <c:numCache>
                <c:formatCode>0%</c:formatCode>
                <c:ptCount val="5"/>
                <c:pt idx="0">
                  <c:v>3.6000000000000032E-2</c:v>
                </c:pt>
                <c:pt idx="1">
                  <c:v>6.0200000000000031E-2</c:v>
                </c:pt>
                <c:pt idx="2">
                  <c:v>6.9500000000000006E-2</c:v>
                </c:pt>
                <c:pt idx="3">
                  <c:v>0.11039999999999994</c:v>
                </c:pt>
                <c:pt idx="4">
                  <c:v>0.73150000000000004</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dLbl>
              <c:idx val="1"/>
              <c:spPr/>
              <c:txPr>
                <a:bodyPr/>
                <a:lstStyle/>
                <a:p>
                  <a:pPr>
                    <a:defRPr sz="1000" b="1">
                      <a:solidFill>
                        <a:srgbClr val="0000FF"/>
                      </a:solidFill>
                    </a:defRPr>
                  </a:pPr>
                  <a:endParaRPr lang="en-US"/>
                </a:p>
              </c:txPr>
              <c:showLegendKey val="0"/>
              <c:showVal val="1"/>
              <c:showCatName val="0"/>
              <c:showSerName val="0"/>
              <c:showPercent val="0"/>
              <c:showBubbleSize val="0"/>
            </c:dLbl>
            <c:dLbl>
              <c:idx val="2"/>
              <c:spPr/>
              <c:txPr>
                <a:bodyPr/>
                <a:lstStyle/>
                <a:p>
                  <a:pPr>
                    <a:defRPr sz="1000" b="1">
                      <a:solidFill>
                        <a:srgbClr val="0000FF"/>
                      </a:solidFill>
                    </a:defRPr>
                  </a:pPr>
                  <a:endParaRPr lang="en-US"/>
                </a:p>
              </c:txPr>
              <c:showLegendKey val="0"/>
              <c:showVal val="1"/>
              <c:showCatName val="0"/>
              <c:showSerName val="0"/>
              <c:showPercent val="0"/>
              <c:showBubbleSize val="0"/>
            </c:dLbl>
            <c:dLbl>
              <c:idx val="3"/>
              <c:spPr/>
              <c:txPr>
                <a:bodyPr/>
                <a:lstStyle/>
                <a:p>
                  <a:pPr>
                    <a:defRPr sz="1000" b="1">
                      <a:solidFill>
                        <a:srgbClr val="0000FF"/>
                      </a:solidFill>
                    </a:defRPr>
                  </a:pPr>
                  <a:endParaRPr lang="en-US"/>
                </a:p>
              </c:txPr>
              <c:showLegendKey val="0"/>
              <c:showVal val="1"/>
              <c:showCatName val="0"/>
              <c:showSerName val="0"/>
              <c:showPercent val="0"/>
              <c:showBubbleSize val="0"/>
            </c:dLbl>
            <c:dLbl>
              <c:idx val="4"/>
              <c:spPr/>
              <c:txPr>
                <a:bodyPr/>
                <a:lstStyle/>
                <a:p>
                  <a:pPr>
                    <a:defRPr sz="1000" b="1">
                      <a:solidFill>
                        <a:srgbClr val="C00000"/>
                      </a:solidFill>
                    </a:defRPr>
                  </a:pPr>
                  <a:endParaRPr lang="en-US"/>
                </a:p>
              </c:txPr>
              <c:showLegendKey val="0"/>
              <c:showVal val="1"/>
              <c:showCatName val="0"/>
              <c:showSerName val="0"/>
              <c:showPercent val="0"/>
              <c:showBubbleSize val="0"/>
            </c:dLbl>
            <c:dLbl>
              <c:idx val="8"/>
              <c:delete val="1"/>
              <c:extLst>
                <c:ext xmlns:c15="http://schemas.microsoft.com/office/drawing/2012/chart" uri="{CE6537A1-D6FC-4f65-9D91-7224C49458BB}"/>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Лист1!$L$2:$L$6</c:f>
              <c:numCache>
                <c:formatCode>0%</c:formatCode>
                <c:ptCount val="5"/>
                <c:pt idx="0">
                  <c:v>0.92869999999999997</c:v>
                </c:pt>
                <c:pt idx="1">
                  <c:v>0.85860000000000003</c:v>
                </c:pt>
                <c:pt idx="2">
                  <c:v>0.88119999999999998</c:v>
                </c:pt>
                <c:pt idx="3">
                  <c:v>0.84430000000000005</c:v>
                </c:pt>
                <c:pt idx="4">
                  <c:v>0.45499999999999996</c:v>
                </c:pt>
              </c:numCache>
            </c:numRef>
          </c:val>
        </c:ser>
        <c:ser>
          <c:idx val="11"/>
          <c:order val="11"/>
          <c:tx>
            <c:strRef>
              <c:f>Лист1!$M$1</c:f>
              <c:strCache>
                <c:ptCount val="1"/>
                <c:pt idx="0">
                  <c:v>Столбец7</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Лист1!$M$2:$M$6</c:f>
              <c:numCache>
                <c:formatCode>0%</c:formatCode>
                <c:ptCount val="5"/>
                <c:pt idx="0">
                  <c:v>7.130000000000003E-2</c:v>
                </c:pt>
                <c:pt idx="1">
                  <c:v>0.14139999999999997</c:v>
                </c:pt>
                <c:pt idx="2">
                  <c:v>0.11880000000000002</c:v>
                </c:pt>
                <c:pt idx="3">
                  <c:v>0.15569999999999995</c:v>
                </c:pt>
                <c:pt idx="4">
                  <c:v>0.54500000000000004</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0"/>
              <c:spPr/>
              <c:txPr>
                <a:bodyPr/>
                <a:lstStyle/>
                <a:p>
                  <a:pPr>
                    <a:defRPr sz="1000" b="1">
                      <a:solidFill>
                        <a:srgbClr val="0000FF"/>
                      </a:solidFill>
                    </a:defRPr>
                  </a:pPr>
                  <a:endParaRPr lang="en-US"/>
                </a:p>
              </c:txPr>
              <c:showLegendKey val="0"/>
              <c:showVal val="1"/>
              <c:showCatName val="0"/>
              <c:showSerName val="0"/>
              <c:showPercent val="0"/>
              <c:showBubbleSize val="0"/>
            </c:dLbl>
            <c:dLbl>
              <c:idx val="1"/>
              <c:spPr/>
              <c:txPr>
                <a:bodyPr/>
                <a:lstStyle/>
                <a:p>
                  <a:pPr>
                    <a:defRPr sz="1000" b="1">
                      <a:solidFill>
                        <a:srgbClr val="0000FF"/>
                      </a:solidFill>
                    </a:defRPr>
                  </a:pPr>
                  <a:endParaRPr lang="en-US"/>
                </a:p>
              </c:txPr>
              <c:showLegendKey val="0"/>
              <c:showVal val="1"/>
              <c:showCatName val="0"/>
              <c:showSerName val="0"/>
              <c:showPercent val="0"/>
              <c:showBubbleSize val="0"/>
            </c:dLbl>
            <c:dLbl>
              <c:idx val="2"/>
              <c:spPr/>
              <c:txPr>
                <a:bodyPr/>
                <a:lstStyle/>
                <a:p>
                  <a:pPr>
                    <a:defRPr sz="1000" b="1">
                      <a:solidFill>
                        <a:srgbClr val="0000FF"/>
                      </a:solidFill>
                    </a:defRPr>
                  </a:pPr>
                  <a:endParaRPr lang="en-US"/>
                </a:p>
              </c:txPr>
              <c:showLegendKey val="0"/>
              <c:showVal val="1"/>
              <c:showCatName val="0"/>
              <c:showSerName val="0"/>
              <c:showPercent val="0"/>
              <c:showBubbleSize val="0"/>
            </c:dLbl>
            <c:dLbl>
              <c:idx val="3"/>
              <c:spPr/>
              <c:txPr>
                <a:bodyPr/>
                <a:lstStyle/>
                <a:p>
                  <a:pPr>
                    <a:defRPr sz="1000" b="1">
                      <a:solidFill>
                        <a:srgbClr val="0000FF"/>
                      </a:solidFill>
                    </a:defRPr>
                  </a:pPr>
                  <a:endParaRPr lang="en-US"/>
                </a:p>
              </c:txPr>
              <c:showLegendKey val="0"/>
              <c:showVal val="1"/>
              <c:showCatName val="0"/>
              <c:showSerName val="0"/>
              <c:showPercent val="0"/>
              <c:showBubbleSize val="0"/>
            </c:dLbl>
            <c:dLbl>
              <c:idx val="4"/>
              <c:spPr/>
              <c:txPr>
                <a:bodyPr/>
                <a:lstStyle/>
                <a:p>
                  <a:pPr>
                    <a:defRPr sz="1000" b="1">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Лист1!$N$2:$N$6</c:f>
              <c:numCache>
                <c:formatCode>0%</c:formatCode>
                <c:ptCount val="5"/>
                <c:pt idx="0">
                  <c:v>0.83879999999999999</c:v>
                </c:pt>
                <c:pt idx="1">
                  <c:v>0.84239999999999993</c:v>
                </c:pt>
                <c:pt idx="2">
                  <c:v>0.86919999999999997</c:v>
                </c:pt>
                <c:pt idx="3">
                  <c:v>0.84260000000000002</c:v>
                </c:pt>
                <c:pt idx="4">
                  <c:v>0.16020000000000001</c:v>
                </c:pt>
              </c:numCache>
            </c:numRef>
          </c:val>
        </c:ser>
        <c:dLbls>
          <c:showLegendKey val="0"/>
          <c:showVal val="0"/>
          <c:showCatName val="0"/>
          <c:showSerName val="0"/>
          <c:showPercent val="0"/>
          <c:showBubbleSize val="0"/>
        </c:dLbls>
        <c:gapWidth val="50"/>
        <c:overlap val="100"/>
        <c:axId val="288973544"/>
        <c:axId val="288973936"/>
      </c:barChart>
      <c:catAx>
        <c:axId val="288973544"/>
        <c:scaling>
          <c:orientation val="maxMin"/>
        </c:scaling>
        <c:delete val="1"/>
        <c:axPos val="l"/>
        <c:numFmt formatCode="General" sourceLinked="0"/>
        <c:majorTickMark val="out"/>
        <c:minorTickMark val="none"/>
        <c:tickLblPos val="nextTo"/>
        <c:crossAx val="288973936"/>
        <c:crosses val="autoZero"/>
        <c:auto val="1"/>
        <c:lblAlgn val="ctr"/>
        <c:lblOffset val="100"/>
        <c:noMultiLvlLbl val="0"/>
      </c:catAx>
      <c:valAx>
        <c:axId val="288973936"/>
        <c:scaling>
          <c:orientation val="minMax"/>
        </c:scaling>
        <c:delete val="1"/>
        <c:axPos val="t"/>
        <c:majorGridlines>
          <c:spPr>
            <a:ln>
              <a:noFill/>
            </a:ln>
          </c:spPr>
        </c:majorGridlines>
        <c:numFmt formatCode="0%" sourceLinked="1"/>
        <c:majorTickMark val="out"/>
        <c:minorTickMark val="none"/>
        <c:tickLblPos val="nextTo"/>
        <c:crossAx val="288973544"/>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0"/>
          <c:y val="0.1320370772613306"/>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225245174778562"/>
          <c:y val="7.1421307450451499E-2"/>
          <c:w val="0.71453866237084773"/>
          <c:h val="0.80615209421175438"/>
        </c:manualLayout>
      </c:layout>
      <c:barChart>
        <c:barDir val="bar"/>
        <c:grouping val="percentStacked"/>
        <c:varyColors val="0"/>
        <c:ser>
          <c:idx val="0"/>
          <c:order val="0"/>
          <c:tx>
            <c:strRef>
              <c:f>Лист1!$A$2</c:f>
              <c:strCache>
                <c:ptCount val="1"/>
                <c:pt idx="0">
                  <c:v>Немає прийомних/усиновлених дітей в оточенні</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Лист1!$B$2:$J$2</c:f>
              <c:numCache>
                <c:formatCode>General</c:formatCode>
                <c:ptCount val="9"/>
                <c:pt idx="0" formatCode="0%">
                  <c:v>0.76459999999999995</c:v>
                </c:pt>
                <c:pt idx="2" formatCode="0%">
                  <c:v>0.75049999999999994</c:v>
                </c:pt>
                <c:pt idx="3" formatCode="0%">
                  <c:v>0.76600000000000001</c:v>
                </c:pt>
                <c:pt idx="4" formatCode="0%">
                  <c:v>0.79600000000000004</c:v>
                </c:pt>
                <c:pt idx="5" formatCode="0%">
                  <c:v>0.71640000000000004</c:v>
                </c:pt>
                <c:pt idx="6" formatCode="0%">
                  <c:v>0.83399999999999996</c:v>
                </c:pt>
                <c:pt idx="7" formatCode="0%">
                  <c:v>0.75480000000000003</c:v>
                </c:pt>
                <c:pt idx="8" formatCode="0%">
                  <c:v>0.68610000000000004</c:v>
                </c:pt>
              </c:numCache>
            </c:numRef>
          </c:val>
        </c:ser>
        <c:ser>
          <c:idx val="1"/>
          <c:order val="1"/>
          <c:tx>
            <c:strRef>
              <c:f>Лист1!$A$3</c:f>
              <c:strCache>
                <c:ptCount val="1"/>
                <c:pt idx="0">
                  <c:v>Є проймі/усиновлені діти в оточенні</c:v>
                </c:pt>
              </c:strCache>
            </c:strRef>
          </c:tx>
          <c:spPr>
            <a:solidFill>
              <a:srgbClr val="FFC000"/>
            </a:solidFill>
          </c:spPr>
          <c:invertIfNegative val="0"/>
          <c:dLbls>
            <c:dLbl>
              <c:idx val="6"/>
              <c:spPr/>
              <c:txPr>
                <a:bodyPr/>
                <a:lstStyle/>
                <a:p>
                  <a:pPr>
                    <a:defRPr b="1">
                      <a:solidFill>
                        <a:srgbClr val="0000FF"/>
                      </a:solidFill>
                    </a:defRPr>
                  </a:pPr>
                  <a:endParaRPr lang="en-US"/>
                </a:p>
              </c:txPr>
              <c:showLegendKey val="0"/>
              <c:showVal val="1"/>
              <c:showCatName val="0"/>
              <c:showSerName val="0"/>
              <c:showPercent val="0"/>
              <c:showBubbleSize val="0"/>
            </c:dLbl>
            <c:dLbl>
              <c:idx val="8"/>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Лист1!$B$3:$J$3</c:f>
              <c:numCache>
                <c:formatCode>General</c:formatCode>
                <c:ptCount val="9"/>
                <c:pt idx="0" formatCode="0%">
                  <c:v>0.19639999999999999</c:v>
                </c:pt>
                <c:pt idx="2" formatCode="0%">
                  <c:v>0.20930000000000001</c:v>
                </c:pt>
                <c:pt idx="3" formatCode="0%">
                  <c:v>0.1807</c:v>
                </c:pt>
                <c:pt idx="4" formatCode="0%">
                  <c:v>0.18720000000000001</c:v>
                </c:pt>
                <c:pt idx="5" formatCode="0%">
                  <c:v>0.20669999999999999</c:v>
                </c:pt>
                <c:pt idx="6" formatCode="0%">
                  <c:v>0.14610000000000001</c:v>
                </c:pt>
                <c:pt idx="7" formatCode="0%">
                  <c:v>0.2185</c:v>
                </c:pt>
                <c:pt idx="8" formatCode="0%">
                  <c:v>0.24360000000000001</c:v>
                </c:pt>
              </c:numCache>
            </c:numRef>
          </c:val>
        </c:ser>
        <c:dLbls>
          <c:showLegendKey val="0"/>
          <c:showVal val="1"/>
          <c:showCatName val="0"/>
          <c:showSerName val="0"/>
          <c:showPercent val="0"/>
          <c:showBubbleSize val="0"/>
        </c:dLbls>
        <c:gapWidth val="50"/>
        <c:overlap val="100"/>
        <c:serLines/>
        <c:axId val="289280440"/>
        <c:axId val="289280832"/>
      </c:barChart>
      <c:catAx>
        <c:axId val="289280440"/>
        <c:scaling>
          <c:orientation val="maxMin"/>
        </c:scaling>
        <c:delete val="0"/>
        <c:axPos val="l"/>
        <c:numFmt formatCode="General" sourceLinked="1"/>
        <c:majorTickMark val="out"/>
        <c:minorTickMark val="none"/>
        <c:tickLblPos val="nextTo"/>
        <c:crossAx val="289280832"/>
        <c:crosses val="autoZero"/>
        <c:auto val="1"/>
        <c:lblAlgn val="ctr"/>
        <c:lblOffset val="100"/>
        <c:tickLblSkip val="1"/>
        <c:noMultiLvlLbl val="0"/>
      </c:catAx>
      <c:valAx>
        <c:axId val="289280832"/>
        <c:scaling>
          <c:orientation val="minMax"/>
          <c:max val="1"/>
          <c:min val="0"/>
        </c:scaling>
        <c:delete val="1"/>
        <c:axPos val="t"/>
        <c:numFmt formatCode="0%" sourceLinked="0"/>
        <c:majorTickMark val="out"/>
        <c:minorTickMark val="none"/>
        <c:tickLblPos val="nextTo"/>
        <c:crossAx val="289280440"/>
        <c:crosses val="autoZero"/>
        <c:crossBetween val="between"/>
      </c:valAx>
    </c:plotArea>
    <c:legend>
      <c:legendPos val="b"/>
      <c:layout>
        <c:manualLayout>
          <c:xMode val="edge"/>
          <c:yMode val="edge"/>
          <c:x val="0.27577743887042855"/>
          <c:y val="0.89059805320776331"/>
          <c:w val="0.71798928906889137"/>
          <c:h val="8.3993336884969738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72152084111867"/>
          <c:y val="7.1421307450451499E-2"/>
          <c:w val="0.68086816111341164"/>
          <c:h val="0.72326122969662876"/>
        </c:manualLayout>
      </c:layout>
      <c:barChart>
        <c:barDir val="bar"/>
        <c:grouping val="stacked"/>
        <c:varyColors val="0"/>
        <c:ser>
          <c:idx val="0"/>
          <c:order val="0"/>
          <c:tx>
            <c:strRef>
              <c:f>Лист1!$A$2</c:f>
              <c:strCache>
                <c:ptCount val="1"/>
                <c:pt idx="0">
                  <c:v>ВВ/НЗ</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Лист1!$B$2:$J$2</c:f>
              <c:numCache>
                <c:formatCode>General</c:formatCode>
                <c:ptCount val="9"/>
                <c:pt idx="0" formatCode="0%">
                  <c:v>0.1188</c:v>
                </c:pt>
                <c:pt idx="2" formatCode="0%">
                  <c:v>8.3799999999999999E-2</c:v>
                </c:pt>
                <c:pt idx="3" formatCode="0%">
                  <c:v>0.15870000000000001</c:v>
                </c:pt>
                <c:pt idx="4" formatCode="0%">
                  <c:v>0.15160000000000001</c:v>
                </c:pt>
                <c:pt idx="5" formatCode="0%">
                  <c:v>7.4200000000000002E-2</c:v>
                </c:pt>
                <c:pt idx="6" formatCode="0%">
                  <c:v>0.24390000000000001</c:v>
                </c:pt>
                <c:pt idx="7" formatCode="0%">
                  <c:v>0.15010000000000001</c:v>
                </c:pt>
                <c:pt idx="8" formatCode="0%">
                  <c:v>5.91E-2</c:v>
                </c:pt>
              </c:numCache>
            </c:numRef>
          </c:val>
        </c:ser>
        <c:ser>
          <c:idx val="1"/>
          <c:order val="1"/>
          <c:tx>
            <c:strRef>
              <c:f>Лист1!$A$3</c:f>
              <c:strCache>
                <c:ptCount val="1"/>
                <c:pt idx="0">
                  <c:v>зовсім не готові</c:v>
                </c:pt>
              </c:strCache>
            </c:strRef>
          </c:tx>
          <c:spPr>
            <a:solidFill>
              <a:schemeClr val="accent5">
                <a:lumMod val="60000"/>
                <a:lumOff val="40000"/>
              </a:schemeClr>
            </a:solidFill>
          </c:spPr>
          <c:invertIfNegative val="0"/>
          <c:dLbls>
            <c:dLbl>
              <c:idx val="2"/>
              <c:spPr/>
              <c:txPr>
                <a:bodyPr/>
                <a:lstStyle/>
                <a:p>
                  <a:pPr>
                    <a:defRPr b="1">
                      <a:solidFill>
                        <a:srgbClr val="C00000"/>
                      </a:solidFill>
                    </a:defRPr>
                  </a:pPr>
                  <a:endParaRPr lang="en-US"/>
                </a:p>
              </c:txPr>
              <c:showLegendKey val="0"/>
              <c:showVal val="1"/>
              <c:showCatName val="0"/>
              <c:showSerName val="0"/>
              <c:showPercent val="0"/>
              <c:showBubbleSize val="0"/>
            </c:dLbl>
            <c:dLbl>
              <c:idx val="4"/>
              <c:spPr/>
              <c:txPr>
                <a:bodyPr/>
                <a:lstStyle/>
                <a:p>
                  <a:pPr>
                    <a:defRPr b="1">
                      <a:solidFill>
                        <a:srgbClr val="0000FF"/>
                      </a:solidFill>
                    </a:defRPr>
                  </a:pPr>
                  <a:endParaRPr lang="en-US"/>
                </a:p>
              </c:txPr>
              <c:showLegendKey val="0"/>
              <c:showVal val="1"/>
              <c:showCatName val="0"/>
              <c:showSerName val="0"/>
              <c:showPercent val="0"/>
              <c:showBubbleSize val="0"/>
            </c:dLbl>
            <c:dLbl>
              <c:idx val="5"/>
              <c:spPr/>
              <c:txPr>
                <a:bodyPr/>
                <a:lstStyle/>
                <a:p>
                  <a:pPr>
                    <a:defRPr b="1">
                      <a:solidFill>
                        <a:srgbClr val="C00000"/>
                      </a:solidFill>
                    </a:defRPr>
                  </a:pPr>
                  <a:endParaRPr lang="en-US"/>
                </a:p>
              </c:txPr>
              <c:showLegendKey val="0"/>
              <c:showVal val="1"/>
              <c:showCatName val="0"/>
              <c:showSerName val="0"/>
              <c:showPercent val="0"/>
              <c:showBubbleSize val="0"/>
            </c:dLbl>
            <c:dLbl>
              <c:idx val="6"/>
              <c:spPr/>
              <c:txPr>
                <a:bodyPr/>
                <a:lstStyle/>
                <a:p>
                  <a:pPr>
                    <a:defRPr b="1">
                      <a:solidFill>
                        <a:srgbClr val="0000FF"/>
                      </a:solidFill>
                    </a:defRPr>
                  </a:pPr>
                  <a:endParaRPr lang="en-US"/>
                </a:p>
              </c:txPr>
              <c:showLegendKey val="0"/>
              <c:showVal val="1"/>
              <c:showCatName val="0"/>
              <c:showSerName val="0"/>
              <c:showPercent val="0"/>
              <c:showBubbleSize val="0"/>
            </c:dLbl>
            <c:dLbl>
              <c:idx val="7"/>
              <c:spPr/>
              <c:txPr>
                <a:bodyPr/>
                <a:lstStyle/>
                <a:p>
                  <a:pPr>
                    <a:defRPr b="1">
                      <a:solidFill>
                        <a:srgbClr val="C00000"/>
                      </a:solidFill>
                    </a:defRPr>
                  </a:pPr>
                  <a:endParaRPr lang="en-US"/>
                </a:p>
              </c:txPr>
              <c:showLegendKey val="0"/>
              <c:showVal val="1"/>
              <c:showCatName val="0"/>
              <c:showSerName val="0"/>
              <c:showPercent val="0"/>
              <c:showBubbleSize val="0"/>
            </c:dLbl>
            <c:dLbl>
              <c:idx val="8"/>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Лист1!$B$3:$J$3</c:f>
              <c:numCache>
                <c:formatCode>General</c:formatCode>
                <c:ptCount val="9"/>
                <c:pt idx="0" formatCode="0%">
                  <c:v>0.56059999999999999</c:v>
                </c:pt>
                <c:pt idx="2" formatCode="0%">
                  <c:v>0.61929999999999996</c:v>
                </c:pt>
                <c:pt idx="3" formatCode="0%">
                  <c:v>0.5423</c:v>
                </c:pt>
                <c:pt idx="4" formatCode="0%">
                  <c:v>0.46970000000000001</c:v>
                </c:pt>
                <c:pt idx="5" formatCode="0%">
                  <c:v>0.67169999999999996</c:v>
                </c:pt>
                <c:pt idx="6" formatCode="0%">
                  <c:v>0.3921</c:v>
                </c:pt>
                <c:pt idx="7" formatCode="0%">
                  <c:v>0.66990000000000005</c:v>
                </c:pt>
                <c:pt idx="8" formatCode="0%">
                  <c:v>0.67979999999999996</c:v>
                </c:pt>
              </c:numCache>
            </c:numRef>
          </c:val>
        </c:ser>
        <c:ser>
          <c:idx val="2"/>
          <c:order val="2"/>
          <c:tx>
            <c:strRef>
              <c:f>Лист1!$A$4</c:f>
              <c:strCache>
                <c:ptCount val="1"/>
                <c:pt idx="0">
                  <c:v>2</c:v>
                </c:pt>
              </c:strCache>
            </c:strRef>
          </c:tx>
          <c:spPr>
            <a:solidFill>
              <a:schemeClr val="tx2">
                <a:lumMod val="40000"/>
                <a:lumOff val="60000"/>
              </a:schemeClr>
            </a:solidFill>
          </c:spPr>
          <c:invertIfNegative val="0"/>
          <c:dPt>
            <c:idx val="0"/>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Лист1!$B$4:$J$4</c:f>
              <c:numCache>
                <c:formatCode>General</c:formatCode>
                <c:ptCount val="9"/>
                <c:pt idx="0" formatCode="0%">
                  <c:v>0.12839999999999999</c:v>
                </c:pt>
                <c:pt idx="2" formatCode="0%">
                  <c:v>0.1351</c:v>
                </c:pt>
                <c:pt idx="3" formatCode="0%">
                  <c:v>0.11609999999999999</c:v>
                </c:pt>
                <c:pt idx="4" formatCode="0%">
                  <c:v>0.1076</c:v>
                </c:pt>
                <c:pt idx="5" formatCode="0%">
                  <c:v>0.18129999999999999</c:v>
                </c:pt>
                <c:pt idx="6" formatCode="0%">
                  <c:v>0.1084</c:v>
                </c:pt>
                <c:pt idx="7" formatCode="0%">
                  <c:v>6.7699999999999996E-2</c:v>
                </c:pt>
                <c:pt idx="8" formatCode="0%">
                  <c:v>9.5100000000000004E-2</c:v>
                </c:pt>
              </c:numCache>
            </c:numRef>
          </c:val>
        </c:ser>
        <c:ser>
          <c:idx val="3"/>
          <c:order val="3"/>
          <c:tx>
            <c:strRef>
              <c:f>Лист1!$A$5</c:f>
              <c:strCache>
                <c:ptCount val="1"/>
                <c:pt idx="0">
                  <c:v>3</c:v>
                </c:pt>
              </c:strCache>
            </c:strRef>
          </c:tx>
          <c:spPr>
            <a:solidFill>
              <a:schemeClr val="accent3">
                <a:lumMod val="60000"/>
                <a:lumOff val="40000"/>
              </a:schemeClr>
            </a:solidFill>
          </c:spPr>
          <c:invertIfNegative val="0"/>
          <c:dLbls>
            <c:dLbl>
              <c:idx val="0"/>
              <c:layout>
                <c:manualLayout>
                  <c:x val="4.8100716082051485E-3"/>
                  <c:y val="8.485702443318263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Лист1!$B$5:$J$5</c:f>
              <c:numCache>
                <c:formatCode>General</c:formatCode>
                <c:ptCount val="9"/>
                <c:pt idx="0" formatCode="0%">
                  <c:v>0.10639999999999999</c:v>
                </c:pt>
                <c:pt idx="2" formatCode="0%">
                  <c:v>0.10829999999999999</c:v>
                </c:pt>
                <c:pt idx="3" formatCode="0%">
                  <c:v>0.12620000000000001</c:v>
                </c:pt>
                <c:pt idx="4" formatCode="0%">
                  <c:v>0.1186</c:v>
                </c:pt>
                <c:pt idx="5" formatCode="0%">
                  <c:v>4.5100000000000001E-2</c:v>
                </c:pt>
                <c:pt idx="6" formatCode="0%">
                  <c:v>0.10879999999999999</c:v>
                </c:pt>
                <c:pt idx="7" formatCode="0%">
                  <c:v>8.4000000000000005E-2</c:v>
                </c:pt>
                <c:pt idx="8" formatCode="0%">
                  <c:v>0.122</c:v>
                </c:pt>
              </c:numCache>
            </c:numRef>
          </c:val>
        </c:ser>
        <c:ser>
          <c:idx val="4"/>
          <c:order val="4"/>
          <c:tx>
            <c:strRef>
              <c:f>Лист1!$A$6</c:f>
              <c:strCache>
                <c:ptCount val="1"/>
                <c:pt idx="0">
                  <c:v>4</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Лист1!$B$6:$J$6</c:f>
              <c:numCache>
                <c:formatCode>General</c:formatCode>
                <c:ptCount val="9"/>
                <c:pt idx="0" formatCode="0%">
                  <c:v>4.24E-2</c:v>
                </c:pt>
                <c:pt idx="2" formatCode="0%">
                  <c:v>2.76E-2</c:v>
                </c:pt>
                <c:pt idx="3" formatCode="0%">
                  <c:v>3.4000000000000002E-2</c:v>
                </c:pt>
                <c:pt idx="4" formatCode="0%">
                  <c:v>7.3300000000000004E-2</c:v>
                </c:pt>
                <c:pt idx="5" formatCode="0%">
                  <c:v>9.2999999999999992E-3</c:v>
                </c:pt>
                <c:pt idx="6" formatCode="0%">
                  <c:v>5.79E-2</c:v>
                </c:pt>
                <c:pt idx="7" formatCode="0%">
                  <c:v>1.5800000000000002E-2</c:v>
                </c:pt>
                <c:pt idx="8" formatCode="0%">
                  <c:v>2.1399999999999999E-2</c:v>
                </c:pt>
              </c:numCache>
            </c:numRef>
          </c:val>
        </c:ser>
        <c:ser>
          <c:idx val="5"/>
          <c:order val="5"/>
          <c:tx>
            <c:strRef>
              <c:f>Лист1!$A$7</c:f>
              <c:strCache>
                <c:ptCount val="1"/>
                <c:pt idx="0">
                  <c:v>повністю готові</c:v>
                </c:pt>
              </c:strCache>
            </c:strRef>
          </c:tx>
          <c:spPr>
            <a:solidFill>
              <a:srgbClr val="FF9900"/>
            </a:solidFill>
          </c:spPr>
          <c:invertIfNegative val="0"/>
          <c:dLbls>
            <c:dLbl>
              <c:idx val="3"/>
              <c:spPr/>
              <c:txPr>
                <a:bodyPr/>
                <a:lstStyle/>
                <a:p>
                  <a:pPr>
                    <a:defRPr b="1">
                      <a:solidFill>
                        <a:srgbClr val="0000FF"/>
                      </a:solidFill>
                    </a:defRPr>
                  </a:pPr>
                  <a:endParaRPr lang="en-US"/>
                </a:p>
              </c:txPr>
              <c:showLegendKey val="0"/>
              <c:showVal val="1"/>
              <c:showCatName val="0"/>
              <c:showSerName val="0"/>
              <c:showPercent val="0"/>
              <c:showBubbleSize val="0"/>
            </c:dLbl>
            <c:dLbl>
              <c:idx val="4"/>
              <c:spPr/>
              <c:txPr>
                <a:bodyPr/>
                <a:lstStyle/>
                <a:p>
                  <a:pPr>
                    <a:defRPr b="1">
                      <a:solidFill>
                        <a:srgbClr val="C00000"/>
                      </a:solidFill>
                    </a:defRPr>
                  </a:pPr>
                  <a:endParaRPr lang="en-US"/>
                </a:p>
              </c:txPr>
              <c:showLegendKey val="0"/>
              <c:showVal val="1"/>
              <c:showCatName val="0"/>
              <c:showSerName val="0"/>
              <c:showPercent val="0"/>
              <c:showBubbleSize val="0"/>
            </c:dLbl>
            <c:dLbl>
              <c:idx val="5"/>
              <c:layout>
                <c:manualLayout>
                  <c:x val="6.4133025623416759E-3"/>
                  <c:y val="6.7837013836068872E-3"/>
                </c:manualLayout>
              </c:layout>
              <c:spPr/>
              <c:txPr>
                <a:bodyPr/>
                <a:lstStyle/>
                <a:p>
                  <a:pPr>
                    <a:defRPr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6"/>
              <c:spPr/>
              <c:txPr>
                <a:bodyPr/>
                <a:lstStyle/>
                <a:p>
                  <a:pPr>
                    <a:defRPr b="1">
                      <a:solidFill>
                        <a:srgbClr val="C00000"/>
                      </a:solidFill>
                    </a:defRPr>
                  </a:pPr>
                  <a:endParaRPr lang="en-US"/>
                </a:p>
              </c:txPr>
              <c:showLegendKey val="0"/>
              <c:showVal val="1"/>
              <c:showCatName val="0"/>
              <c:showSerName val="0"/>
              <c:showPercent val="0"/>
              <c:showBubbleSize val="0"/>
            </c:dLbl>
            <c:dLbl>
              <c:idx val="7"/>
              <c:layout>
                <c:manualLayout>
                  <c:x val="4.8100716082051485E-3"/>
                  <c:y val="2.7133737277054686E-2"/>
                </c:manualLayout>
              </c:layout>
              <c:spPr/>
              <c:txPr>
                <a:bodyPr/>
                <a:lstStyle/>
                <a:p>
                  <a:pPr>
                    <a:defRPr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0167860136752481E-3"/>
                  <c:y val="3.0525454436686521E-2"/>
                </c:manualLayout>
              </c:layout>
              <c:spPr/>
              <c:txPr>
                <a:bodyPr/>
                <a:lstStyle/>
                <a:p>
                  <a:pPr>
                    <a:defRPr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Лист1!$B$7:$J$7</c:f>
              <c:numCache>
                <c:formatCode>General</c:formatCode>
                <c:ptCount val="9"/>
                <c:pt idx="0" formatCode="0%">
                  <c:v>4.3299999999999998E-2</c:v>
                </c:pt>
                <c:pt idx="2" formatCode="0%">
                  <c:v>2.5899999999999999E-2</c:v>
                </c:pt>
                <c:pt idx="3" formatCode="0%">
                  <c:v>2.2700000000000001E-2</c:v>
                </c:pt>
                <c:pt idx="4" formatCode="0%">
                  <c:v>7.9299999999999995E-2</c:v>
                </c:pt>
                <c:pt idx="5" formatCode="0%">
                  <c:v>1.84E-2</c:v>
                </c:pt>
                <c:pt idx="6" formatCode="0%">
                  <c:v>8.8900000000000007E-2</c:v>
                </c:pt>
                <c:pt idx="7" formatCode="0%">
                  <c:v>1.24E-2</c:v>
                </c:pt>
                <c:pt idx="8" formatCode="0%">
                  <c:v>2.2700000000000001E-2</c:v>
                </c:pt>
              </c:numCache>
            </c:numRef>
          </c:val>
        </c:ser>
        <c:ser>
          <c:idx val="6"/>
          <c:order val="6"/>
          <c:tx>
            <c:strRef>
              <c:f>Лист1!$A$8</c:f>
              <c:strCache>
                <c:ptCount val="1"/>
                <c:pt idx="0">
                  <c:v>Т2В (4+5)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Лист1!$B$8:$J$8</c:f>
              <c:numCache>
                <c:formatCode>General</c:formatCode>
                <c:ptCount val="9"/>
                <c:pt idx="0" formatCode="0%">
                  <c:v>8.5699999999999998E-2</c:v>
                </c:pt>
                <c:pt idx="2" formatCode="0%">
                  <c:v>5.3499999999999999E-2</c:v>
                </c:pt>
                <c:pt idx="3" formatCode="0%">
                  <c:v>5.67E-2</c:v>
                </c:pt>
                <c:pt idx="4" formatCode="0%">
                  <c:v>0.15260000000000001</c:v>
                </c:pt>
                <c:pt idx="5" formatCode="0%">
                  <c:v>2.7699999999999999E-2</c:v>
                </c:pt>
                <c:pt idx="6" formatCode="0%">
                  <c:v>0.14680000000000001</c:v>
                </c:pt>
                <c:pt idx="7" formatCode="0%">
                  <c:v>2.8200000000000003E-2</c:v>
                </c:pt>
                <c:pt idx="8" formatCode="0%">
                  <c:v>4.41E-2</c:v>
                </c:pt>
              </c:numCache>
            </c:numRef>
          </c:val>
        </c:ser>
        <c:dLbls>
          <c:showLegendKey val="0"/>
          <c:showVal val="0"/>
          <c:showCatName val="0"/>
          <c:showSerName val="0"/>
          <c:showPercent val="0"/>
          <c:showBubbleSize val="0"/>
        </c:dLbls>
        <c:gapWidth val="50"/>
        <c:overlap val="100"/>
        <c:axId val="289232912"/>
        <c:axId val="289233304"/>
      </c:barChart>
      <c:catAx>
        <c:axId val="289232912"/>
        <c:scaling>
          <c:orientation val="maxMin"/>
        </c:scaling>
        <c:delete val="0"/>
        <c:axPos val="l"/>
        <c:numFmt formatCode="General" sourceLinked="1"/>
        <c:majorTickMark val="out"/>
        <c:minorTickMark val="none"/>
        <c:tickLblPos val="nextTo"/>
        <c:crossAx val="289233304"/>
        <c:crosses val="autoZero"/>
        <c:auto val="1"/>
        <c:lblAlgn val="ctr"/>
        <c:lblOffset val="100"/>
        <c:tickLblSkip val="1"/>
        <c:noMultiLvlLbl val="0"/>
      </c:catAx>
      <c:valAx>
        <c:axId val="289233304"/>
        <c:scaling>
          <c:orientation val="minMax"/>
          <c:max val="1"/>
          <c:min val="0"/>
        </c:scaling>
        <c:delete val="1"/>
        <c:axPos val="t"/>
        <c:numFmt formatCode="0%" sourceLinked="0"/>
        <c:majorTickMark val="out"/>
        <c:minorTickMark val="none"/>
        <c:tickLblPos val="nextTo"/>
        <c:crossAx val="289232912"/>
        <c:crosses val="autoZero"/>
        <c:crossBetween val="between"/>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72152084111867"/>
          <c:y val="7.1421307450451499E-2"/>
          <c:w val="0.68086816111341164"/>
          <c:h val="0.72326122969662876"/>
        </c:manualLayout>
      </c:layout>
      <c:barChart>
        <c:barDir val="bar"/>
        <c:grouping val="stacked"/>
        <c:varyColors val="0"/>
        <c:ser>
          <c:idx val="0"/>
          <c:order val="0"/>
          <c:tx>
            <c:strRef>
              <c:f>Лист1!$A$2</c:f>
              <c:strCache>
                <c:ptCount val="1"/>
                <c:pt idx="0">
                  <c:v>ВВ/НЗ</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Лист1!$B$2:$J$2</c:f>
              <c:numCache>
                <c:formatCode>General</c:formatCode>
                <c:ptCount val="9"/>
                <c:pt idx="0" formatCode="0%">
                  <c:v>0.13</c:v>
                </c:pt>
                <c:pt idx="2" formatCode="0%">
                  <c:v>8.5300000000000001E-2</c:v>
                </c:pt>
                <c:pt idx="3" formatCode="0%">
                  <c:v>0.1913</c:v>
                </c:pt>
                <c:pt idx="4" formatCode="0%">
                  <c:v>0.16159999999999999</c:v>
                </c:pt>
                <c:pt idx="5" formatCode="0%">
                  <c:v>8.6800000000000002E-2</c:v>
                </c:pt>
                <c:pt idx="6" formatCode="0%">
                  <c:v>0.25090000000000001</c:v>
                </c:pt>
                <c:pt idx="7" formatCode="0%">
                  <c:v>0.15529999999999999</c:v>
                </c:pt>
                <c:pt idx="8" formatCode="0%">
                  <c:v>7.1400000000000005E-2</c:v>
                </c:pt>
              </c:numCache>
            </c:numRef>
          </c:val>
        </c:ser>
        <c:ser>
          <c:idx val="1"/>
          <c:order val="1"/>
          <c:tx>
            <c:strRef>
              <c:f>Лист1!$A$3</c:f>
              <c:strCache>
                <c:ptCount val="1"/>
                <c:pt idx="0">
                  <c:v>зовсім не готові</c:v>
                </c:pt>
              </c:strCache>
            </c:strRef>
          </c:tx>
          <c:spPr>
            <a:solidFill>
              <a:schemeClr val="accent5">
                <a:lumMod val="60000"/>
                <a:lumOff val="40000"/>
              </a:schemeClr>
            </a:solidFill>
          </c:spPr>
          <c:invertIfNegative val="0"/>
          <c:dLbls>
            <c:dLbl>
              <c:idx val="2"/>
              <c:spPr/>
              <c:txPr>
                <a:bodyPr/>
                <a:lstStyle/>
                <a:p>
                  <a:pPr>
                    <a:defRPr b="1">
                      <a:solidFill>
                        <a:srgbClr val="C00000"/>
                      </a:solidFill>
                    </a:defRPr>
                  </a:pPr>
                  <a:endParaRPr lang="en-US"/>
                </a:p>
              </c:txPr>
              <c:showLegendKey val="0"/>
              <c:showVal val="1"/>
              <c:showCatName val="0"/>
              <c:showSerName val="0"/>
              <c:showPercent val="0"/>
              <c:showBubbleSize val="0"/>
            </c:dLbl>
            <c:dLbl>
              <c:idx val="4"/>
              <c:spPr/>
              <c:txPr>
                <a:bodyPr/>
                <a:lstStyle/>
                <a:p>
                  <a:pPr>
                    <a:defRPr b="1">
                      <a:solidFill>
                        <a:srgbClr val="0000FF"/>
                      </a:solidFill>
                    </a:defRPr>
                  </a:pPr>
                  <a:endParaRPr lang="en-US"/>
                </a:p>
              </c:txPr>
              <c:showLegendKey val="0"/>
              <c:showVal val="1"/>
              <c:showCatName val="0"/>
              <c:showSerName val="0"/>
              <c:showPercent val="0"/>
              <c:showBubbleSize val="0"/>
            </c:dLbl>
            <c:dLbl>
              <c:idx val="5"/>
              <c:spPr/>
              <c:txPr>
                <a:bodyPr/>
                <a:lstStyle/>
                <a:p>
                  <a:pPr>
                    <a:defRPr b="1">
                      <a:solidFill>
                        <a:srgbClr val="C00000"/>
                      </a:solidFill>
                    </a:defRPr>
                  </a:pPr>
                  <a:endParaRPr lang="en-US"/>
                </a:p>
              </c:txPr>
              <c:showLegendKey val="0"/>
              <c:showVal val="1"/>
              <c:showCatName val="0"/>
              <c:showSerName val="0"/>
              <c:showPercent val="0"/>
              <c:showBubbleSize val="0"/>
            </c:dLbl>
            <c:dLbl>
              <c:idx val="6"/>
              <c:layout>
                <c:manualLayout>
                  <c:x val="4.3727923710955895E-3"/>
                  <c:y val="7.8863406658701074E-17"/>
                </c:manualLayout>
              </c:layout>
              <c:spPr/>
              <c:txPr>
                <a:bodyPr/>
                <a:lstStyle/>
                <a:p>
                  <a:pPr>
                    <a:defRPr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7"/>
              <c:spPr/>
              <c:txPr>
                <a:bodyPr/>
                <a:lstStyle/>
                <a:p>
                  <a:pPr>
                    <a:defRPr b="1">
                      <a:solidFill>
                        <a:srgbClr val="C00000"/>
                      </a:solidFill>
                    </a:defRPr>
                  </a:pPr>
                  <a:endParaRPr lang="en-US"/>
                </a:p>
              </c:txPr>
              <c:showLegendKey val="0"/>
              <c:showVal val="1"/>
              <c:showCatName val="0"/>
              <c:showSerName val="0"/>
              <c:showPercent val="0"/>
              <c:showBubbleSize val="0"/>
            </c:dLbl>
            <c:dLbl>
              <c:idx val="8"/>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Лист1!$B$3:$J$3</c:f>
              <c:numCache>
                <c:formatCode>General</c:formatCode>
                <c:ptCount val="9"/>
                <c:pt idx="0" formatCode="0%">
                  <c:v>0.56769999999999998</c:v>
                </c:pt>
                <c:pt idx="2" formatCode="0%">
                  <c:v>0.62870000000000004</c:v>
                </c:pt>
                <c:pt idx="3" formatCode="0%">
                  <c:v>0.52749999999999997</c:v>
                </c:pt>
                <c:pt idx="4" formatCode="0%">
                  <c:v>0.48899999999999999</c:v>
                </c:pt>
                <c:pt idx="5" formatCode="0%">
                  <c:v>0.66700000000000004</c:v>
                </c:pt>
                <c:pt idx="6" formatCode="0%">
                  <c:v>0.41089999999999999</c:v>
                </c:pt>
                <c:pt idx="7" formatCode="0%">
                  <c:v>0.68230000000000002</c:v>
                </c:pt>
                <c:pt idx="8" formatCode="0%">
                  <c:v>0.66449999999999998</c:v>
                </c:pt>
              </c:numCache>
            </c:numRef>
          </c:val>
        </c:ser>
        <c:ser>
          <c:idx val="2"/>
          <c:order val="2"/>
          <c:tx>
            <c:strRef>
              <c:f>Лист1!$A$4</c:f>
              <c:strCache>
                <c:ptCount val="1"/>
                <c:pt idx="0">
                  <c:v>2</c:v>
                </c:pt>
              </c:strCache>
            </c:strRef>
          </c:tx>
          <c:spPr>
            <a:solidFill>
              <a:schemeClr val="tx2">
                <a:lumMod val="40000"/>
                <a:lumOff val="60000"/>
              </a:schemeClr>
            </a:solidFill>
          </c:spPr>
          <c:invertIfNegative val="0"/>
          <c:dPt>
            <c:idx val="0"/>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Лист1!$B$4:$J$4</c:f>
              <c:numCache>
                <c:formatCode>General</c:formatCode>
                <c:ptCount val="9"/>
                <c:pt idx="0" formatCode="0%">
                  <c:v>0.13109999999999999</c:v>
                </c:pt>
                <c:pt idx="2" formatCode="0%">
                  <c:v>0.13780000000000001</c:v>
                </c:pt>
                <c:pt idx="3" formatCode="0%">
                  <c:v>0.1232</c:v>
                </c:pt>
                <c:pt idx="4" formatCode="0%">
                  <c:v>0.1087</c:v>
                </c:pt>
                <c:pt idx="5" formatCode="0%">
                  <c:v>0.18279999999999999</c:v>
                </c:pt>
                <c:pt idx="6" formatCode="0%">
                  <c:v>0.1069</c:v>
                </c:pt>
                <c:pt idx="7" formatCode="0%">
                  <c:v>7.5499999999999998E-2</c:v>
                </c:pt>
                <c:pt idx="8" formatCode="0%">
                  <c:v>0.11940000000000001</c:v>
                </c:pt>
              </c:numCache>
            </c:numRef>
          </c:val>
        </c:ser>
        <c:ser>
          <c:idx val="3"/>
          <c:order val="3"/>
          <c:tx>
            <c:strRef>
              <c:f>Лист1!$A$5</c:f>
              <c:strCache>
                <c:ptCount val="1"/>
                <c:pt idx="0">
                  <c:v>3</c:v>
                </c:pt>
              </c:strCache>
            </c:strRef>
          </c:tx>
          <c:spPr>
            <a:solidFill>
              <a:schemeClr val="accent3">
                <a:lumMod val="60000"/>
                <a:lumOff val="40000"/>
              </a:schemeClr>
            </a:solidFill>
          </c:spPr>
          <c:invertIfNegative val="0"/>
          <c:dLbls>
            <c:dLbl>
              <c:idx val="0"/>
              <c:layout>
                <c:manualLayout>
                  <c:x val="4.8100716082051485E-3"/>
                  <c:y val="8.485702443318263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Лист1!$B$5:$J$5</c:f>
              <c:numCache>
                <c:formatCode>General</c:formatCode>
                <c:ptCount val="9"/>
                <c:pt idx="0" formatCode="0%">
                  <c:v>0.1052</c:v>
                </c:pt>
                <c:pt idx="2" formatCode="0%">
                  <c:v>9.5699999999999993E-2</c:v>
                </c:pt>
                <c:pt idx="3" formatCode="0%">
                  <c:v>0.1047</c:v>
                </c:pt>
                <c:pt idx="4" formatCode="0%">
                  <c:v>0.14099999999999999</c:v>
                </c:pt>
                <c:pt idx="5" formatCode="0%">
                  <c:v>3.5799999999999998E-2</c:v>
                </c:pt>
                <c:pt idx="6" formatCode="0%">
                  <c:v>0.1268</c:v>
                </c:pt>
                <c:pt idx="7" formatCode="0%">
                  <c:v>6.9099999999999995E-2</c:v>
                </c:pt>
                <c:pt idx="8" formatCode="0%">
                  <c:v>9.2799999999999994E-2</c:v>
                </c:pt>
              </c:numCache>
            </c:numRef>
          </c:val>
        </c:ser>
        <c:ser>
          <c:idx val="4"/>
          <c:order val="4"/>
          <c:tx>
            <c:strRef>
              <c:f>Лист1!$A$6</c:f>
              <c:strCache>
                <c:ptCount val="1"/>
                <c:pt idx="0">
                  <c:v>4</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Лист1!$B$6:$J$6</c:f>
              <c:numCache>
                <c:formatCode>General</c:formatCode>
                <c:ptCount val="9"/>
                <c:pt idx="0" formatCode="0%">
                  <c:v>4.0599999999999997E-2</c:v>
                </c:pt>
                <c:pt idx="2" formatCode="0%">
                  <c:v>3.15E-2</c:v>
                </c:pt>
                <c:pt idx="3" formatCode="0%">
                  <c:v>3.2399999999999998E-2</c:v>
                </c:pt>
                <c:pt idx="4" formatCode="0%">
                  <c:v>6.2600000000000003E-2</c:v>
                </c:pt>
                <c:pt idx="5" formatCode="0%">
                  <c:v>1.61E-2</c:v>
                </c:pt>
                <c:pt idx="6" formatCode="0%">
                  <c:v>6.6600000000000006E-2</c:v>
                </c:pt>
                <c:pt idx="7" formatCode="0%">
                  <c:v>1.0699999999999999E-2</c:v>
                </c:pt>
                <c:pt idx="8" formatCode="0%">
                  <c:v>3.2599999999999997E-2</c:v>
                </c:pt>
              </c:numCache>
            </c:numRef>
          </c:val>
        </c:ser>
        <c:ser>
          <c:idx val="5"/>
          <c:order val="5"/>
          <c:tx>
            <c:strRef>
              <c:f>Лист1!$A$7</c:f>
              <c:strCache>
                <c:ptCount val="1"/>
                <c:pt idx="0">
                  <c:v>повністю готові</c:v>
                </c:pt>
              </c:strCache>
            </c:strRef>
          </c:tx>
          <c:spPr>
            <a:solidFill>
              <a:srgbClr val="FF9900"/>
            </a:solidFill>
          </c:spPr>
          <c:invertIfNegative val="0"/>
          <c:dLbls>
            <c:dLbl>
              <c:idx val="5"/>
              <c:layout>
                <c:manualLayout>
                  <c:x val="6.4133025623416759E-3"/>
                  <c:y val="6.783701383606887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8100716082051485E-3"/>
                  <c:y val="2.71337372770546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0167860136752481E-3"/>
                  <c:y val="3.052545443668652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Лист1!$B$7:$J$7</c:f>
              <c:numCache>
                <c:formatCode>General</c:formatCode>
                <c:ptCount val="9"/>
                <c:pt idx="0" formatCode="0%">
                  <c:v>2.5399999999999999E-2</c:v>
                </c:pt>
                <c:pt idx="2" formatCode="0%">
                  <c:v>2.1000000000000001E-2</c:v>
                </c:pt>
                <c:pt idx="3" formatCode="0%">
                  <c:v>2.1000000000000001E-2</c:v>
                </c:pt>
                <c:pt idx="4" formatCode="0%">
                  <c:v>3.7100000000000001E-2</c:v>
                </c:pt>
                <c:pt idx="5" formatCode="0%">
                  <c:v>1.15E-2</c:v>
                </c:pt>
                <c:pt idx="6" formatCode="0%">
                  <c:v>3.7900000000000003E-2</c:v>
                </c:pt>
                <c:pt idx="7" formatCode="0%">
                  <c:v>7.1999999999999998E-3</c:v>
                </c:pt>
                <c:pt idx="8" formatCode="0%">
                  <c:v>1.9199999999999998E-2</c:v>
                </c:pt>
              </c:numCache>
            </c:numRef>
          </c:val>
        </c:ser>
        <c:ser>
          <c:idx val="6"/>
          <c:order val="6"/>
          <c:tx>
            <c:strRef>
              <c:f>Лист1!$A$8</c:f>
              <c:strCache>
                <c:ptCount val="1"/>
                <c:pt idx="0">
                  <c:v>Т2В (4+5)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Лист1!$B$8:$J$8</c:f>
              <c:numCache>
                <c:formatCode>General</c:formatCode>
                <c:ptCount val="9"/>
                <c:pt idx="0" formatCode="0%">
                  <c:v>6.6000000000000003E-2</c:v>
                </c:pt>
                <c:pt idx="2" formatCode="0%">
                  <c:v>5.2500000000000005E-2</c:v>
                </c:pt>
                <c:pt idx="3" formatCode="0%">
                  <c:v>5.3400000000000003E-2</c:v>
                </c:pt>
                <c:pt idx="4" formatCode="0%">
                  <c:v>9.9700000000000011E-2</c:v>
                </c:pt>
                <c:pt idx="5" formatCode="0%">
                  <c:v>2.76E-2</c:v>
                </c:pt>
                <c:pt idx="6" formatCode="0%">
                  <c:v>0.10450000000000001</c:v>
                </c:pt>
                <c:pt idx="7" formatCode="0%">
                  <c:v>1.7899999999999999E-2</c:v>
                </c:pt>
                <c:pt idx="8" formatCode="0%">
                  <c:v>5.1799999999999999E-2</c:v>
                </c:pt>
              </c:numCache>
            </c:numRef>
          </c:val>
        </c:ser>
        <c:dLbls>
          <c:showLegendKey val="0"/>
          <c:showVal val="0"/>
          <c:showCatName val="0"/>
          <c:showSerName val="0"/>
          <c:showPercent val="0"/>
          <c:showBubbleSize val="0"/>
        </c:dLbls>
        <c:gapWidth val="50"/>
        <c:overlap val="100"/>
        <c:axId val="289234088"/>
        <c:axId val="289234480"/>
      </c:barChart>
      <c:catAx>
        <c:axId val="289234088"/>
        <c:scaling>
          <c:orientation val="maxMin"/>
        </c:scaling>
        <c:delete val="0"/>
        <c:axPos val="l"/>
        <c:numFmt formatCode="General" sourceLinked="1"/>
        <c:majorTickMark val="out"/>
        <c:minorTickMark val="none"/>
        <c:tickLblPos val="nextTo"/>
        <c:crossAx val="289234480"/>
        <c:crosses val="autoZero"/>
        <c:auto val="1"/>
        <c:lblAlgn val="ctr"/>
        <c:lblOffset val="100"/>
        <c:tickLblSkip val="1"/>
        <c:noMultiLvlLbl val="0"/>
      </c:catAx>
      <c:valAx>
        <c:axId val="289234480"/>
        <c:scaling>
          <c:orientation val="minMax"/>
          <c:max val="1"/>
          <c:min val="0"/>
        </c:scaling>
        <c:delete val="1"/>
        <c:axPos val="t"/>
        <c:numFmt formatCode="0%" sourceLinked="0"/>
        <c:majorTickMark val="out"/>
        <c:minorTickMark val="none"/>
        <c:tickLblPos val="nextTo"/>
        <c:crossAx val="289234088"/>
        <c:crosses val="autoZero"/>
        <c:crossBetween val="between"/>
      </c:valAx>
    </c:plotArea>
    <c:legend>
      <c:legendPos val="b"/>
      <c:legendEntry>
        <c:idx val="6"/>
        <c:delete val="1"/>
      </c:legendEntry>
      <c:layout>
        <c:manualLayout>
          <c:xMode val="edge"/>
          <c:yMode val="edge"/>
          <c:x val="4.168728727111129E-2"/>
          <c:y val="0.7941403152863844"/>
          <c:w val="0.95831271272888874"/>
          <c:h val="0.11998367757338448"/>
        </c:manualLayout>
      </c:layout>
      <c:overlay val="0"/>
      <c:txPr>
        <a:bodyPr/>
        <a:lstStyle/>
        <a:p>
          <a:pPr>
            <a:defRPr sz="105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02197191765018"/>
          <c:y val="0.1658192154253359"/>
          <c:w val="0.51585625101484456"/>
          <c:h val="0.81920205849369454"/>
        </c:manualLayout>
      </c:layout>
      <c:barChart>
        <c:barDir val="bar"/>
        <c:grouping val="stacked"/>
        <c:varyColors val="0"/>
        <c:ser>
          <c:idx val="0"/>
          <c:order val="0"/>
          <c:tx>
            <c:strRef>
              <c:f>Лист1!$B$1</c:f>
              <c:strCache>
                <c:ptCount val="1"/>
                <c:pt idx="0">
                  <c:v>Вся вибірка</c:v>
                </c:pt>
              </c:strCache>
            </c:strRef>
          </c:tx>
          <c:spPr>
            <a:solidFill>
              <a:srgbClr val="FFC000"/>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Лист1!$B$2:$B$17</c:f>
              <c:numCache>
                <c:formatCode>0%</c:formatCode>
                <c:ptCount val="16"/>
                <c:pt idx="0">
                  <c:v>0.58899999999999997</c:v>
                </c:pt>
                <c:pt idx="1">
                  <c:v>0.371</c:v>
                </c:pt>
                <c:pt idx="2">
                  <c:v>0.153</c:v>
                </c:pt>
                <c:pt idx="3">
                  <c:v>0.14499999999999999</c:v>
                </c:pt>
                <c:pt idx="4">
                  <c:v>0.14499999999999999</c:v>
                </c:pt>
                <c:pt idx="5">
                  <c:v>7.9000000000000001E-2</c:v>
                </c:pt>
                <c:pt idx="6">
                  <c:v>6.6000000000000003E-2</c:v>
                </c:pt>
                <c:pt idx="7">
                  <c:v>0.06</c:v>
                </c:pt>
                <c:pt idx="8">
                  <c:v>5.5E-2</c:v>
                </c:pt>
                <c:pt idx="9">
                  <c:v>4.8000000000000001E-2</c:v>
                </c:pt>
                <c:pt idx="10">
                  <c:v>4.1000000000000002E-2</c:v>
                </c:pt>
                <c:pt idx="11">
                  <c:v>1.7999999999999999E-2</c:v>
                </c:pt>
                <c:pt idx="12">
                  <c:v>1.4999999999999999E-2</c:v>
                </c:pt>
                <c:pt idx="13">
                  <c:v>1.2E-2</c:v>
                </c:pt>
                <c:pt idx="14">
                  <c:v>3.5999999999999997E-2</c:v>
                </c:pt>
                <c:pt idx="15">
                  <c:v>8.3000000000000004E-2</c:v>
                </c:pt>
              </c:numCache>
            </c:numRef>
          </c:val>
        </c:ser>
        <c:ser>
          <c:idx val="1"/>
          <c:order val="1"/>
          <c:tx>
            <c:strRef>
              <c:f>Лист1!$C$1</c:f>
              <c:strCache>
                <c:ptCount val="1"/>
                <c:pt idx="0">
                  <c:v>Столбец7</c:v>
                </c:pt>
              </c:strCache>
            </c:strRef>
          </c:tx>
          <c:spPr>
            <a:noFill/>
          </c:spPr>
          <c:invertIfNegative val="0"/>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Лист1!$C$2:$C$17</c:f>
              <c:numCache>
                <c:formatCode>0%</c:formatCode>
                <c:ptCount val="16"/>
                <c:pt idx="0">
                  <c:v>0.91100000000000003</c:v>
                </c:pt>
                <c:pt idx="1">
                  <c:v>1.129</c:v>
                </c:pt>
                <c:pt idx="2">
                  <c:v>1.347</c:v>
                </c:pt>
                <c:pt idx="3">
                  <c:v>1.355</c:v>
                </c:pt>
                <c:pt idx="4">
                  <c:v>1.355</c:v>
                </c:pt>
                <c:pt idx="5">
                  <c:v>1.421</c:v>
                </c:pt>
                <c:pt idx="6">
                  <c:v>1.4339999999999999</c:v>
                </c:pt>
                <c:pt idx="7">
                  <c:v>1.44</c:v>
                </c:pt>
                <c:pt idx="8">
                  <c:v>1.4450000000000001</c:v>
                </c:pt>
                <c:pt idx="9">
                  <c:v>1.452</c:v>
                </c:pt>
                <c:pt idx="10">
                  <c:v>1.4590000000000001</c:v>
                </c:pt>
                <c:pt idx="11">
                  <c:v>1.482</c:v>
                </c:pt>
                <c:pt idx="12">
                  <c:v>1.4850000000000001</c:v>
                </c:pt>
                <c:pt idx="13">
                  <c:v>1.488</c:v>
                </c:pt>
                <c:pt idx="14">
                  <c:v>1.464</c:v>
                </c:pt>
                <c:pt idx="15">
                  <c:v>1.417</c:v>
                </c:pt>
              </c:numCache>
            </c:numRef>
          </c:val>
        </c:ser>
        <c:ser>
          <c:idx val="2"/>
          <c:order val="2"/>
          <c:tx>
            <c:strRef>
              <c:f>Лист1!$D$1</c:f>
              <c:strCache>
                <c:ptCount val="1"/>
                <c:pt idx="0">
                  <c:v>Схід</c:v>
                </c:pt>
              </c:strCache>
            </c:strRef>
          </c:tx>
          <c:spPr>
            <a:solidFill>
              <a:schemeClr val="accent2">
                <a:lumMod val="60000"/>
                <a:lumOff val="40000"/>
              </a:schemeClr>
            </a:solidFill>
          </c:spPr>
          <c:invertIfNegative val="0"/>
          <c:dLbls>
            <c:dLbl>
              <c:idx val="0"/>
              <c:spPr/>
              <c:txPr>
                <a:bodyPr/>
                <a:lstStyle/>
                <a:p>
                  <a:pPr>
                    <a:defRPr b="0">
                      <a:solidFill>
                        <a:srgbClr val="C00000"/>
                      </a:solidFill>
                    </a:defRPr>
                  </a:pPr>
                  <a:endParaRPr lang="en-US"/>
                </a:p>
              </c:txPr>
              <c:dLblPos val="inBase"/>
              <c:showLegendKey val="0"/>
              <c:showVal val="1"/>
              <c:showCatName val="0"/>
              <c:showSerName val="0"/>
              <c:showPercent val="0"/>
              <c:showBubbleSize val="0"/>
            </c:dLbl>
            <c:dLbl>
              <c:idx val="1"/>
              <c:spPr/>
              <c:txPr>
                <a:bodyPr/>
                <a:lstStyle/>
                <a:p>
                  <a:pPr>
                    <a:defRPr b="0">
                      <a:solidFill>
                        <a:srgbClr val="C00000"/>
                      </a:solidFill>
                    </a:defRPr>
                  </a:pPr>
                  <a:endParaRPr lang="en-US"/>
                </a:p>
              </c:txPr>
              <c:dLblPos val="inBase"/>
              <c:showLegendKey val="0"/>
              <c:showVal val="1"/>
              <c:showCatName val="0"/>
              <c:showSerName val="0"/>
              <c:showPercent val="0"/>
              <c:showBubbleSize val="0"/>
            </c:dLbl>
            <c:dLbl>
              <c:idx val="6"/>
              <c:spPr/>
              <c:txPr>
                <a:bodyPr/>
                <a:lstStyle/>
                <a:p>
                  <a:pPr>
                    <a:defRPr b="0">
                      <a:solidFill>
                        <a:srgbClr val="0000FF"/>
                      </a:solidFill>
                    </a:defRPr>
                  </a:pPr>
                  <a:endParaRPr lang="en-US"/>
                </a:p>
              </c:txPr>
              <c:dLblPos val="inBase"/>
              <c:showLegendKey val="0"/>
              <c:showVal val="1"/>
              <c:showCatName val="0"/>
              <c:showSerName val="0"/>
              <c:showPercent val="0"/>
              <c:showBubbleSize val="0"/>
            </c:dLbl>
            <c:dLbl>
              <c:idx val="7"/>
              <c:spPr/>
              <c:txPr>
                <a:bodyPr/>
                <a:lstStyle/>
                <a:p>
                  <a:pPr>
                    <a:defRPr b="0">
                      <a:solidFill>
                        <a:srgbClr val="0000FF"/>
                      </a:solidFill>
                    </a:defRPr>
                  </a:pPr>
                  <a:endParaRPr lang="en-US"/>
                </a:p>
              </c:txPr>
              <c:dLblPos val="inBase"/>
              <c:showLegendKey val="0"/>
              <c:showVal val="1"/>
              <c:showCatName val="0"/>
              <c:showSerName val="0"/>
              <c:showPercent val="0"/>
              <c:showBubbleSize val="0"/>
            </c:dLbl>
            <c:dLbl>
              <c:idx val="8"/>
              <c:spPr/>
              <c:txPr>
                <a:bodyPr/>
                <a:lstStyle/>
                <a:p>
                  <a:pPr>
                    <a:defRPr b="0">
                      <a:solidFill>
                        <a:srgbClr val="0000FF"/>
                      </a:solidFill>
                    </a:defRPr>
                  </a:pPr>
                  <a:endParaRPr lang="en-US"/>
                </a:p>
              </c:txPr>
              <c:dLblPos val="inBase"/>
              <c:showLegendKey val="0"/>
              <c:showVal val="1"/>
              <c:showCatName val="0"/>
              <c:showSerName val="0"/>
              <c:showPercent val="0"/>
              <c:showBubbleSize val="0"/>
            </c:dLbl>
            <c:dLbl>
              <c:idx val="15"/>
              <c:spPr/>
              <c:txPr>
                <a:bodyPr/>
                <a:lstStyle/>
                <a:p>
                  <a:pPr>
                    <a:defRPr b="0">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Лист1!$D$2:$D$17</c:f>
              <c:numCache>
                <c:formatCode>0%</c:formatCode>
                <c:ptCount val="16"/>
                <c:pt idx="0">
                  <c:v>0.68799999999999994</c:v>
                </c:pt>
                <c:pt idx="1">
                  <c:v>0.44600000000000001</c:v>
                </c:pt>
                <c:pt idx="2">
                  <c:v>0.122</c:v>
                </c:pt>
                <c:pt idx="3">
                  <c:v>0.13300000000000001</c:v>
                </c:pt>
                <c:pt idx="4">
                  <c:v>0.13400000000000001</c:v>
                </c:pt>
                <c:pt idx="5">
                  <c:v>8.5999999999999993E-2</c:v>
                </c:pt>
                <c:pt idx="6">
                  <c:v>2.5000000000000001E-2</c:v>
                </c:pt>
                <c:pt idx="7">
                  <c:v>2.7E-2</c:v>
                </c:pt>
                <c:pt idx="8">
                  <c:v>1.0999999999999999E-2</c:v>
                </c:pt>
                <c:pt idx="9">
                  <c:v>4.4999999999999998E-2</c:v>
                </c:pt>
                <c:pt idx="10">
                  <c:v>2.8000000000000001E-2</c:v>
                </c:pt>
                <c:pt idx="12">
                  <c:v>7.0000000000000001E-3</c:v>
                </c:pt>
                <c:pt idx="14">
                  <c:v>0.04</c:v>
                </c:pt>
                <c:pt idx="15">
                  <c:v>3.3000000000000002E-2</c:v>
                </c:pt>
              </c:numCache>
            </c:numRef>
          </c:val>
        </c:ser>
        <c:ser>
          <c:idx val="3"/>
          <c:order val="3"/>
          <c:tx>
            <c:strRef>
              <c:f>Лист1!$E$1</c:f>
              <c:strCache>
                <c:ptCount val="1"/>
                <c:pt idx="0">
                  <c:v>Столбец2</c:v>
                </c:pt>
              </c:strCache>
            </c:strRef>
          </c:tx>
          <c:spPr>
            <a:noFill/>
          </c:spPr>
          <c:invertIfNegative val="0"/>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Лист1!$E$2:$E$17</c:f>
              <c:numCache>
                <c:formatCode>0%</c:formatCode>
                <c:ptCount val="16"/>
                <c:pt idx="0">
                  <c:v>0.31200000000000006</c:v>
                </c:pt>
                <c:pt idx="1">
                  <c:v>0.55400000000000005</c:v>
                </c:pt>
                <c:pt idx="2">
                  <c:v>0.878</c:v>
                </c:pt>
                <c:pt idx="3">
                  <c:v>0.86699999999999999</c:v>
                </c:pt>
                <c:pt idx="4">
                  <c:v>0.86599999999999999</c:v>
                </c:pt>
                <c:pt idx="5">
                  <c:v>0.91400000000000003</c:v>
                </c:pt>
                <c:pt idx="6">
                  <c:v>0.97499999999999998</c:v>
                </c:pt>
                <c:pt idx="7">
                  <c:v>0.97299999999999998</c:v>
                </c:pt>
                <c:pt idx="8">
                  <c:v>0.98899999999999999</c:v>
                </c:pt>
                <c:pt idx="9">
                  <c:v>0.95499999999999996</c:v>
                </c:pt>
                <c:pt idx="10">
                  <c:v>0.97199999999999998</c:v>
                </c:pt>
                <c:pt idx="11">
                  <c:v>1</c:v>
                </c:pt>
                <c:pt idx="12">
                  <c:v>0.99299999999999999</c:v>
                </c:pt>
                <c:pt idx="13">
                  <c:v>1</c:v>
                </c:pt>
                <c:pt idx="14">
                  <c:v>0.96</c:v>
                </c:pt>
                <c:pt idx="15">
                  <c:v>0.96699999999999997</c:v>
                </c:pt>
              </c:numCache>
            </c:numRef>
          </c:val>
        </c:ser>
        <c:ser>
          <c:idx val="4"/>
          <c:order val="4"/>
          <c:tx>
            <c:strRef>
              <c:f>Лист1!$F$1</c:f>
              <c:strCache>
                <c:ptCount val="1"/>
                <c:pt idx="0">
                  <c:v>Захід</c:v>
                </c:pt>
              </c:strCache>
            </c:strRef>
          </c:tx>
          <c:spPr>
            <a:solidFill>
              <a:schemeClr val="accent4">
                <a:lumMod val="60000"/>
                <a:lumOff val="40000"/>
              </a:schemeClr>
            </a:solidFill>
          </c:spPr>
          <c:invertIfNegative val="0"/>
          <c:dLbls>
            <c:dLbl>
              <c:idx val="1"/>
              <c:spPr/>
              <c:txPr>
                <a:bodyPr/>
                <a:lstStyle/>
                <a:p>
                  <a:pPr>
                    <a:defRPr b="0">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b="0">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b="0">
                      <a:solidFill>
                        <a:srgbClr val="C0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Лист1!$F$2:$F$17</c:f>
              <c:numCache>
                <c:formatCode>0%</c:formatCode>
                <c:ptCount val="16"/>
                <c:pt idx="0">
                  <c:v>0.60799999999999998</c:v>
                </c:pt>
                <c:pt idx="1">
                  <c:v>0.25600000000000001</c:v>
                </c:pt>
                <c:pt idx="2">
                  <c:v>0.14399999999999999</c:v>
                </c:pt>
                <c:pt idx="3">
                  <c:v>9.0999999999999998E-2</c:v>
                </c:pt>
                <c:pt idx="4">
                  <c:v>8.3000000000000004E-2</c:v>
                </c:pt>
                <c:pt idx="5">
                  <c:v>7.9000000000000001E-2</c:v>
                </c:pt>
                <c:pt idx="6">
                  <c:v>0.11799999999999999</c:v>
                </c:pt>
                <c:pt idx="7">
                  <c:v>7.5999999999999998E-2</c:v>
                </c:pt>
                <c:pt idx="8">
                  <c:v>3.1E-2</c:v>
                </c:pt>
                <c:pt idx="9">
                  <c:v>3.3000000000000002E-2</c:v>
                </c:pt>
                <c:pt idx="10">
                  <c:v>7.3999999999999996E-2</c:v>
                </c:pt>
                <c:pt idx="11">
                  <c:v>1.2E-2</c:v>
                </c:pt>
                <c:pt idx="12">
                  <c:v>4.2999999999999997E-2</c:v>
                </c:pt>
                <c:pt idx="14">
                  <c:v>1.7000000000000001E-2</c:v>
                </c:pt>
                <c:pt idx="15">
                  <c:v>0.21</c:v>
                </c:pt>
              </c:numCache>
            </c:numRef>
          </c:val>
        </c:ser>
        <c:ser>
          <c:idx val="5"/>
          <c:order val="5"/>
          <c:tx>
            <c:strRef>
              <c:f>Лист1!$G$1</c:f>
              <c:strCache>
                <c:ptCount val="1"/>
                <c:pt idx="0">
                  <c:v>Столбец3</c:v>
                </c:pt>
              </c:strCache>
            </c:strRef>
          </c:tx>
          <c:spPr>
            <a:noFill/>
          </c:spPr>
          <c:invertIfNegative val="0"/>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Лист1!$G$2:$G$17</c:f>
              <c:numCache>
                <c:formatCode>0%</c:formatCode>
                <c:ptCount val="16"/>
                <c:pt idx="0">
                  <c:v>0.39200000000000002</c:v>
                </c:pt>
                <c:pt idx="1">
                  <c:v>0.74399999999999999</c:v>
                </c:pt>
                <c:pt idx="2">
                  <c:v>0.85599999999999998</c:v>
                </c:pt>
                <c:pt idx="3">
                  <c:v>0.90900000000000003</c:v>
                </c:pt>
                <c:pt idx="4">
                  <c:v>0.91700000000000004</c:v>
                </c:pt>
                <c:pt idx="5">
                  <c:v>0.92100000000000004</c:v>
                </c:pt>
                <c:pt idx="6">
                  <c:v>0.88200000000000001</c:v>
                </c:pt>
                <c:pt idx="7">
                  <c:v>0.92400000000000004</c:v>
                </c:pt>
                <c:pt idx="8">
                  <c:v>0.96899999999999997</c:v>
                </c:pt>
                <c:pt idx="9">
                  <c:v>0.96699999999999997</c:v>
                </c:pt>
                <c:pt idx="10">
                  <c:v>0.92600000000000005</c:v>
                </c:pt>
                <c:pt idx="11">
                  <c:v>0.98799999999999999</c:v>
                </c:pt>
                <c:pt idx="12">
                  <c:v>0.95699999999999996</c:v>
                </c:pt>
                <c:pt idx="13">
                  <c:v>1</c:v>
                </c:pt>
                <c:pt idx="14">
                  <c:v>0.98299999999999998</c:v>
                </c:pt>
                <c:pt idx="15">
                  <c:v>0.79</c:v>
                </c:pt>
              </c:numCache>
            </c:numRef>
          </c:val>
        </c:ser>
        <c:ser>
          <c:idx val="6"/>
          <c:order val="6"/>
          <c:tx>
            <c:strRef>
              <c:f>Лист1!$H$1</c:f>
              <c:strCache>
                <c:ptCount val="1"/>
                <c:pt idx="0">
                  <c:v>Північ+Центр</c:v>
                </c:pt>
              </c:strCache>
            </c:strRef>
          </c:tx>
          <c:spPr>
            <a:solidFill>
              <a:srgbClr val="92D050"/>
            </a:solidFill>
          </c:spPr>
          <c:invertIfNegative val="0"/>
          <c:dLbls>
            <c:dLbl>
              <c:idx val="0"/>
              <c:spPr/>
              <c:txPr>
                <a:bodyPr/>
                <a:lstStyle/>
                <a:p>
                  <a:pPr>
                    <a:defRPr b="0">
                      <a:solidFill>
                        <a:srgbClr val="0000FF"/>
                      </a:solidFill>
                    </a:defRPr>
                  </a:pPr>
                  <a:endParaRPr lang="en-US"/>
                </a:p>
              </c:txPr>
              <c:dLblPos val="inBase"/>
              <c:showLegendKey val="0"/>
              <c:showVal val="1"/>
              <c:showCatName val="0"/>
              <c:showSerName val="0"/>
              <c:showPercent val="0"/>
              <c:showBubbleSize val="0"/>
            </c:dLbl>
            <c:dLbl>
              <c:idx val="1"/>
              <c:spPr/>
              <c:txPr>
                <a:bodyPr/>
                <a:lstStyle/>
                <a:p>
                  <a:pPr>
                    <a:defRPr b="0">
                      <a:solidFill>
                        <a:srgbClr val="0000FF"/>
                      </a:solidFill>
                    </a:defRPr>
                  </a:pPr>
                  <a:endParaRPr lang="en-US"/>
                </a:p>
              </c:txPr>
              <c:dLblPos val="inBase"/>
              <c:showLegendKey val="0"/>
              <c:showVal val="1"/>
              <c:showCatName val="0"/>
              <c:showSerName val="0"/>
              <c:showPercent val="0"/>
              <c:showBubbleSize val="0"/>
            </c:dLbl>
            <c:dLbl>
              <c:idx val="4"/>
              <c:layout/>
              <c:spPr/>
              <c:txPr>
                <a:bodyPr/>
                <a:lstStyle/>
                <a:p>
                  <a:pPr>
                    <a:defRPr b="0">
                      <a:solidFill>
                        <a:srgbClr val="C00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pPr/>
              <c:txPr>
                <a:bodyPr/>
                <a:lstStyle/>
                <a:p>
                  <a:pPr>
                    <a:defRPr b="0">
                      <a:solidFill>
                        <a:srgbClr val="C00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9"/>
              <c:spPr/>
              <c:txPr>
                <a:bodyPr/>
                <a:lstStyle/>
                <a:p>
                  <a:pPr>
                    <a:defRPr b="0">
                      <a:solidFill>
                        <a:srgbClr val="0000FF"/>
                      </a:solidFill>
                    </a:defRPr>
                  </a:pPr>
                  <a:endParaRPr lang="en-US"/>
                </a:p>
              </c:txPr>
              <c:dLblPos val="inBase"/>
              <c:showLegendKey val="0"/>
              <c:showVal val="1"/>
              <c:showCatName val="0"/>
              <c:showSerName val="0"/>
              <c:showPercent val="0"/>
              <c:showBubbleSize val="0"/>
            </c:dLbl>
            <c:dLbl>
              <c:idx val="10"/>
              <c:spPr/>
              <c:txPr>
                <a:bodyPr/>
                <a:lstStyle/>
                <a:p>
                  <a:pPr>
                    <a:defRPr b="0">
                      <a:solidFill>
                        <a:srgbClr val="C00000"/>
                      </a:solidFill>
                    </a:defRPr>
                  </a:pPr>
                  <a:endParaRPr lang="en-US"/>
                </a:p>
              </c:txPr>
              <c:dLblPos val="inBase"/>
              <c:showLegendKey val="0"/>
              <c:showVal val="1"/>
              <c:showCatName val="0"/>
              <c:showSerName val="0"/>
              <c:showPercent val="0"/>
              <c:showBubbleSize val="0"/>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Лист1!$H$2:$H$17</c:f>
              <c:numCache>
                <c:formatCode>0%</c:formatCode>
                <c:ptCount val="16"/>
                <c:pt idx="0">
                  <c:v>0.41699999999999998</c:v>
                </c:pt>
                <c:pt idx="1">
                  <c:v>0.29199999999999998</c:v>
                </c:pt>
                <c:pt idx="2">
                  <c:v>0.14299999999999999</c:v>
                </c:pt>
                <c:pt idx="3">
                  <c:v>0.14399999999999999</c:v>
                </c:pt>
                <c:pt idx="4">
                  <c:v>0.219</c:v>
                </c:pt>
                <c:pt idx="5">
                  <c:v>7.8E-2</c:v>
                </c:pt>
                <c:pt idx="6">
                  <c:v>6.8000000000000005E-2</c:v>
                </c:pt>
                <c:pt idx="7">
                  <c:v>5.1999999999999998E-2</c:v>
                </c:pt>
                <c:pt idx="8">
                  <c:v>0.115</c:v>
                </c:pt>
                <c:pt idx="9">
                  <c:v>1.7999999999999999E-2</c:v>
                </c:pt>
                <c:pt idx="10">
                  <c:v>4.3999999999999997E-2</c:v>
                </c:pt>
                <c:pt idx="11">
                  <c:v>0.02</c:v>
                </c:pt>
                <c:pt idx="12">
                  <c:v>1.0999999999999999E-2</c:v>
                </c:pt>
                <c:pt idx="13">
                  <c:v>3.7999999999999999E-2</c:v>
                </c:pt>
                <c:pt idx="14">
                  <c:v>3.1E-2</c:v>
                </c:pt>
                <c:pt idx="15">
                  <c:v>9.8000000000000004E-2</c:v>
                </c:pt>
              </c:numCache>
            </c:numRef>
          </c:val>
        </c:ser>
        <c:ser>
          <c:idx val="7"/>
          <c:order val="7"/>
          <c:tx>
            <c:strRef>
              <c:f>Лист1!$I$1</c:f>
              <c:strCache>
                <c:ptCount val="1"/>
                <c:pt idx="0">
                  <c:v>Столбец4</c:v>
                </c:pt>
              </c:strCache>
            </c:strRef>
          </c:tx>
          <c:spPr>
            <a:noFill/>
          </c:spPr>
          <c:invertIfNegative val="0"/>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Лист1!$I$2:$I$17</c:f>
              <c:numCache>
                <c:formatCode>0%</c:formatCode>
                <c:ptCount val="16"/>
                <c:pt idx="0">
                  <c:v>0.58299999999999996</c:v>
                </c:pt>
                <c:pt idx="1">
                  <c:v>0.70799999999999996</c:v>
                </c:pt>
                <c:pt idx="2">
                  <c:v>0.85699999999999998</c:v>
                </c:pt>
                <c:pt idx="3">
                  <c:v>0.85599999999999998</c:v>
                </c:pt>
                <c:pt idx="4">
                  <c:v>0.78100000000000003</c:v>
                </c:pt>
                <c:pt idx="5">
                  <c:v>0.92200000000000004</c:v>
                </c:pt>
                <c:pt idx="6">
                  <c:v>0.93199999999999994</c:v>
                </c:pt>
                <c:pt idx="7">
                  <c:v>0.94799999999999995</c:v>
                </c:pt>
                <c:pt idx="8">
                  <c:v>0.88500000000000001</c:v>
                </c:pt>
                <c:pt idx="9">
                  <c:v>0.98199999999999998</c:v>
                </c:pt>
                <c:pt idx="10">
                  <c:v>0.95599999999999996</c:v>
                </c:pt>
                <c:pt idx="11">
                  <c:v>0.98</c:v>
                </c:pt>
                <c:pt idx="12">
                  <c:v>0.98899999999999999</c:v>
                </c:pt>
                <c:pt idx="13">
                  <c:v>0.96199999999999997</c:v>
                </c:pt>
                <c:pt idx="14">
                  <c:v>0.96899999999999997</c:v>
                </c:pt>
                <c:pt idx="15">
                  <c:v>0.90200000000000002</c:v>
                </c:pt>
              </c:numCache>
            </c:numRef>
          </c:val>
        </c:ser>
        <c:ser>
          <c:idx val="8"/>
          <c:order val="8"/>
          <c:tx>
            <c:strRef>
              <c:f>Лист1!$J$1</c:f>
              <c:strCache>
                <c:ptCount val="1"/>
                <c:pt idx="0">
                  <c:v>Південь</c:v>
                </c:pt>
              </c:strCache>
            </c:strRef>
          </c:tx>
          <c:spPr>
            <a:solidFill>
              <a:srgbClr val="FFFF00"/>
            </a:solidFill>
            <a:ln>
              <a:noFill/>
            </a:ln>
          </c:spPr>
          <c:invertIfNegative val="0"/>
          <c:dLbls>
            <c:dLbl>
              <c:idx val="2"/>
              <c:spPr/>
              <c:txPr>
                <a:bodyPr/>
                <a:lstStyle/>
                <a:p>
                  <a:pPr>
                    <a:defRPr b="0">
                      <a:solidFill>
                        <a:srgbClr val="C00000"/>
                      </a:solidFill>
                    </a:defRPr>
                  </a:pPr>
                  <a:endParaRPr lang="en-US"/>
                </a:p>
              </c:txPr>
              <c:showLegendKey val="0"/>
              <c:showVal val="1"/>
              <c:showCatName val="0"/>
              <c:showSerName val="0"/>
              <c:showPercent val="0"/>
              <c:showBubbleSize val="0"/>
            </c:dLbl>
            <c:dLbl>
              <c:idx val="3"/>
              <c:spPr/>
              <c:txPr>
                <a:bodyPr/>
                <a:lstStyle/>
                <a:p>
                  <a:pPr>
                    <a:defRPr b="0">
                      <a:solidFill>
                        <a:srgbClr val="C00000"/>
                      </a:solidFill>
                    </a:defRPr>
                  </a:pPr>
                  <a:endParaRPr lang="en-US"/>
                </a:p>
              </c:txPr>
              <c:showLegendKey val="0"/>
              <c:showVal val="1"/>
              <c:showCatName val="0"/>
              <c:showSerName val="0"/>
              <c:showPercent val="0"/>
              <c:showBubbleSize val="0"/>
            </c:dLbl>
            <c:dLbl>
              <c:idx val="4"/>
              <c:spPr/>
              <c:txPr>
                <a:bodyPr/>
                <a:lstStyle/>
                <a:p>
                  <a:pPr>
                    <a:defRPr b="0">
                      <a:solidFill>
                        <a:srgbClr val="0000FF"/>
                      </a:solidFill>
                    </a:defRPr>
                  </a:pPr>
                  <a:endParaRPr lang="en-US"/>
                </a:p>
              </c:txPr>
              <c:showLegendKey val="0"/>
              <c:showVal val="1"/>
              <c:showCatName val="0"/>
              <c:showSerName val="0"/>
              <c:showPercent val="0"/>
              <c:showBubbleSize val="0"/>
            </c:dLbl>
            <c:dLbl>
              <c:idx val="7"/>
              <c:spPr/>
              <c:txPr>
                <a:bodyPr/>
                <a:lstStyle/>
                <a:p>
                  <a:pPr>
                    <a:defRPr b="0">
                      <a:solidFill>
                        <a:srgbClr val="C00000"/>
                      </a:solidFill>
                    </a:defRPr>
                  </a:pPr>
                  <a:endParaRPr lang="en-US"/>
                </a:p>
              </c:txPr>
              <c:showLegendKey val="0"/>
              <c:showVal val="1"/>
              <c:showCatName val="0"/>
              <c:showSerName val="0"/>
              <c:showPercent val="0"/>
              <c:showBubbleSize val="0"/>
            </c:dLbl>
            <c:dLbl>
              <c:idx val="9"/>
              <c:spPr/>
              <c:txPr>
                <a:bodyPr/>
                <a:lstStyle/>
                <a:p>
                  <a:pPr>
                    <a:defRPr b="0">
                      <a:solidFill>
                        <a:srgbClr val="C00000"/>
                      </a:solidFill>
                    </a:defRPr>
                  </a:pPr>
                  <a:endParaRPr lang="en-US"/>
                </a:p>
              </c:txPr>
              <c:showLegendKey val="0"/>
              <c:showVal val="1"/>
              <c:showCatName val="0"/>
              <c:showSerName val="0"/>
              <c:showPercent val="0"/>
              <c:showBubbleSize val="0"/>
            </c:dLbl>
            <c:dLbl>
              <c:idx val="11"/>
              <c:spPr/>
              <c:txPr>
                <a:bodyPr/>
                <a:lstStyle/>
                <a:p>
                  <a:pPr>
                    <a:defRPr b="0">
                      <a:solidFill>
                        <a:srgbClr val="C00000"/>
                      </a:solidFill>
                    </a:defRPr>
                  </a:pPr>
                  <a:endParaRPr lang="en-US"/>
                </a:p>
              </c:txPr>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Лист1!$J$2:$J$17</c:f>
              <c:numCache>
                <c:formatCode>0%</c:formatCode>
                <c:ptCount val="16"/>
                <c:pt idx="0">
                  <c:v>0.66200000000000003</c:v>
                </c:pt>
                <c:pt idx="1">
                  <c:v>0.44700000000000001</c:v>
                </c:pt>
                <c:pt idx="2">
                  <c:v>0.25700000000000001</c:v>
                </c:pt>
                <c:pt idx="3">
                  <c:v>0.22700000000000001</c:v>
                </c:pt>
                <c:pt idx="4">
                  <c:v>0.09</c:v>
                </c:pt>
                <c:pt idx="5">
                  <c:v>6.4000000000000001E-2</c:v>
                </c:pt>
                <c:pt idx="6">
                  <c:v>0.112</c:v>
                </c:pt>
                <c:pt idx="7">
                  <c:v>0.13600000000000001</c:v>
                </c:pt>
                <c:pt idx="8">
                  <c:v>6.7000000000000004E-2</c:v>
                </c:pt>
                <c:pt idx="9">
                  <c:v>0.127</c:v>
                </c:pt>
                <c:pt idx="10">
                  <c:v>3.5999999999999997E-2</c:v>
                </c:pt>
                <c:pt idx="11">
                  <c:v>6.2E-2</c:v>
                </c:pt>
                <c:pt idx="12">
                  <c:v>1.4999999999999999E-2</c:v>
                </c:pt>
                <c:pt idx="14">
                  <c:v>5.2999999999999999E-2</c:v>
                </c:pt>
                <c:pt idx="15">
                  <c:v>5.3999999999999999E-2</c:v>
                </c:pt>
              </c:numCache>
            </c:numRef>
          </c:val>
        </c:ser>
        <c:ser>
          <c:idx val="9"/>
          <c:order val="9"/>
          <c:tx>
            <c:strRef>
              <c:f>Лист1!$K$1</c:f>
              <c:strCache>
                <c:ptCount val="1"/>
                <c:pt idx="0">
                  <c:v>Столбец5</c:v>
                </c:pt>
              </c:strCache>
            </c:strRef>
          </c:tx>
          <c:spPr>
            <a:noFill/>
          </c:spPr>
          <c:invertIfNegative val="0"/>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Лист1!$K$2:$K$17</c:f>
              <c:numCache>
                <c:formatCode>0%</c:formatCode>
                <c:ptCount val="16"/>
                <c:pt idx="0">
                  <c:v>0.33799999999999997</c:v>
                </c:pt>
                <c:pt idx="1">
                  <c:v>0.55299999999999994</c:v>
                </c:pt>
                <c:pt idx="2">
                  <c:v>0.74299999999999999</c:v>
                </c:pt>
                <c:pt idx="3">
                  <c:v>0.77300000000000002</c:v>
                </c:pt>
                <c:pt idx="4">
                  <c:v>0.91</c:v>
                </c:pt>
                <c:pt idx="5">
                  <c:v>0.93599999999999994</c:v>
                </c:pt>
                <c:pt idx="6">
                  <c:v>0.88800000000000001</c:v>
                </c:pt>
                <c:pt idx="7">
                  <c:v>0.86399999999999999</c:v>
                </c:pt>
                <c:pt idx="8">
                  <c:v>0.93300000000000005</c:v>
                </c:pt>
                <c:pt idx="9">
                  <c:v>0.873</c:v>
                </c:pt>
                <c:pt idx="10">
                  <c:v>0.96399999999999997</c:v>
                </c:pt>
                <c:pt idx="11">
                  <c:v>0.93799999999999994</c:v>
                </c:pt>
                <c:pt idx="12">
                  <c:v>0.98499999999999999</c:v>
                </c:pt>
                <c:pt idx="13">
                  <c:v>1</c:v>
                </c:pt>
                <c:pt idx="14">
                  <c:v>0.94699999999999995</c:v>
                </c:pt>
                <c:pt idx="15">
                  <c:v>0.94599999999999995</c:v>
                </c:pt>
              </c:numCache>
            </c:numRef>
          </c:val>
        </c:ser>
        <c:ser>
          <c:idx val="10"/>
          <c:order val="10"/>
          <c:tx>
            <c:strRef>
              <c:f>Лист1!$L$1</c:f>
              <c:strCache>
                <c:ptCount val="1"/>
                <c:pt idx="0">
                  <c:v>Київ</c:v>
                </c:pt>
              </c:strCache>
            </c:strRef>
          </c:tx>
          <c:spPr>
            <a:solidFill>
              <a:schemeClr val="accent3">
                <a:lumMod val="60000"/>
                <a:lumOff val="40000"/>
              </a:schemeClr>
            </a:solidFill>
          </c:spPr>
          <c:invertIfNegative val="0"/>
          <c:dLbls>
            <c:dLbl>
              <c:idx val="0"/>
              <c:spPr/>
              <c:txPr>
                <a:bodyPr/>
                <a:lstStyle/>
                <a:p>
                  <a:pPr>
                    <a:defRPr b="0">
                      <a:solidFill>
                        <a:srgbClr val="0000FF"/>
                      </a:solidFill>
                    </a:defRPr>
                  </a:pPr>
                  <a:endParaRPr lang="en-US"/>
                </a:p>
              </c:txPr>
              <c:showLegendKey val="0"/>
              <c:showVal val="1"/>
              <c:showCatName val="0"/>
              <c:showSerName val="0"/>
              <c:showPercent val="0"/>
              <c:showBubbleSize val="0"/>
            </c:dLbl>
            <c:dLbl>
              <c:idx val="1"/>
              <c:spPr/>
              <c:txPr>
                <a:bodyPr/>
                <a:lstStyle/>
                <a:p>
                  <a:pPr>
                    <a:defRPr b="0">
                      <a:solidFill>
                        <a:srgbClr val="0000FF"/>
                      </a:solidFill>
                    </a:defRPr>
                  </a:pPr>
                  <a:endParaRPr lang="en-US"/>
                </a:p>
              </c:txPr>
              <c:showLegendKey val="0"/>
              <c:showVal val="1"/>
              <c:showCatName val="0"/>
              <c:showSerName val="0"/>
              <c:showPercent val="0"/>
              <c:showBubbleSize val="0"/>
            </c:dLbl>
            <c:dLbl>
              <c:idx val="4"/>
              <c:spPr/>
              <c:txPr>
                <a:bodyPr/>
                <a:lstStyle/>
                <a:p>
                  <a:pPr>
                    <a:defRPr b="0">
                      <a:solidFill>
                        <a:srgbClr val="C00000"/>
                      </a:solidFill>
                    </a:defRPr>
                  </a:pPr>
                  <a:endParaRPr lang="en-US"/>
                </a:p>
              </c:txPr>
              <c:showLegendKey val="0"/>
              <c:showVal val="1"/>
              <c:showCatName val="0"/>
              <c:showSerName val="0"/>
              <c:showPercent val="0"/>
              <c:showBubbleSize val="0"/>
            </c:dLbl>
            <c:dLbl>
              <c:idx val="13"/>
              <c:spPr/>
              <c:txPr>
                <a:bodyPr/>
                <a:lstStyle/>
                <a:p>
                  <a:pPr>
                    <a:defRPr b="0">
                      <a:solidFill>
                        <a:srgbClr val="C00000"/>
                      </a:solidFill>
                    </a:defRPr>
                  </a:pPr>
                  <a:endParaRPr lang="en-US"/>
                </a:p>
              </c:txPr>
              <c:showLegendKey val="0"/>
              <c:showVal val="1"/>
              <c:showCatName val="0"/>
              <c:showSerName val="0"/>
              <c:showPercent val="0"/>
              <c:showBubbleSize val="0"/>
            </c:dLbl>
            <c:dLbl>
              <c:idx val="15"/>
              <c:spPr/>
              <c:txPr>
                <a:bodyPr/>
                <a:lstStyle/>
                <a:p>
                  <a:pPr>
                    <a:defRPr b="0">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Лист1!$L$2:$L$17</c:f>
              <c:numCache>
                <c:formatCode>0%</c:formatCode>
                <c:ptCount val="16"/>
                <c:pt idx="0">
                  <c:v>0.47499999999999998</c:v>
                </c:pt>
                <c:pt idx="1">
                  <c:v>0.15</c:v>
                </c:pt>
                <c:pt idx="2">
                  <c:v>0.127</c:v>
                </c:pt>
                <c:pt idx="3">
                  <c:v>0.14699999999999999</c:v>
                </c:pt>
                <c:pt idx="4">
                  <c:v>0.216</c:v>
                </c:pt>
                <c:pt idx="5">
                  <c:v>7.3999999999999996E-2</c:v>
                </c:pt>
                <c:pt idx="6">
                  <c:v>8.5999999999999993E-2</c:v>
                </c:pt>
                <c:pt idx="7">
                  <c:v>8.3000000000000004E-2</c:v>
                </c:pt>
                <c:pt idx="8">
                  <c:v>6.2E-2</c:v>
                </c:pt>
                <c:pt idx="9">
                  <c:v>2.1999999999999999E-2</c:v>
                </c:pt>
                <c:pt idx="10">
                  <c:v>6.2E-2</c:v>
                </c:pt>
                <c:pt idx="11">
                  <c:v>0.01</c:v>
                </c:pt>
                <c:pt idx="12">
                  <c:v>2.1999999999999999E-2</c:v>
                </c:pt>
                <c:pt idx="13">
                  <c:v>7.6999999999999999E-2</c:v>
                </c:pt>
                <c:pt idx="14">
                  <c:v>6.4000000000000001E-2</c:v>
                </c:pt>
                <c:pt idx="15">
                  <c:v>1.9E-2</c:v>
                </c:pt>
              </c:numCache>
            </c:numRef>
          </c:val>
        </c:ser>
        <c:ser>
          <c:idx val="11"/>
          <c:order val="11"/>
          <c:tx>
            <c:strRef>
              <c:f>Лист1!$M$1</c:f>
              <c:strCache>
                <c:ptCount val="1"/>
                <c:pt idx="0">
                  <c:v>Столбец6</c:v>
                </c:pt>
              </c:strCache>
            </c:strRef>
          </c:tx>
          <c:spPr>
            <a:noFill/>
          </c:spPr>
          <c:invertIfNegative val="0"/>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Лист1!$M$2:$M$17</c:f>
              <c:numCache>
                <c:formatCode>0%</c:formatCode>
                <c:ptCount val="16"/>
                <c:pt idx="0">
                  <c:v>0.52500000000000002</c:v>
                </c:pt>
                <c:pt idx="1">
                  <c:v>0.85</c:v>
                </c:pt>
                <c:pt idx="2">
                  <c:v>0.873</c:v>
                </c:pt>
                <c:pt idx="3">
                  <c:v>0.85299999999999998</c:v>
                </c:pt>
                <c:pt idx="4">
                  <c:v>0.78400000000000003</c:v>
                </c:pt>
                <c:pt idx="5">
                  <c:v>0.92600000000000005</c:v>
                </c:pt>
                <c:pt idx="6">
                  <c:v>0.91400000000000003</c:v>
                </c:pt>
                <c:pt idx="7">
                  <c:v>0.91700000000000004</c:v>
                </c:pt>
                <c:pt idx="8">
                  <c:v>0.93799999999999994</c:v>
                </c:pt>
                <c:pt idx="9">
                  <c:v>0.97799999999999998</c:v>
                </c:pt>
                <c:pt idx="10">
                  <c:v>0.93799999999999994</c:v>
                </c:pt>
                <c:pt idx="11">
                  <c:v>0.99</c:v>
                </c:pt>
                <c:pt idx="12">
                  <c:v>0.97799999999999998</c:v>
                </c:pt>
                <c:pt idx="13">
                  <c:v>0.92300000000000004</c:v>
                </c:pt>
                <c:pt idx="14">
                  <c:v>0.93599999999999994</c:v>
                </c:pt>
                <c:pt idx="15">
                  <c:v>0.98099999999999998</c:v>
                </c:pt>
              </c:numCache>
            </c:numRef>
          </c:val>
        </c:ser>
        <c:ser>
          <c:idx val="12"/>
          <c:order val="12"/>
          <c:tx>
            <c:strRef>
              <c:f>Лист1!$N$1</c:f>
              <c:strCache>
                <c:ptCount val="1"/>
                <c:pt idx="0">
                  <c:v>Львів</c:v>
                </c:pt>
              </c:strCache>
            </c:strRef>
          </c:tx>
          <c:spPr>
            <a:solidFill>
              <a:schemeClr val="accent4">
                <a:lumMod val="40000"/>
                <a:lumOff val="60000"/>
              </a:schemeClr>
            </a:solidFill>
          </c:spPr>
          <c:invertIfNegative val="0"/>
          <c:dLbls>
            <c:dLbl>
              <c:idx val="0"/>
              <c:spPr/>
              <c:txPr>
                <a:bodyPr/>
                <a:lstStyle/>
                <a:p>
                  <a:pPr>
                    <a:defRPr b="0">
                      <a:solidFill>
                        <a:srgbClr val="0000FF"/>
                      </a:solidFill>
                    </a:defRPr>
                  </a:pPr>
                  <a:endParaRPr lang="en-US"/>
                </a:p>
              </c:txPr>
              <c:showLegendKey val="0"/>
              <c:showVal val="1"/>
              <c:showCatName val="0"/>
              <c:showSerName val="0"/>
              <c:showPercent val="0"/>
              <c:showBubbleSize val="0"/>
            </c:dLbl>
            <c:dLbl>
              <c:idx val="1"/>
              <c:spPr/>
              <c:txPr>
                <a:bodyPr/>
                <a:lstStyle/>
                <a:p>
                  <a:pPr>
                    <a:defRPr b="0">
                      <a:solidFill>
                        <a:srgbClr val="0000FF"/>
                      </a:solidFill>
                    </a:defRPr>
                  </a:pPr>
                  <a:endParaRPr lang="en-US"/>
                </a:p>
              </c:txPr>
              <c:showLegendKey val="0"/>
              <c:showVal val="1"/>
              <c:showCatName val="0"/>
              <c:showSerName val="0"/>
              <c:showPercent val="0"/>
              <c:showBubbleSize val="0"/>
            </c:dLbl>
            <c:dLbl>
              <c:idx val="4"/>
              <c:spPr/>
              <c:txPr>
                <a:bodyPr/>
                <a:lstStyle/>
                <a:p>
                  <a:pPr>
                    <a:defRPr b="0">
                      <a:solidFill>
                        <a:srgbClr val="0000FF"/>
                      </a:solidFill>
                    </a:defRPr>
                  </a:pPr>
                  <a:endParaRPr lang="en-US"/>
                </a:p>
              </c:txPr>
              <c:showLegendKey val="0"/>
              <c:showVal val="1"/>
              <c:showCatName val="0"/>
              <c:showSerName val="0"/>
              <c:showPercent val="0"/>
              <c:showBubbleSize val="0"/>
            </c:dLbl>
            <c:dLbl>
              <c:idx val="6"/>
              <c:spPr/>
              <c:txPr>
                <a:bodyPr/>
                <a:lstStyle/>
                <a:p>
                  <a:pPr>
                    <a:defRPr b="0">
                      <a:solidFill>
                        <a:srgbClr val="C00000"/>
                      </a:solidFill>
                    </a:defRPr>
                  </a:pPr>
                  <a:endParaRPr lang="en-US"/>
                </a:p>
              </c:txPr>
              <c:showLegendKey val="0"/>
              <c:showVal val="1"/>
              <c:showCatName val="0"/>
              <c:showSerName val="0"/>
              <c:showPercent val="0"/>
              <c:showBubbleSize val="0"/>
            </c:dLbl>
            <c:dLbl>
              <c:idx val="8"/>
              <c:spPr/>
              <c:txPr>
                <a:bodyPr/>
                <a:lstStyle/>
                <a:p>
                  <a:pPr>
                    <a:defRPr b="0">
                      <a:solidFill>
                        <a:srgbClr val="0000FF"/>
                      </a:solidFill>
                    </a:defRPr>
                  </a:pPr>
                  <a:endParaRPr lang="en-US"/>
                </a:p>
              </c:txPr>
              <c:showLegendKey val="0"/>
              <c:showVal val="1"/>
              <c:showCatName val="0"/>
              <c:showSerName val="0"/>
              <c:showPercent val="0"/>
              <c:showBubbleSize val="0"/>
            </c:dLbl>
            <c:dLbl>
              <c:idx val="12"/>
              <c:spPr/>
              <c:txPr>
                <a:bodyPr/>
                <a:lstStyle/>
                <a:p>
                  <a:pPr>
                    <a:defRPr b="0">
                      <a:solidFill>
                        <a:srgbClr val="C00000"/>
                      </a:solidFill>
                    </a:defRPr>
                  </a:pPr>
                  <a:endParaRPr lang="en-US"/>
                </a:p>
              </c:txPr>
              <c:showLegendKey val="0"/>
              <c:showVal val="1"/>
              <c:showCatName val="0"/>
              <c:showSerName val="0"/>
              <c:showPercent val="0"/>
              <c:showBubbleSize val="0"/>
            </c:dLbl>
            <c:dLbl>
              <c:idx val="15"/>
              <c:spPr/>
              <c:txPr>
                <a:bodyPr/>
                <a:lstStyle/>
                <a:p>
                  <a:pPr>
                    <a:defRPr b="0">
                      <a:solidFill>
                        <a:srgbClr val="C00000"/>
                      </a:solidFill>
                    </a:defRPr>
                  </a:pPr>
                  <a:endParaRPr lang="en-US"/>
                </a:p>
              </c:txPr>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Лист1!$N$2:$N$17</c:f>
              <c:numCache>
                <c:formatCode>0%</c:formatCode>
                <c:ptCount val="16"/>
                <c:pt idx="0">
                  <c:v>0.376</c:v>
                </c:pt>
                <c:pt idx="1">
                  <c:v>0.10299999999999999</c:v>
                </c:pt>
                <c:pt idx="2">
                  <c:v>0.187</c:v>
                </c:pt>
                <c:pt idx="3">
                  <c:v>0.151</c:v>
                </c:pt>
                <c:pt idx="4">
                  <c:v>6.5000000000000002E-2</c:v>
                </c:pt>
                <c:pt idx="5">
                  <c:v>0.13</c:v>
                </c:pt>
                <c:pt idx="6">
                  <c:v>0.17100000000000001</c:v>
                </c:pt>
                <c:pt idx="7">
                  <c:v>6.5000000000000002E-2</c:v>
                </c:pt>
                <c:pt idx="8">
                  <c:v>8.0000000000000002E-3</c:v>
                </c:pt>
                <c:pt idx="9">
                  <c:v>3.4000000000000002E-2</c:v>
                </c:pt>
                <c:pt idx="10">
                  <c:v>3.1E-2</c:v>
                </c:pt>
                <c:pt idx="11">
                  <c:v>0.03</c:v>
                </c:pt>
                <c:pt idx="12">
                  <c:v>0.105</c:v>
                </c:pt>
                <c:pt idx="14">
                  <c:v>1.9E-2</c:v>
                </c:pt>
                <c:pt idx="15">
                  <c:v>0.313</c:v>
                </c:pt>
              </c:numCache>
            </c:numRef>
          </c:val>
        </c:ser>
        <c:ser>
          <c:idx val="13"/>
          <c:order val="13"/>
          <c:tx>
            <c:strRef>
              <c:f>Лист1!$O$1</c:f>
              <c:strCache>
                <c:ptCount val="1"/>
                <c:pt idx="0">
                  <c:v>Столбец7</c:v>
                </c:pt>
              </c:strCache>
            </c:strRef>
          </c:tx>
          <c:spPr>
            <a:noFill/>
          </c:spPr>
          <c:invertIfNegative val="0"/>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Лист1!$O$2:$O$17</c:f>
              <c:numCache>
                <c:formatCode>0%</c:formatCode>
                <c:ptCount val="16"/>
                <c:pt idx="0">
                  <c:v>0.624</c:v>
                </c:pt>
                <c:pt idx="1">
                  <c:v>0.89700000000000002</c:v>
                </c:pt>
                <c:pt idx="2">
                  <c:v>0.81299999999999994</c:v>
                </c:pt>
                <c:pt idx="3">
                  <c:v>0.84899999999999998</c:v>
                </c:pt>
                <c:pt idx="4">
                  <c:v>0.93500000000000005</c:v>
                </c:pt>
                <c:pt idx="5">
                  <c:v>0.87</c:v>
                </c:pt>
                <c:pt idx="6">
                  <c:v>0.82899999999999996</c:v>
                </c:pt>
                <c:pt idx="7">
                  <c:v>0.93500000000000005</c:v>
                </c:pt>
                <c:pt idx="8">
                  <c:v>0.99199999999999999</c:v>
                </c:pt>
                <c:pt idx="9">
                  <c:v>0.96599999999999997</c:v>
                </c:pt>
                <c:pt idx="10">
                  <c:v>0.96899999999999997</c:v>
                </c:pt>
                <c:pt idx="11">
                  <c:v>0.97</c:v>
                </c:pt>
                <c:pt idx="12">
                  <c:v>0.89500000000000002</c:v>
                </c:pt>
                <c:pt idx="13">
                  <c:v>1</c:v>
                </c:pt>
                <c:pt idx="14">
                  <c:v>0.98099999999999998</c:v>
                </c:pt>
                <c:pt idx="15">
                  <c:v>0.68700000000000006</c:v>
                </c:pt>
              </c:numCache>
            </c:numRef>
          </c:val>
        </c:ser>
        <c:ser>
          <c:idx val="14"/>
          <c:order val="14"/>
          <c:tx>
            <c:strRef>
              <c:f>Лист1!$P$1</c:f>
              <c:strCache>
                <c:ptCount val="1"/>
                <c:pt idx="0">
                  <c:v>Харків</c:v>
                </c:pt>
              </c:strCache>
            </c:strRef>
          </c:tx>
          <c:spPr>
            <a:solidFill>
              <a:schemeClr val="accent2">
                <a:lumMod val="40000"/>
                <a:lumOff val="60000"/>
              </a:schemeClr>
            </a:solidFill>
          </c:spPr>
          <c:invertIfNegative val="0"/>
          <c:dLbls>
            <c:dLbl>
              <c:idx val="4"/>
              <c:spPr/>
              <c:txPr>
                <a:bodyPr/>
                <a:lstStyle/>
                <a:p>
                  <a:pPr>
                    <a:defRPr>
                      <a:solidFill>
                        <a:srgbClr val="C00000"/>
                      </a:solidFill>
                    </a:defRPr>
                  </a:pPr>
                  <a:endParaRPr lang="en-US"/>
                </a:p>
              </c:txPr>
              <c:showLegendKey val="0"/>
              <c:showVal val="1"/>
              <c:showCatName val="0"/>
              <c:showSerName val="0"/>
              <c:showPercent val="0"/>
              <c:showBubbleSize val="0"/>
            </c:dLbl>
            <c:dLbl>
              <c:idx val="6"/>
              <c:spPr/>
              <c:txPr>
                <a:bodyPr/>
                <a:lstStyle/>
                <a:p>
                  <a:pPr>
                    <a:defRPr>
                      <a:solidFill>
                        <a:srgbClr val="0000FF"/>
                      </a:solidFill>
                    </a:defRPr>
                  </a:pPr>
                  <a:endParaRPr lang="en-US"/>
                </a:p>
              </c:txPr>
              <c:showLegendKey val="0"/>
              <c:showVal val="1"/>
              <c:showCatName val="0"/>
              <c:showSerName val="0"/>
              <c:showPercent val="0"/>
              <c:showBubbleSize val="0"/>
            </c:dLbl>
            <c:dLbl>
              <c:idx val="7"/>
              <c:spPr/>
              <c:txPr>
                <a:bodyPr/>
                <a:lstStyle/>
                <a:p>
                  <a:pPr>
                    <a:defRPr>
                      <a:solidFill>
                        <a:srgbClr val="0000FF"/>
                      </a:solidFill>
                    </a:defRPr>
                  </a:pPr>
                  <a:endParaRPr lang="en-US"/>
                </a:p>
              </c:txPr>
              <c:showLegendKey val="0"/>
              <c:showVal val="1"/>
              <c:showCatName val="0"/>
              <c:showSerName val="0"/>
              <c:showPercent val="0"/>
              <c:showBubbleSize val="0"/>
            </c:dLbl>
            <c:dLbl>
              <c:idx val="14"/>
              <c:spPr/>
              <c:txPr>
                <a:bodyPr/>
                <a:lstStyle/>
                <a:p>
                  <a:pPr>
                    <a:defRPr>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Лист1!$A$2:$A$17</c:f>
              <c:strCache>
                <c:ptCount val="16"/>
                <c:pt idx="0">
                  <c:v>Немає матеріальної можливості</c:v>
                </c:pt>
                <c:pt idx="1">
                  <c:v>Не готовий взяти відповідальність за чужу дитину</c:v>
                </c:pt>
                <c:pt idx="2">
                  <c:v>Не впевнений в тому, з якою спадковістю буде ця дитина</c:v>
                </c:pt>
                <c:pt idx="3">
                  <c:v>Не впевнений, що зможу перевиховати дитину з дитячого будинку</c:v>
                </c:pt>
                <c:pt idx="4">
                  <c:v>Не дозволяє вік, стан здоровя або сімейний стан</c:v>
                </c:pt>
                <c:pt idx="5">
                  <c:v>Це дуже складна бюрократична процедура</c:v>
                </c:pt>
                <c:pt idx="6">
                  <c:v>Недостатньо державної допомоги для сім'ї з усиновленими дітьми</c:v>
                </c:pt>
                <c:pt idx="7">
                  <c:v>Недостатньо допомоги від соціальних служб та медичних працівників</c:v>
                </c:pt>
                <c:pt idx="8">
                  <c:v>Є свої діти</c:v>
                </c:pt>
                <c:pt idx="9">
                  <c:v>Такі дії не схвалять навколишні / близькі / друзі</c:v>
                </c:pt>
                <c:pt idx="10">
                  <c:v>Чоловік / дружина не згодні на усиновлення</c:v>
                </c:pt>
                <c:pt idx="11">
                  <c:v>Переконаний, що вони повинні виховуватися в спеціалізованих установах / інтернатах</c:v>
                </c:pt>
                <c:pt idx="12">
                  <c:v>Не знаю, як це зробити</c:v>
                </c:pt>
                <c:pt idx="13">
                  <c:v>Не дозволяють житлові умови</c:v>
                </c:pt>
                <c:pt idx="14">
                  <c:v>Інше </c:v>
                </c:pt>
                <c:pt idx="15">
                  <c:v>Важко сказати</c:v>
                </c:pt>
              </c:strCache>
            </c:strRef>
          </c:cat>
          <c:val>
            <c:numRef>
              <c:f>Лист1!$P$2:$P$17</c:f>
              <c:numCache>
                <c:formatCode>0%</c:formatCode>
                <c:ptCount val="16"/>
                <c:pt idx="0">
                  <c:v>0.60799999999999998</c:v>
                </c:pt>
                <c:pt idx="1">
                  <c:v>0.34699999999999998</c:v>
                </c:pt>
                <c:pt idx="2">
                  <c:v>0.13900000000000001</c:v>
                </c:pt>
                <c:pt idx="3">
                  <c:v>0.17299999999999999</c:v>
                </c:pt>
                <c:pt idx="4">
                  <c:v>0.26400000000000001</c:v>
                </c:pt>
                <c:pt idx="5">
                  <c:v>5.8999999999999997E-2</c:v>
                </c:pt>
                <c:pt idx="6">
                  <c:v>1.2E-2</c:v>
                </c:pt>
                <c:pt idx="7">
                  <c:v>1.2E-2</c:v>
                </c:pt>
                <c:pt idx="8">
                  <c:v>3.3000000000000002E-2</c:v>
                </c:pt>
                <c:pt idx="9">
                  <c:v>3.2000000000000001E-2</c:v>
                </c:pt>
                <c:pt idx="10">
                  <c:v>4.8000000000000001E-2</c:v>
                </c:pt>
                <c:pt idx="13">
                  <c:v>8.0000000000000002E-3</c:v>
                </c:pt>
                <c:pt idx="14">
                  <c:v>0.114</c:v>
                </c:pt>
                <c:pt idx="15">
                  <c:v>5.2999999999999999E-2</c:v>
                </c:pt>
              </c:numCache>
            </c:numRef>
          </c:val>
        </c:ser>
        <c:dLbls>
          <c:showLegendKey val="0"/>
          <c:showVal val="0"/>
          <c:showCatName val="0"/>
          <c:showSerName val="0"/>
          <c:showPercent val="0"/>
          <c:showBubbleSize val="0"/>
        </c:dLbls>
        <c:gapWidth val="50"/>
        <c:overlap val="100"/>
        <c:axId val="289235656"/>
        <c:axId val="289236048"/>
      </c:barChart>
      <c:catAx>
        <c:axId val="289235656"/>
        <c:scaling>
          <c:orientation val="maxMin"/>
        </c:scaling>
        <c:delete val="0"/>
        <c:axPos val="l"/>
        <c:numFmt formatCode="General" sourceLinked="1"/>
        <c:majorTickMark val="out"/>
        <c:minorTickMark val="none"/>
        <c:tickLblPos val="nextTo"/>
        <c:txPr>
          <a:bodyPr/>
          <a:lstStyle/>
          <a:p>
            <a:pPr>
              <a:defRPr sz="900"/>
            </a:pPr>
            <a:endParaRPr lang="en-US"/>
          </a:p>
        </c:txPr>
        <c:crossAx val="289236048"/>
        <c:crosses val="autoZero"/>
        <c:auto val="1"/>
        <c:lblAlgn val="ctr"/>
        <c:lblOffset val="100"/>
        <c:noMultiLvlLbl val="0"/>
      </c:catAx>
      <c:valAx>
        <c:axId val="289236048"/>
        <c:scaling>
          <c:orientation val="minMax"/>
        </c:scaling>
        <c:delete val="1"/>
        <c:axPos val="t"/>
        <c:majorGridlines>
          <c:spPr>
            <a:ln>
              <a:noFill/>
            </a:ln>
          </c:spPr>
        </c:majorGridlines>
        <c:numFmt formatCode="0%" sourceLinked="1"/>
        <c:majorTickMark val="out"/>
        <c:minorTickMark val="none"/>
        <c:tickLblPos val="nextTo"/>
        <c:crossAx val="289235656"/>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egendEntry>
        <c:idx val="13"/>
        <c:delete val="1"/>
      </c:legendEntry>
      <c:layout>
        <c:manualLayout>
          <c:xMode val="edge"/>
          <c:yMode val="edge"/>
          <c:x val="0.36106404843906231"/>
          <c:y val="0.12454771422084579"/>
          <c:w val="0.57915872595352658"/>
          <c:h val="4.2597570576435241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07942707220566"/>
          <c:y val="0.1658192154253359"/>
          <c:w val="0.68679879586028902"/>
          <c:h val="0.81920205849369454"/>
        </c:manualLayout>
      </c:layout>
      <c:barChart>
        <c:barDir val="bar"/>
        <c:grouping val="stacked"/>
        <c:varyColors val="0"/>
        <c:ser>
          <c:idx val="0"/>
          <c:order val="0"/>
          <c:tx>
            <c:strRef>
              <c:f>Лист1!$B$1</c:f>
              <c:strCache>
                <c:ptCount val="1"/>
                <c:pt idx="0">
                  <c:v>Вся вибірка</c:v>
                </c:pt>
              </c:strCache>
            </c:strRef>
          </c:tx>
          <c:spPr>
            <a:solidFill>
              <a:srgbClr val="FFC000"/>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Лист1!$B$2:$B$10</c:f>
              <c:numCache>
                <c:formatCode>0%</c:formatCode>
                <c:ptCount val="9"/>
                <c:pt idx="0">
                  <c:v>0.45150000000000001</c:v>
                </c:pt>
                <c:pt idx="1">
                  <c:v>0.19939999999999999</c:v>
                </c:pt>
                <c:pt idx="2">
                  <c:v>0.15049999999999999</c:v>
                </c:pt>
                <c:pt idx="3">
                  <c:v>9.4200000000000006E-2</c:v>
                </c:pt>
                <c:pt idx="4">
                  <c:v>6.6900000000000001E-2</c:v>
                </c:pt>
                <c:pt idx="5">
                  <c:v>5.4300000000000001E-2</c:v>
                </c:pt>
                <c:pt idx="6">
                  <c:v>3.9800000000000002E-2</c:v>
                </c:pt>
                <c:pt idx="7">
                  <c:v>0.12820000000000001</c:v>
                </c:pt>
                <c:pt idx="8">
                  <c:v>0.21060000000000001</c:v>
                </c:pt>
              </c:numCache>
            </c:numRef>
          </c:val>
        </c:ser>
        <c:ser>
          <c:idx val="1"/>
          <c:order val="1"/>
          <c:tx>
            <c:strRef>
              <c:f>Лист1!$C$1</c:f>
              <c:strCache>
                <c:ptCount val="1"/>
                <c:pt idx="0">
                  <c:v>Столбец7</c:v>
                </c:pt>
              </c:strCache>
            </c:strRef>
          </c:tx>
          <c:spPr>
            <a:noFill/>
          </c:spPr>
          <c:invertIfNegative val="0"/>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Лист1!$C$2:$C$10</c:f>
              <c:numCache>
                <c:formatCode>0%</c:formatCode>
                <c:ptCount val="9"/>
                <c:pt idx="0">
                  <c:v>1.0485</c:v>
                </c:pt>
                <c:pt idx="1">
                  <c:v>1.3006</c:v>
                </c:pt>
                <c:pt idx="2">
                  <c:v>1.3494999999999999</c:v>
                </c:pt>
                <c:pt idx="3">
                  <c:v>1.4057999999999999</c:v>
                </c:pt>
                <c:pt idx="4">
                  <c:v>1.4331</c:v>
                </c:pt>
                <c:pt idx="5">
                  <c:v>1.4457</c:v>
                </c:pt>
                <c:pt idx="6">
                  <c:v>1.4601999999999999</c:v>
                </c:pt>
                <c:pt idx="7">
                  <c:v>1.3717999999999999</c:v>
                </c:pt>
                <c:pt idx="8">
                  <c:v>1.2894000000000001</c:v>
                </c:pt>
              </c:numCache>
            </c:numRef>
          </c:val>
        </c:ser>
        <c:ser>
          <c:idx val="2"/>
          <c:order val="2"/>
          <c:tx>
            <c:strRef>
              <c:f>Лист1!$D$1</c:f>
              <c:strCache>
                <c:ptCount val="1"/>
                <c:pt idx="0">
                  <c:v>Схід</c:v>
                </c:pt>
              </c:strCache>
            </c:strRef>
          </c:tx>
          <c:spPr>
            <a:solidFill>
              <a:schemeClr val="accent2">
                <a:lumMod val="60000"/>
                <a:lumOff val="40000"/>
              </a:schemeClr>
            </a:solidFill>
          </c:spPr>
          <c:invertIfNegative val="0"/>
          <c:dLbls>
            <c:dLbl>
              <c:idx val="0"/>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5"/>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8"/>
              <c:spPr/>
              <c:txPr>
                <a:bodyPr/>
                <a:lstStyle/>
                <a:p>
                  <a:pPr>
                    <a:defRPr b="1">
                      <a:solidFill>
                        <a:srgbClr val="C0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Лист1!$D$2:$D$10</c:f>
              <c:numCache>
                <c:formatCode>0%</c:formatCode>
                <c:ptCount val="9"/>
                <c:pt idx="0">
                  <c:v>0.35420000000000001</c:v>
                </c:pt>
                <c:pt idx="1">
                  <c:v>0.2034</c:v>
                </c:pt>
                <c:pt idx="2">
                  <c:v>0.1113</c:v>
                </c:pt>
                <c:pt idx="3">
                  <c:v>7.3800000000000004E-2</c:v>
                </c:pt>
                <c:pt idx="4">
                  <c:v>1.72E-2</c:v>
                </c:pt>
                <c:pt idx="5">
                  <c:v>2.3099999999999999E-2</c:v>
                </c:pt>
                <c:pt idx="6">
                  <c:v>1.5100000000000001E-2</c:v>
                </c:pt>
                <c:pt idx="7">
                  <c:v>0.15820000000000001</c:v>
                </c:pt>
                <c:pt idx="8">
                  <c:v>0.27500000000000002</c:v>
                </c:pt>
              </c:numCache>
            </c:numRef>
          </c:val>
        </c:ser>
        <c:ser>
          <c:idx val="3"/>
          <c:order val="3"/>
          <c:tx>
            <c:strRef>
              <c:f>Лист1!$E$1</c:f>
              <c:strCache>
                <c:ptCount val="1"/>
                <c:pt idx="0">
                  <c:v>Столбец2</c:v>
                </c:pt>
              </c:strCache>
            </c:strRef>
          </c:tx>
          <c:spPr>
            <a:noFill/>
          </c:spPr>
          <c:invertIfNegative val="0"/>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Лист1!$E$2:$E$10</c:f>
              <c:numCache>
                <c:formatCode>0%</c:formatCode>
                <c:ptCount val="9"/>
                <c:pt idx="0">
                  <c:v>0.64579999999999993</c:v>
                </c:pt>
                <c:pt idx="1">
                  <c:v>0.79659999999999997</c:v>
                </c:pt>
                <c:pt idx="2">
                  <c:v>0.88870000000000005</c:v>
                </c:pt>
                <c:pt idx="3">
                  <c:v>0.92620000000000002</c:v>
                </c:pt>
                <c:pt idx="4">
                  <c:v>0.98280000000000001</c:v>
                </c:pt>
                <c:pt idx="5">
                  <c:v>0.97689999999999999</c:v>
                </c:pt>
                <c:pt idx="6">
                  <c:v>0.9849</c:v>
                </c:pt>
                <c:pt idx="7">
                  <c:v>0.84179999999999999</c:v>
                </c:pt>
                <c:pt idx="8">
                  <c:v>0.72499999999999998</c:v>
                </c:pt>
              </c:numCache>
            </c:numRef>
          </c:val>
        </c:ser>
        <c:ser>
          <c:idx val="4"/>
          <c:order val="4"/>
          <c:tx>
            <c:strRef>
              <c:f>Лист1!$F$1</c:f>
              <c:strCache>
                <c:ptCount val="1"/>
                <c:pt idx="0">
                  <c:v>Захід</c:v>
                </c:pt>
              </c:strCache>
            </c:strRef>
          </c:tx>
          <c:spPr>
            <a:solidFill>
              <a:schemeClr val="accent4">
                <a:lumMod val="60000"/>
                <a:lumOff val="40000"/>
              </a:schemeClr>
            </a:solidFill>
          </c:spPr>
          <c:invertIfNegative val="0"/>
          <c:dLbls>
            <c:dLbl>
              <c:idx val="0"/>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1"/>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6"/>
              <c:spPr/>
              <c:txPr>
                <a:bodyPr/>
                <a:lstStyle/>
                <a:p>
                  <a:pPr>
                    <a:defRPr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Лист1!$F$2:$F$10</c:f>
              <c:numCache>
                <c:formatCode>0%</c:formatCode>
                <c:ptCount val="9"/>
                <c:pt idx="0">
                  <c:v>0.5464</c:v>
                </c:pt>
                <c:pt idx="1">
                  <c:v>0.2581</c:v>
                </c:pt>
                <c:pt idx="2">
                  <c:v>0.13150000000000001</c:v>
                </c:pt>
                <c:pt idx="3">
                  <c:v>8.09E-2</c:v>
                </c:pt>
                <c:pt idx="4">
                  <c:v>4.8500000000000001E-2</c:v>
                </c:pt>
                <c:pt idx="5">
                  <c:v>3.8300000000000001E-2</c:v>
                </c:pt>
                <c:pt idx="6">
                  <c:v>1.43E-2</c:v>
                </c:pt>
                <c:pt idx="7">
                  <c:v>0.10059999999999999</c:v>
                </c:pt>
                <c:pt idx="8">
                  <c:v>0.17</c:v>
                </c:pt>
              </c:numCache>
            </c:numRef>
          </c:val>
        </c:ser>
        <c:ser>
          <c:idx val="5"/>
          <c:order val="5"/>
          <c:tx>
            <c:strRef>
              <c:f>Лист1!$G$1</c:f>
              <c:strCache>
                <c:ptCount val="1"/>
                <c:pt idx="0">
                  <c:v>Столбец3</c:v>
                </c:pt>
              </c:strCache>
            </c:strRef>
          </c:tx>
          <c:spPr>
            <a:noFill/>
          </c:spPr>
          <c:invertIfNegative val="0"/>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Лист1!$G$2:$G$10</c:f>
              <c:numCache>
                <c:formatCode>0%</c:formatCode>
                <c:ptCount val="9"/>
                <c:pt idx="0">
                  <c:v>0.4536</c:v>
                </c:pt>
                <c:pt idx="1">
                  <c:v>0.7419</c:v>
                </c:pt>
                <c:pt idx="2">
                  <c:v>0.86850000000000005</c:v>
                </c:pt>
                <c:pt idx="3">
                  <c:v>0.91910000000000003</c:v>
                </c:pt>
                <c:pt idx="4">
                  <c:v>0.95150000000000001</c:v>
                </c:pt>
                <c:pt idx="5">
                  <c:v>0.9617</c:v>
                </c:pt>
                <c:pt idx="6">
                  <c:v>0.98570000000000002</c:v>
                </c:pt>
                <c:pt idx="7">
                  <c:v>0.89939999999999998</c:v>
                </c:pt>
                <c:pt idx="8">
                  <c:v>0.83</c:v>
                </c:pt>
              </c:numCache>
            </c:numRef>
          </c:val>
        </c:ser>
        <c:ser>
          <c:idx val="6"/>
          <c:order val="6"/>
          <c:tx>
            <c:strRef>
              <c:f>Лист1!$H$1</c:f>
              <c:strCache>
                <c:ptCount val="1"/>
                <c:pt idx="0">
                  <c:v>Північ+Центр</c:v>
                </c:pt>
              </c:strCache>
            </c:strRef>
          </c:tx>
          <c:spPr>
            <a:solidFill>
              <a:srgbClr val="92D050"/>
            </a:solidFill>
          </c:spPr>
          <c:invertIfNegative val="0"/>
          <c:dLbls>
            <c:dLbl>
              <c:idx val="4"/>
              <c:layout/>
              <c:spPr/>
              <c:txPr>
                <a:bodyPr/>
                <a:lstStyle/>
                <a:p>
                  <a:pPr>
                    <a:defRPr b="1">
                      <a:solidFill>
                        <a:srgbClr val="C00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6"/>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Лист1!$H$2:$H$10</c:f>
              <c:numCache>
                <c:formatCode>0%</c:formatCode>
                <c:ptCount val="9"/>
                <c:pt idx="0">
                  <c:v>0.4224</c:v>
                </c:pt>
                <c:pt idx="1">
                  <c:v>0.18529999999999999</c:v>
                </c:pt>
                <c:pt idx="2">
                  <c:v>0.16750000000000001</c:v>
                </c:pt>
                <c:pt idx="3">
                  <c:v>0.1192</c:v>
                </c:pt>
                <c:pt idx="4">
                  <c:v>9.5600000000000004E-2</c:v>
                </c:pt>
                <c:pt idx="5">
                  <c:v>9.8400000000000001E-2</c:v>
                </c:pt>
                <c:pt idx="6">
                  <c:v>8.2299999999999998E-2</c:v>
                </c:pt>
                <c:pt idx="7">
                  <c:v>0.1351</c:v>
                </c:pt>
                <c:pt idx="8">
                  <c:v>0.1908</c:v>
                </c:pt>
              </c:numCache>
            </c:numRef>
          </c:val>
        </c:ser>
        <c:ser>
          <c:idx val="7"/>
          <c:order val="7"/>
          <c:tx>
            <c:strRef>
              <c:f>Лист1!$I$1</c:f>
              <c:strCache>
                <c:ptCount val="1"/>
                <c:pt idx="0">
                  <c:v>Столбец4</c:v>
                </c:pt>
              </c:strCache>
            </c:strRef>
          </c:tx>
          <c:spPr>
            <a:noFill/>
          </c:spPr>
          <c:invertIfNegative val="0"/>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Лист1!$I$2:$I$10</c:f>
              <c:numCache>
                <c:formatCode>0%</c:formatCode>
                <c:ptCount val="9"/>
                <c:pt idx="0">
                  <c:v>0.5776</c:v>
                </c:pt>
                <c:pt idx="1">
                  <c:v>0.81469999999999998</c:v>
                </c:pt>
                <c:pt idx="2">
                  <c:v>0.83250000000000002</c:v>
                </c:pt>
                <c:pt idx="3">
                  <c:v>0.88080000000000003</c:v>
                </c:pt>
                <c:pt idx="4">
                  <c:v>0.90439999999999998</c:v>
                </c:pt>
                <c:pt idx="5">
                  <c:v>0.90159999999999996</c:v>
                </c:pt>
                <c:pt idx="6">
                  <c:v>0.91769999999999996</c:v>
                </c:pt>
                <c:pt idx="7">
                  <c:v>0.8649</c:v>
                </c:pt>
                <c:pt idx="8">
                  <c:v>0.80920000000000003</c:v>
                </c:pt>
              </c:numCache>
            </c:numRef>
          </c:val>
        </c:ser>
        <c:ser>
          <c:idx val="8"/>
          <c:order val="8"/>
          <c:tx>
            <c:strRef>
              <c:f>Лист1!$J$1</c:f>
              <c:strCache>
                <c:ptCount val="1"/>
                <c:pt idx="0">
                  <c:v>Південь</c:v>
                </c:pt>
              </c:strCache>
            </c:strRef>
          </c:tx>
          <c:spPr>
            <a:solidFill>
              <a:srgbClr val="FFFF00"/>
            </a:solidFill>
            <a:ln>
              <a:noFill/>
            </a:ln>
          </c:spPr>
          <c:invertIfNegative val="0"/>
          <c:dLbls>
            <c:dLbl>
              <c:idx val="0"/>
              <c:spPr/>
              <c:txPr>
                <a:bodyPr/>
                <a:lstStyle/>
                <a:p>
                  <a:pPr>
                    <a:defRPr b="1">
                      <a:solidFill>
                        <a:srgbClr val="C00000"/>
                      </a:solidFill>
                    </a:defRPr>
                  </a:pPr>
                  <a:endParaRPr lang="en-US"/>
                </a:p>
              </c:txPr>
              <c:showLegendKey val="0"/>
              <c:showVal val="1"/>
              <c:showCatName val="0"/>
              <c:showSerName val="0"/>
              <c:showPercent val="0"/>
              <c:showBubbleSize val="0"/>
            </c:dLbl>
            <c:dLbl>
              <c:idx val="2"/>
              <c:spPr/>
              <c:txPr>
                <a:bodyPr/>
                <a:lstStyle/>
                <a:p>
                  <a:pPr>
                    <a:defRPr b="1">
                      <a:solidFill>
                        <a:srgbClr val="C00000"/>
                      </a:solidFill>
                    </a:defRPr>
                  </a:pPr>
                  <a:endParaRPr lang="en-US"/>
                </a:p>
              </c:txPr>
              <c:showLegendKey val="0"/>
              <c:showVal val="1"/>
              <c:showCatName val="0"/>
              <c:showSerName val="0"/>
              <c:showPercent val="0"/>
              <c:showBubbleSize val="0"/>
            </c:dLbl>
            <c:dLbl>
              <c:idx val="4"/>
              <c:spPr/>
              <c:txPr>
                <a:bodyPr/>
                <a:lstStyle/>
                <a:p>
                  <a:pPr>
                    <a:defRPr b="1">
                      <a:solidFill>
                        <a:srgbClr val="C00000"/>
                      </a:solidFill>
                    </a:defRPr>
                  </a:pPr>
                  <a:endParaRPr lang="en-US"/>
                </a:p>
              </c:txPr>
              <c:showLegendKey val="0"/>
              <c:showVal val="1"/>
              <c:showCatName val="0"/>
              <c:showSerName val="0"/>
              <c:showPercent val="0"/>
              <c:showBubbleSize val="0"/>
            </c:dLbl>
            <c:dLbl>
              <c:idx val="7"/>
              <c:spPr/>
              <c:txPr>
                <a:bodyPr/>
                <a:lstStyle/>
                <a:p>
                  <a:pPr>
                    <a:defRPr b="1">
                      <a:solidFill>
                        <a:srgbClr val="0000FF"/>
                      </a:solidFill>
                    </a:defRPr>
                  </a:pPr>
                  <a:endParaRPr lang="en-US"/>
                </a:p>
              </c:txPr>
              <c:showLegendKey val="0"/>
              <c:showVal val="1"/>
              <c:showCatName val="0"/>
              <c:showSerName val="0"/>
              <c:showPercent val="0"/>
              <c:showBubbleSize val="0"/>
            </c:dLbl>
            <c:dLbl>
              <c:idx val="8"/>
              <c:spPr/>
              <c:txPr>
                <a:bodyPr/>
                <a:lstStyle/>
                <a:p>
                  <a:pPr>
                    <a:defRPr b="1">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Лист1!$J$2:$J$10</c:f>
              <c:numCache>
                <c:formatCode>0%</c:formatCode>
                <c:ptCount val="9"/>
                <c:pt idx="0">
                  <c:v>0.66339999999999999</c:v>
                </c:pt>
                <c:pt idx="1">
                  <c:v>0.15509999999999999</c:v>
                </c:pt>
                <c:pt idx="2">
                  <c:v>0.23</c:v>
                </c:pt>
                <c:pt idx="3">
                  <c:v>9.7199999999999995E-2</c:v>
                </c:pt>
                <c:pt idx="4">
                  <c:v>0.1419</c:v>
                </c:pt>
                <c:pt idx="5">
                  <c:v>3.7900000000000003E-2</c:v>
                </c:pt>
                <c:pt idx="6">
                  <c:v>2.2499999999999999E-2</c:v>
                </c:pt>
                <c:pt idx="7">
                  <c:v>6.6500000000000004E-2</c:v>
                </c:pt>
                <c:pt idx="8">
                  <c:v>0.1462</c:v>
                </c:pt>
              </c:numCache>
            </c:numRef>
          </c:val>
        </c:ser>
        <c:ser>
          <c:idx val="9"/>
          <c:order val="9"/>
          <c:tx>
            <c:strRef>
              <c:f>Лист1!$K$1</c:f>
              <c:strCache>
                <c:ptCount val="1"/>
                <c:pt idx="0">
                  <c:v>Столбец5</c:v>
                </c:pt>
              </c:strCache>
            </c:strRef>
          </c:tx>
          <c:spPr>
            <a:noFill/>
          </c:spPr>
          <c:invertIfNegative val="0"/>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Лист1!$K$2:$K$10</c:f>
              <c:numCache>
                <c:formatCode>0%</c:formatCode>
                <c:ptCount val="9"/>
                <c:pt idx="0">
                  <c:v>0.33660000000000001</c:v>
                </c:pt>
                <c:pt idx="1">
                  <c:v>0.84489999999999998</c:v>
                </c:pt>
                <c:pt idx="2">
                  <c:v>0.77</c:v>
                </c:pt>
                <c:pt idx="3">
                  <c:v>0.90280000000000005</c:v>
                </c:pt>
                <c:pt idx="4">
                  <c:v>0.85809999999999997</c:v>
                </c:pt>
                <c:pt idx="5">
                  <c:v>0.96209999999999996</c:v>
                </c:pt>
                <c:pt idx="6">
                  <c:v>0.97750000000000004</c:v>
                </c:pt>
                <c:pt idx="7">
                  <c:v>0.9335</c:v>
                </c:pt>
                <c:pt idx="8">
                  <c:v>0.8538</c:v>
                </c:pt>
              </c:numCache>
            </c:numRef>
          </c:val>
        </c:ser>
        <c:ser>
          <c:idx val="10"/>
          <c:order val="10"/>
          <c:tx>
            <c:strRef>
              <c:f>Лист1!$L$1</c:f>
              <c:strCache>
                <c:ptCount val="1"/>
                <c:pt idx="0">
                  <c:v>Київ</c:v>
                </c:pt>
              </c:strCache>
            </c:strRef>
          </c:tx>
          <c:spPr>
            <a:solidFill>
              <a:schemeClr val="accent3">
                <a:lumMod val="60000"/>
                <a:lumOff val="40000"/>
              </a:schemeClr>
            </a:solidFill>
          </c:spPr>
          <c:invertIfNegative val="0"/>
          <c:dLbls>
            <c:dLbl>
              <c:idx val="0"/>
              <c:spPr/>
              <c:txPr>
                <a:bodyPr/>
                <a:lstStyle/>
                <a:p>
                  <a:pPr>
                    <a:defRPr b="1">
                      <a:solidFill>
                        <a:srgbClr val="0000FF"/>
                      </a:solidFill>
                    </a:defRPr>
                  </a:pPr>
                  <a:endParaRPr lang="en-US"/>
                </a:p>
              </c:txPr>
              <c:showLegendKey val="0"/>
              <c:showVal val="1"/>
              <c:showCatName val="0"/>
              <c:showSerName val="0"/>
              <c:showPercent val="0"/>
              <c:showBubbleSize val="0"/>
            </c:dLbl>
            <c:dLbl>
              <c:idx val="4"/>
              <c:spPr/>
              <c:txPr>
                <a:bodyPr/>
                <a:lstStyle/>
                <a:p>
                  <a:pPr>
                    <a:defRPr b="1">
                      <a:solidFill>
                        <a:srgbClr val="C00000"/>
                      </a:solidFill>
                    </a:defRPr>
                  </a:pPr>
                  <a:endParaRPr lang="en-US"/>
                </a:p>
              </c:txPr>
              <c:showLegendKey val="0"/>
              <c:showVal val="1"/>
              <c:showCatName val="0"/>
              <c:showSerName val="0"/>
              <c:showPercent val="0"/>
              <c:showBubbleSize val="0"/>
            </c:dLbl>
            <c:dLbl>
              <c:idx val="5"/>
              <c:spPr/>
              <c:txPr>
                <a:bodyPr/>
                <a:lstStyle/>
                <a:p>
                  <a:pPr>
                    <a:defRPr b="1">
                      <a:solidFill>
                        <a:srgbClr val="C00000"/>
                      </a:solidFill>
                    </a:defRPr>
                  </a:pPr>
                  <a:endParaRPr lang="en-US"/>
                </a:p>
              </c:txPr>
              <c:showLegendKey val="0"/>
              <c:showVal val="1"/>
              <c:showCatName val="0"/>
              <c:showSerName val="0"/>
              <c:showPercent val="0"/>
              <c:showBubbleSize val="0"/>
            </c:dLbl>
            <c:dLbl>
              <c:idx val="6"/>
              <c:spPr/>
              <c:txPr>
                <a:bodyPr/>
                <a:lstStyle/>
                <a:p>
                  <a:pPr>
                    <a:defRPr b="1">
                      <a:solidFill>
                        <a:srgbClr val="C00000"/>
                      </a:solidFill>
                    </a:defRPr>
                  </a:pPr>
                  <a:endParaRPr lang="en-US"/>
                </a:p>
              </c:txPr>
              <c:showLegendKey val="0"/>
              <c:showVal val="1"/>
              <c:showCatName val="0"/>
              <c:showSerName val="0"/>
              <c:showPercent val="0"/>
              <c:showBubbleSize val="0"/>
            </c:dLbl>
            <c:dLbl>
              <c:idx val="7"/>
              <c:spPr/>
              <c:txPr>
                <a:bodyPr/>
                <a:lstStyle/>
                <a:p>
                  <a:pPr>
                    <a:defRPr b="1">
                      <a:solidFill>
                        <a:srgbClr val="0000FF"/>
                      </a:solidFill>
                    </a:defRPr>
                  </a:pPr>
                  <a:endParaRPr lang="en-US"/>
                </a:p>
              </c:txPr>
              <c:showLegendKey val="0"/>
              <c:showVal val="1"/>
              <c:showCatName val="0"/>
              <c:showSerName val="0"/>
              <c:showPercent val="0"/>
              <c:showBubbleSize val="0"/>
            </c:dLbl>
            <c:dLbl>
              <c:idx val="8"/>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Лист1!$L$2:$L$10</c:f>
              <c:numCache>
                <c:formatCode>0%</c:formatCode>
                <c:ptCount val="9"/>
                <c:pt idx="0">
                  <c:v>0.32750000000000001</c:v>
                </c:pt>
                <c:pt idx="1">
                  <c:v>0.20979999999999999</c:v>
                </c:pt>
                <c:pt idx="2">
                  <c:v>0.19339999999999999</c:v>
                </c:pt>
                <c:pt idx="3">
                  <c:v>0.1203</c:v>
                </c:pt>
                <c:pt idx="4">
                  <c:v>0.1056</c:v>
                </c:pt>
                <c:pt idx="5">
                  <c:v>0.1361</c:v>
                </c:pt>
                <c:pt idx="6">
                  <c:v>0.1148</c:v>
                </c:pt>
                <c:pt idx="7">
                  <c:v>8.8900000000000007E-2</c:v>
                </c:pt>
                <c:pt idx="8">
                  <c:v>0.28370000000000001</c:v>
                </c:pt>
              </c:numCache>
            </c:numRef>
          </c:val>
        </c:ser>
        <c:ser>
          <c:idx val="11"/>
          <c:order val="11"/>
          <c:tx>
            <c:strRef>
              <c:f>Лист1!$M$1</c:f>
              <c:strCache>
                <c:ptCount val="1"/>
                <c:pt idx="0">
                  <c:v>Столбец6</c:v>
                </c:pt>
              </c:strCache>
            </c:strRef>
          </c:tx>
          <c:spPr>
            <a:noFill/>
          </c:spPr>
          <c:invertIfNegative val="0"/>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Лист1!$M$2:$M$10</c:f>
              <c:numCache>
                <c:formatCode>0%</c:formatCode>
                <c:ptCount val="9"/>
                <c:pt idx="0">
                  <c:v>0.67249999999999999</c:v>
                </c:pt>
                <c:pt idx="1">
                  <c:v>0.79020000000000001</c:v>
                </c:pt>
                <c:pt idx="2">
                  <c:v>0.80659999999999998</c:v>
                </c:pt>
                <c:pt idx="3">
                  <c:v>0.87970000000000004</c:v>
                </c:pt>
                <c:pt idx="4">
                  <c:v>0.89439999999999997</c:v>
                </c:pt>
                <c:pt idx="5">
                  <c:v>0.8639</c:v>
                </c:pt>
                <c:pt idx="6">
                  <c:v>0.88519999999999999</c:v>
                </c:pt>
                <c:pt idx="7">
                  <c:v>0.91110000000000002</c:v>
                </c:pt>
                <c:pt idx="8">
                  <c:v>0.71629999999999994</c:v>
                </c:pt>
              </c:numCache>
            </c:numRef>
          </c:val>
        </c:ser>
        <c:ser>
          <c:idx val="12"/>
          <c:order val="12"/>
          <c:tx>
            <c:strRef>
              <c:f>Лист1!$N$1</c:f>
              <c:strCache>
                <c:ptCount val="1"/>
                <c:pt idx="0">
                  <c:v>Львів</c:v>
                </c:pt>
              </c:strCache>
            </c:strRef>
          </c:tx>
          <c:spPr>
            <a:solidFill>
              <a:schemeClr val="accent4">
                <a:lumMod val="40000"/>
                <a:lumOff val="60000"/>
              </a:schemeClr>
            </a:solidFill>
          </c:spPr>
          <c:invertIfNegative val="0"/>
          <c:dLbls>
            <c:dLbl>
              <c:idx val="3"/>
              <c:spPr/>
              <c:txPr>
                <a:bodyPr/>
                <a:lstStyle/>
                <a:p>
                  <a:pPr>
                    <a:defRPr b="1">
                      <a:solidFill>
                        <a:srgbClr val="0000FF"/>
                      </a:solidFill>
                    </a:defRPr>
                  </a:pPr>
                  <a:endParaRPr lang="en-US"/>
                </a:p>
              </c:txPr>
              <c:showLegendKey val="0"/>
              <c:showVal val="1"/>
              <c:showCatName val="0"/>
              <c:showSerName val="0"/>
              <c:showPercent val="0"/>
              <c:showBubbleSize val="0"/>
            </c:dLbl>
            <c:dLbl>
              <c:idx val="6"/>
              <c:delete val="1"/>
              <c:extLst>
                <c:ext xmlns:c15="http://schemas.microsoft.com/office/drawing/2012/chart" uri="{CE6537A1-D6FC-4f65-9D91-7224C49458BB}"/>
              </c:extLst>
            </c:dLbl>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Лист1!$N$2:$N$10</c:f>
              <c:numCache>
                <c:formatCode>0%</c:formatCode>
                <c:ptCount val="9"/>
                <c:pt idx="0">
                  <c:v>0.45610000000000001</c:v>
                </c:pt>
                <c:pt idx="1">
                  <c:v>0.17730000000000001</c:v>
                </c:pt>
                <c:pt idx="2">
                  <c:v>0.1661</c:v>
                </c:pt>
                <c:pt idx="3">
                  <c:v>4.1500000000000002E-2</c:v>
                </c:pt>
                <c:pt idx="4">
                  <c:v>4.0599999999999997E-2</c:v>
                </c:pt>
                <c:pt idx="5">
                  <c:v>4.1000000000000002E-2</c:v>
                </c:pt>
                <c:pt idx="6">
                  <c:v>0</c:v>
                </c:pt>
                <c:pt idx="7">
                  <c:v>8.5800000000000001E-2</c:v>
                </c:pt>
                <c:pt idx="8">
                  <c:v>0.24740000000000001</c:v>
                </c:pt>
              </c:numCache>
            </c:numRef>
          </c:val>
        </c:ser>
        <c:ser>
          <c:idx val="13"/>
          <c:order val="13"/>
          <c:tx>
            <c:strRef>
              <c:f>Лист1!$O$1</c:f>
              <c:strCache>
                <c:ptCount val="1"/>
                <c:pt idx="0">
                  <c:v>Столбец7</c:v>
                </c:pt>
              </c:strCache>
            </c:strRef>
          </c:tx>
          <c:spPr>
            <a:noFill/>
          </c:spPr>
          <c:invertIfNegative val="0"/>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Лист1!$O$2:$O$10</c:f>
              <c:numCache>
                <c:formatCode>0%</c:formatCode>
                <c:ptCount val="9"/>
                <c:pt idx="0">
                  <c:v>0.54390000000000005</c:v>
                </c:pt>
                <c:pt idx="1">
                  <c:v>0.82269999999999999</c:v>
                </c:pt>
                <c:pt idx="2">
                  <c:v>0.83389999999999997</c:v>
                </c:pt>
                <c:pt idx="3">
                  <c:v>0.95850000000000002</c:v>
                </c:pt>
                <c:pt idx="4">
                  <c:v>0.95940000000000003</c:v>
                </c:pt>
                <c:pt idx="5">
                  <c:v>0.95899999999999996</c:v>
                </c:pt>
                <c:pt idx="6">
                  <c:v>1</c:v>
                </c:pt>
                <c:pt idx="7">
                  <c:v>0.91420000000000001</c:v>
                </c:pt>
                <c:pt idx="8">
                  <c:v>0.75259999999999994</c:v>
                </c:pt>
              </c:numCache>
            </c:numRef>
          </c:val>
        </c:ser>
        <c:ser>
          <c:idx val="14"/>
          <c:order val="14"/>
          <c:tx>
            <c:strRef>
              <c:f>Лист1!$P$1</c:f>
              <c:strCache>
                <c:ptCount val="1"/>
                <c:pt idx="0">
                  <c:v>Харків</c:v>
                </c:pt>
              </c:strCache>
            </c:strRef>
          </c:tx>
          <c:spPr>
            <a:solidFill>
              <a:schemeClr val="accent2">
                <a:lumMod val="40000"/>
                <a:lumOff val="60000"/>
              </a:schemeClr>
            </a:solidFill>
          </c:spPr>
          <c:invertIfNegative val="0"/>
          <c:dLbls>
            <c:dLbl>
              <c:idx val="0"/>
              <c:spPr/>
              <c:txPr>
                <a:bodyPr/>
                <a:lstStyle/>
                <a:p>
                  <a:pPr>
                    <a:defRPr b="1">
                      <a:solidFill>
                        <a:srgbClr val="0000FF"/>
                      </a:solidFill>
                    </a:defRPr>
                  </a:pPr>
                  <a:endParaRPr lang="en-US"/>
                </a:p>
              </c:txPr>
              <c:showLegendKey val="0"/>
              <c:showVal val="1"/>
              <c:showCatName val="0"/>
              <c:showSerName val="0"/>
              <c:showPercent val="0"/>
              <c:showBubbleSize val="0"/>
            </c:dLbl>
            <c:dLbl>
              <c:idx val="1"/>
              <c:spPr/>
              <c:txPr>
                <a:bodyPr/>
                <a:lstStyle/>
                <a:p>
                  <a:pPr>
                    <a:defRPr b="1">
                      <a:solidFill>
                        <a:srgbClr val="0000FF"/>
                      </a:solidFill>
                    </a:defRPr>
                  </a:pPr>
                  <a:endParaRPr lang="en-US"/>
                </a:p>
              </c:txPr>
              <c:showLegendKey val="0"/>
              <c:showVal val="1"/>
              <c:showCatName val="0"/>
              <c:showSerName val="0"/>
              <c:showPercent val="0"/>
              <c:showBubbleSize val="0"/>
            </c:dLbl>
            <c:dLbl>
              <c:idx val="7"/>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Надавати матеріальну допомогу</c:v>
                </c:pt>
                <c:pt idx="1">
                  <c:v>Готовий присвятити час / бути волонтером </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Готовий стати наставником для такої дитини</c:v>
                </c:pt>
                <c:pt idx="5">
                  <c:v>Взяти опіку над дитиною без усиновлення</c:v>
                </c:pt>
                <c:pt idx="6">
                  <c:v>Організувати дитячий будинок сімейного типу</c:v>
                </c:pt>
                <c:pt idx="7">
                  <c:v>Не готовий підтримувати</c:v>
                </c:pt>
                <c:pt idx="8">
                  <c:v>Важко відповісти</c:v>
                </c:pt>
              </c:strCache>
            </c:strRef>
          </c:cat>
          <c:val>
            <c:numRef>
              <c:f>Лист1!$P$2:$P$10</c:f>
              <c:numCache>
                <c:formatCode>0%</c:formatCode>
                <c:ptCount val="9"/>
                <c:pt idx="0">
                  <c:v>0.24149999999999999</c:v>
                </c:pt>
                <c:pt idx="1">
                  <c:v>0.13089999999999999</c:v>
                </c:pt>
                <c:pt idx="2">
                  <c:v>0.12920000000000001</c:v>
                </c:pt>
                <c:pt idx="3">
                  <c:v>0.10730000000000001</c:v>
                </c:pt>
                <c:pt idx="4">
                  <c:v>3.8800000000000001E-2</c:v>
                </c:pt>
                <c:pt idx="5">
                  <c:v>3.5400000000000001E-2</c:v>
                </c:pt>
                <c:pt idx="6">
                  <c:v>2.8400000000000002E-2</c:v>
                </c:pt>
                <c:pt idx="7">
                  <c:v>0.29310000000000003</c:v>
                </c:pt>
                <c:pt idx="8">
                  <c:v>0.26740000000000003</c:v>
                </c:pt>
              </c:numCache>
            </c:numRef>
          </c:val>
        </c:ser>
        <c:dLbls>
          <c:showLegendKey val="0"/>
          <c:showVal val="0"/>
          <c:showCatName val="0"/>
          <c:showSerName val="0"/>
          <c:showPercent val="0"/>
          <c:showBubbleSize val="0"/>
        </c:dLbls>
        <c:gapWidth val="50"/>
        <c:overlap val="100"/>
        <c:axId val="354329080"/>
        <c:axId val="354329472"/>
      </c:barChart>
      <c:catAx>
        <c:axId val="354329080"/>
        <c:scaling>
          <c:orientation val="maxMin"/>
        </c:scaling>
        <c:delete val="0"/>
        <c:axPos val="l"/>
        <c:numFmt formatCode="General" sourceLinked="1"/>
        <c:majorTickMark val="out"/>
        <c:minorTickMark val="none"/>
        <c:tickLblPos val="nextTo"/>
        <c:txPr>
          <a:bodyPr/>
          <a:lstStyle/>
          <a:p>
            <a:pPr>
              <a:defRPr sz="1000"/>
            </a:pPr>
            <a:endParaRPr lang="en-US"/>
          </a:p>
        </c:txPr>
        <c:crossAx val="354329472"/>
        <c:crosses val="autoZero"/>
        <c:auto val="1"/>
        <c:lblAlgn val="ctr"/>
        <c:lblOffset val="100"/>
        <c:noMultiLvlLbl val="0"/>
      </c:catAx>
      <c:valAx>
        <c:axId val="354329472"/>
        <c:scaling>
          <c:orientation val="minMax"/>
        </c:scaling>
        <c:delete val="1"/>
        <c:axPos val="t"/>
        <c:majorGridlines>
          <c:spPr>
            <a:ln>
              <a:noFill/>
            </a:ln>
          </c:spPr>
        </c:majorGridlines>
        <c:numFmt formatCode="0%" sourceLinked="1"/>
        <c:majorTickMark val="out"/>
        <c:minorTickMark val="none"/>
        <c:tickLblPos val="nextTo"/>
        <c:crossAx val="354329080"/>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egendEntry>
        <c:idx val="13"/>
        <c:delete val="1"/>
      </c:legendEntry>
      <c:layout>
        <c:manualLayout>
          <c:xMode val="edge"/>
          <c:yMode val="edge"/>
          <c:x val="0.23082214453403171"/>
          <c:y val="0.12454771422084579"/>
          <c:w val="0.6564885952842846"/>
          <c:h val="4.2597570576435241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225245174778562"/>
          <c:y val="7.1421307450451499E-2"/>
          <c:w val="0.71453866237084773"/>
          <c:h val="0.69203095080938715"/>
        </c:manualLayout>
      </c:layout>
      <c:barChart>
        <c:barDir val="bar"/>
        <c:grouping val="percentStacked"/>
        <c:varyColors val="0"/>
        <c:ser>
          <c:idx val="0"/>
          <c:order val="0"/>
          <c:tx>
            <c:strRef>
              <c:f>Лист1!$A$2</c:f>
              <c:strCache>
                <c:ptCount val="1"/>
                <c:pt idx="0">
                  <c:v>Немає дітей з особливими потребами</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Лист1!$B$2:$J$2</c:f>
              <c:numCache>
                <c:formatCode>General</c:formatCode>
                <c:ptCount val="9"/>
                <c:pt idx="0" formatCode="0%">
                  <c:v>0.94840000000000002</c:v>
                </c:pt>
                <c:pt idx="2" formatCode="0%">
                  <c:v>0.94499999999999995</c:v>
                </c:pt>
                <c:pt idx="3" formatCode="0%">
                  <c:v>0.90749999999999997</c:v>
                </c:pt>
                <c:pt idx="4" formatCode="0%">
                  <c:v>0.96740000000000004</c:v>
                </c:pt>
                <c:pt idx="5" formatCode="0%">
                  <c:v>0.95689999999999997</c:v>
                </c:pt>
                <c:pt idx="6" formatCode="0%">
                  <c:v>0.97799999999999998</c:v>
                </c:pt>
                <c:pt idx="7" formatCode="0%">
                  <c:v>0.92369999999999997</c:v>
                </c:pt>
                <c:pt idx="8" formatCode="0%">
                  <c:v>0.94820000000000004</c:v>
                </c:pt>
              </c:numCache>
            </c:numRef>
          </c:val>
        </c:ser>
        <c:ser>
          <c:idx val="1"/>
          <c:order val="1"/>
          <c:tx>
            <c:strRef>
              <c:f>Лист1!$A$3</c:f>
              <c:strCache>
                <c:ptCount val="1"/>
                <c:pt idx="0">
                  <c:v>Є діти з особливими потребами</c:v>
                </c:pt>
              </c:strCache>
            </c:strRef>
          </c:tx>
          <c:spPr>
            <a:solidFill>
              <a:srgbClr val="FFC000"/>
            </a:solidFill>
          </c:spPr>
          <c:invertIfNegative val="0"/>
          <c:dLbls>
            <c:dLbl>
              <c:idx val="6"/>
              <c:spPr/>
              <c:txPr>
                <a:bodyPr/>
                <a:lstStyle/>
                <a:p>
                  <a:pPr>
                    <a:defRPr b="0">
                      <a:solidFill>
                        <a:schemeClr val="tx1"/>
                      </a:solidFill>
                    </a:defRPr>
                  </a:pPr>
                  <a:endParaRPr lang="en-US"/>
                </a:p>
              </c:txPr>
              <c:showLegendKey val="0"/>
              <c:showVal val="1"/>
              <c:showCatName val="0"/>
              <c:showSerName val="0"/>
              <c:showPercent val="0"/>
              <c:showBubbleSize val="0"/>
            </c:dLbl>
            <c:dLbl>
              <c:idx val="8"/>
              <c:spPr/>
              <c:txPr>
                <a:bodyPr/>
                <a:lstStyle/>
                <a:p>
                  <a:pPr>
                    <a:defRPr b="0">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Лист1!$B$3:$J$3</c:f>
              <c:numCache>
                <c:formatCode>General</c:formatCode>
                <c:ptCount val="9"/>
                <c:pt idx="0" formatCode="0%">
                  <c:v>4.19E-2</c:v>
                </c:pt>
                <c:pt idx="2" formatCode="0%">
                  <c:v>4.8399999999999999E-2</c:v>
                </c:pt>
                <c:pt idx="3" formatCode="0%">
                  <c:v>5.2299999999999999E-2</c:v>
                </c:pt>
                <c:pt idx="4" formatCode="0%">
                  <c:v>3.0200000000000001E-2</c:v>
                </c:pt>
                <c:pt idx="5" formatCode="0%">
                  <c:v>4.3099999999999999E-2</c:v>
                </c:pt>
                <c:pt idx="6" formatCode="0%">
                  <c:v>1.78E-2</c:v>
                </c:pt>
                <c:pt idx="7" formatCode="0%">
                  <c:v>2.0299999999999999E-2</c:v>
                </c:pt>
                <c:pt idx="8" formatCode="0%">
                  <c:v>3.95E-2</c:v>
                </c:pt>
              </c:numCache>
            </c:numRef>
          </c:val>
        </c:ser>
        <c:dLbls>
          <c:showLegendKey val="0"/>
          <c:showVal val="1"/>
          <c:showCatName val="0"/>
          <c:showSerName val="0"/>
          <c:showPercent val="0"/>
          <c:showBubbleSize val="0"/>
        </c:dLbls>
        <c:gapWidth val="50"/>
        <c:overlap val="100"/>
        <c:serLines/>
        <c:axId val="354330256"/>
        <c:axId val="277364600"/>
      </c:barChart>
      <c:catAx>
        <c:axId val="354330256"/>
        <c:scaling>
          <c:orientation val="maxMin"/>
        </c:scaling>
        <c:delete val="0"/>
        <c:axPos val="l"/>
        <c:numFmt formatCode="General" sourceLinked="1"/>
        <c:majorTickMark val="out"/>
        <c:minorTickMark val="none"/>
        <c:tickLblPos val="nextTo"/>
        <c:crossAx val="277364600"/>
        <c:crosses val="autoZero"/>
        <c:auto val="1"/>
        <c:lblAlgn val="ctr"/>
        <c:lblOffset val="100"/>
        <c:tickLblSkip val="1"/>
        <c:noMultiLvlLbl val="0"/>
      </c:catAx>
      <c:valAx>
        <c:axId val="277364600"/>
        <c:scaling>
          <c:orientation val="minMax"/>
          <c:max val="1"/>
          <c:min val="0"/>
        </c:scaling>
        <c:delete val="1"/>
        <c:axPos val="t"/>
        <c:numFmt formatCode="0%" sourceLinked="0"/>
        <c:majorTickMark val="out"/>
        <c:minorTickMark val="none"/>
        <c:tickLblPos val="nextTo"/>
        <c:crossAx val="354330256"/>
        <c:crosses val="autoZero"/>
        <c:crossBetween val="between"/>
      </c:valAx>
    </c:plotArea>
    <c:legend>
      <c:legendPos val="b"/>
      <c:layout>
        <c:manualLayout>
          <c:xMode val="edge"/>
          <c:yMode val="edge"/>
          <c:x val="0.27577743887042855"/>
          <c:y val="0.79203862969473993"/>
          <c:w val="0.71798928906889137"/>
          <c:h val="0.18255283726644753"/>
        </c:manualLayout>
      </c:layout>
      <c:overlay val="0"/>
      <c:txPr>
        <a:bodyPr/>
        <a:lstStyle/>
        <a:p>
          <a:pPr>
            <a:defRPr sz="11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225245174778562"/>
          <c:y val="7.1421307450451499E-2"/>
          <c:w val="0.71453866237084773"/>
          <c:h val="0.69203095080938715"/>
        </c:manualLayout>
      </c:layout>
      <c:barChart>
        <c:barDir val="bar"/>
        <c:grouping val="percentStacked"/>
        <c:varyColors val="0"/>
        <c:ser>
          <c:idx val="0"/>
          <c:order val="0"/>
          <c:tx>
            <c:strRef>
              <c:f>Лист1!$A$2</c:f>
              <c:strCache>
                <c:ptCount val="1"/>
                <c:pt idx="0">
                  <c:v>Немає дітей з особливими потребами</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Лист1!$B$2:$J$2</c:f>
              <c:numCache>
                <c:formatCode>General</c:formatCode>
                <c:ptCount val="9"/>
                <c:pt idx="0" formatCode="0%">
                  <c:v>0.75439999999999996</c:v>
                </c:pt>
                <c:pt idx="2" formatCode="0%">
                  <c:v>0.81630000000000003</c:v>
                </c:pt>
                <c:pt idx="3" formatCode="0%">
                  <c:v>0.72609999999999997</c:v>
                </c:pt>
                <c:pt idx="4" formatCode="0%">
                  <c:v>0.69930000000000003</c:v>
                </c:pt>
                <c:pt idx="5" formatCode="0%">
                  <c:v>0.7752</c:v>
                </c:pt>
                <c:pt idx="6" formatCode="0%">
                  <c:v>0.69310000000000005</c:v>
                </c:pt>
                <c:pt idx="7" formatCode="0%">
                  <c:v>0.71399999999999997</c:v>
                </c:pt>
                <c:pt idx="8" formatCode="0%">
                  <c:v>0.84550000000000003</c:v>
                </c:pt>
              </c:numCache>
            </c:numRef>
          </c:val>
        </c:ser>
        <c:ser>
          <c:idx val="1"/>
          <c:order val="1"/>
          <c:tx>
            <c:strRef>
              <c:f>Лист1!$A$3</c:f>
              <c:strCache>
                <c:ptCount val="1"/>
                <c:pt idx="0">
                  <c:v>Є діти з особливими потребами</c:v>
                </c:pt>
              </c:strCache>
            </c:strRef>
          </c:tx>
          <c:spPr>
            <a:solidFill>
              <a:srgbClr val="FFC000"/>
            </a:solidFill>
          </c:spPr>
          <c:invertIfNegative val="0"/>
          <c:dLbls>
            <c:dLbl>
              <c:idx val="2"/>
              <c:spPr/>
              <c:txPr>
                <a:bodyPr/>
                <a:lstStyle/>
                <a:p>
                  <a:pPr>
                    <a:defRPr b="1">
                      <a:solidFill>
                        <a:srgbClr val="0000FF"/>
                      </a:solidFill>
                    </a:defRPr>
                  </a:pPr>
                  <a:endParaRPr lang="en-US"/>
                </a:p>
              </c:txPr>
              <c:showLegendKey val="0"/>
              <c:showVal val="1"/>
              <c:showCatName val="0"/>
              <c:showSerName val="0"/>
              <c:showPercent val="0"/>
              <c:showBubbleSize val="0"/>
            </c:dLbl>
            <c:dLbl>
              <c:idx val="6"/>
              <c:spPr/>
              <c:txPr>
                <a:bodyPr/>
                <a:lstStyle/>
                <a:p>
                  <a:pPr>
                    <a:defRPr b="0">
                      <a:solidFill>
                        <a:schemeClr val="tx1"/>
                      </a:solidFill>
                    </a:defRPr>
                  </a:pPr>
                  <a:endParaRPr lang="en-US"/>
                </a:p>
              </c:txPr>
              <c:showLegendKey val="0"/>
              <c:showVal val="1"/>
              <c:showCatName val="0"/>
              <c:showSerName val="0"/>
              <c:showPercent val="0"/>
              <c:showBubbleSize val="0"/>
            </c:dLbl>
            <c:dLbl>
              <c:idx val="8"/>
              <c:spPr/>
              <c:txPr>
                <a:bodyPr/>
                <a:lstStyle/>
                <a:p>
                  <a:pPr>
                    <a:defRPr b="1">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Вся вибірка</c:v>
                </c:pt>
                <c:pt idx="1">
                  <c:v>   </c:v>
                </c:pt>
                <c:pt idx="2">
                  <c:v>Схід</c:v>
                </c:pt>
                <c:pt idx="3">
                  <c:v>Захід</c:v>
                </c:pt>
                <c:pt idx="4">
                  <c:v>Північ+Центр</c:v>
                </c:pt>
                <c:pt idx="5">
                  <c:v>Південь</c:v>
                </c:pt>
                <c:pt idx="6">
                  <c:v>Київ</c:v>
                </c:pt>
                <c:pt idx="7">
                  <c:v>Львів</c:v>
                </c:pt>
                <c:pt idx="8">
                  <c:v>Харків</c:v>
                </c:pt>
              </c:strCache>
            </c:strRef>
          </c:cat>
          <c:val>
            <c:numRef>
              <c:f>Лист1!$B$3:$J$3</c:f>
              <c:numCache>
                <c:formatCode>General</c:formatCode>
                <c:ptCount val="9"/>
                <c:pt idx="0" formatCode="0%">
                  <c:v>0.20760000000000001</c:v>
                </c:pt>
                <c:pt idx="2" formatCode="0%">
                  <c:v>0.16550000000000001</c:v>
                </c:pt>
                <c:pt idx="3" formatCode="0%">
                  <c:v>0.2379</c:v>
                </c:pt>
                <c:pt idx="4" formatCode="0%">
                  <c:v>0.2422</c:v>
                </c:pt>
                <c:pt idx="5" formatCode="0%">
                  <c:v>0.18790000000000001</c:v>
                </c:pt>
                <c:pt idx="6" formatCode="0%">
                  <c:v>0.22070000000000001</c:v>
                </c:pt>
                <c:pt idx="7" formatCode="0%">
                  <c:v>0.22450000000000001</c:v>
                </c:pt>
                <c:pt idx="8" formatCode="0%">
                  <c:v>0.1285</c:v>
                </c:pt>
              </c:numCache>
            </c:numRef>
          </c:val>
        </c:ser>
        <c:dLbls>
          <c:showLegendKey val="0"/>
          <c:showVal val="1"/>
          <c:showCatName val="0"/>
          <c:showSerName val="0"/>
          <c:showPercent val="0"/>
          <c:showBubbleSize val="0"/>
        </c:dLbls>
        <c:gapWidth val="50"/>
        <c:overlap val="100"/>
        <c:serLines/>
        <c:axId val="277365384"/>
        <c:axId val="277365776"/>
      </c:barChart>
      <c:catAx>
        <c:axId val="277365384"/>
        <c:scaling>
          <c:orientation val="maxMin"/>
        </c:scaling>
        <c:delete val="0"/>
        <c:axPos val="l"/>
        <c:numFmt formatCode="General" sourceLinked="1"/>
        <c:majorTickMark val="out"/>
        <c:minorTickMark val="none"/>
        <c:tickLblPos val="nextTo"/>
        <c:crossAx val="277365776"/>
        <c:crosses val="autoZero"/>
        <c:auto val="1"/>
        <c:lblAlgn val="ctr"/>
        <c:lblOffset val="100"/>
        <c:tickLblSkip val="1"/>
        <c:noMultiLvlLbl val="0"/>
      </c:catAx>
      <c:valAx>
        <c:axId val="277365776"/>
        <c:scaling>
          <c:orientation val="minMax"/>
          <c:max val="1"/>
          <c:min val="0"/>
        </c:scaling>
        <c:delete val="1"/>
        <c:axPos val="t"/>
        <c:numFmt formatCode="0%" sourceLinked="0"/>
        <c:majorTickMark val="out"/>
        <c:minorTickMark val="none"/>
        <c:tickLblPos val="nextTo"/>
        <c:crossAx val="277365384"/>
        <c:crosses val="autoZero"/>
        <c:crossBetween val="between"/>
      </c:valAx>
    </c:plotArea>
    <c:legend>
      <c:legendPos val="b"/>
      <c:layout>
        <c:manualLayout>
          <c:xMode val="edge"/>
          <c:yMode val="edge"/>
          <c:x val="0.27577743887042855"/>
          <c:y val="0.79203862969473993"/>
          <c:w val="0.71798928906889137"/>
          <c:h val="0.18255283726644753"/>
        </c:manualLayout>
      </c:layout>
      <c:overlay val="0"/>
      <c:txPr>
        <a:bodyPr/>
        <a:lstStyle/>
        <a:p>
          <a:pPr>
            <a:defRPr sz="11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07942707220566"/>
          <c:y val="0.1658192154253359"/>
          <c:w val="0.68679879586028902"/>
          <c:h val="0.81920205849369454"/>
        </c:manualLayout>
      </c:layout>
      <c:barChart>
        <c:barDir val="bar"/>
        <c:grouping val="stacked"/>
        <c:varyColors val="0"/>
        <c:ser>
          <c:idx val="0"/>
          <c:order val="0"/>
          <c:tx>
            <c:strRef>
              <c:f>Лист1!$B$1</c:f>
              <c:strCache>
                <c:ptCount val="1"/>
                <c:pt idx="0">
                  <c:v>Вся вибірка</c:v>
                </c:pt>
              </c:strCache>
            </c:strRef>
          </c:tx>
          <c:spPr>
            <a:solidFill>
              <a:srgbClr val="FFC000"/>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Лист1!$B$2:$B$7</c:f>
              <c:numCache>
                <c:formatCode>0%</c:formatCode>
                <c:ptCount val="6"/>
                <c:pt idx="0">
                  <c:v>0.49130000000000001</c:v>
                </c:pt>
                <c:pt idx="1">
                  <c:v>0.24410000000000001</c:v>
                </c:pt>
                <c:pt idx="2">
                  <c:v>0.18190000000000001</c:v>
                </c:pt>
                <c:pt idx="3">
                  <c:v>9.1600000000000001E-2</c:v>
                </c:pt>
                <c:pt idx="4">
                  <c:v>0.1706</c:v>
                </c:pt>
                <c:pt idx="5">
                  <c:v>0.12740000000000001</c:v>
                </c:pt>
              </c:numCache>
            </c:numRef>
          </c:val>
        </c:ser>
        <c:ser>
          <c:idx val="1"/>
          <c:order val="1"/>
          <c:tx>
            <c:strRef>
              <c:f>Лист1!$C$1</c:f>
              <c:strCache>
                <c:ptCount val="1"/>
                <c:pt idx="0">
                  <c:v>Столбец7</c:v>
                </c:pt>
              </c:strCache>
            </c:strRef>
          </c:tx>
          <c:spPr>
            <a:noFill/>
          </c:spPr>
          <c:invertIfNegative val="0"/>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Лист1!$C$2:$C$7</c:f>
              <c:numCache>
                <c:formatCode>0%</c:formatCode>
                <c:ptCount val="6"/>
                <c:pt idx="0">
                  <c:v>1.0086999999999999</c:v>
                </c:pt>
                <c:pt idx="1">
                  <c:v>1.2559</c:v>
                </c:pt>
                <c:pt idx="2">
                  <c:v>1.3181</c:v>
                </c:pt>
                <c:pt idx="3">
                  <c:v>1.4084000000000001</c:v>
                </c:pt>
                <c:pt idx="4">
                  <c:v>1.3293999999999999</c:v>
                </c:pt>
                <c:pt idx="5">
                  <c:v>1.3726</c:v>
                </c:pt>
              </c:numCache>
            </c:numRef>
          </c:val>
        </c:ser>
        <c:ser>
          <c:idx val="2"/>
          <c:order val="2"/>
          <c:tx>
            <c:strRef>
              <c:f>Лист1!$D$1</c:f>
              <c:strCache>
                <c:ptCount val="1"/>
                <c:pt idx="0">
                  <c:v>Схід</c:v>
                </c:pt>
              </c:strCache>
            </c:strRef>
          </c:tx>
          <c:spPr>
            <a:solidFill>
              <a:schemeClr val="accent2">
                <a:lumMod val="60000"/>
                <a:lumOff val="40000"/>
              </a:schemeClr>
            </a:solidFill>
          </c:spPr>
          <c:invertIfNegative val="0"/>
          <c:dLbls>
            <c:dLbl>
              <c:idx val="0"/>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3"/>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6"/>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8"/>
              <c:spPr/>
              <c:txPr>
                <a:bodyPr/>
                <a:lstStyle/>
                <a:p>
                  <a:pPr>
                    <a:defRPr b="1">
                      <a:solidFill>
                        <a:srgbClr val="C0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Лист1!$D$2:$D$7</c:f>
              <c:numCache>
                <c:formatCode>0%</c:formatCode>
                <c:ptCount val="6"/>
                <c:pt idx="0">
                  <c:v>0.38919999999999999</c:v>
                </c:pt>
                <c:pt idx="1">
                  <c:v>0.23530000000000001</c:v>
                </c:pt>
                <c:pt idx="2">
                  <c:v>0.1426</c:v>
                </c:pt>
                <c:pt idx="3">
                  <c:v>6.0999999999999999E-2</c:v>
                </c:pt>
                <c:pt idx="4">
                  <c:v>0.21279999999999999</c:v>
                </c:pt>
                <c:pt idx="5">
                  <c:v>0.15989999999999999</c:v>
                </c:pt>
              </c:numCache>
            </c:numRef>
          </c:val>
        </c:ser>
        <c:ser>
          <c:idx val="3"/>
          <c:order val="3"/>
          <c:tx>
            <c:strRef>
              <c:f>Лист1!$E$1</c:f>
              <c:strCache>
                <c:ptCount val="1"/>
                <c:pt idx="0">
                  <c:v>Столбец2</c:v>
                </c:pt>
              </c:strCache>
            </c:strRef>
          </c:tx>
          <c:spPr>
            <a:noFill/>
          </c:spPr>
          <c:invertIfNegative val="0"/>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Лист1!$E$2:$E$7</c:f>
              <c:numCache>
                <c:formatCode>0%</c:formatCode>
                <c:ptCount val="6"/>
                <c:pt idx="0">
                  <c:v>0.61080000000000001</c:v>
                </c:pt>
                <c:pt idx="1">
                  <c:v>0.76469999999999994</c:v>
                </c:pt>
                <c:pt idx="2">
                  <c:v>0.85739999999999994</c:v>
                </c:pt>
                <c:pt idx="3">
                  <c:v>0.93900000000000006</c:v>
                </c:pt>
                <c:pt idx="4">
                  <c:v>0.78720000000000001</c:v>
                </c:pt>
                <c:pt idx="5">
                  <c:v>0.84010000000000007</c:v>
                </c:pt>
              </c:numCache>
            </c:numRef>
          </c:val>
        </c:ser>
        <c:ser>
          <c:idx val="4"/>
          <c:order val="4"/>
          <c:tx>
            <c:strRef>
              <c:f>Лист1!$F$1</c:f>
              <c:strCache>
                <c:ptCount val="1"/>
                <c:pt idx="0">
                  <c:v>Захід</c:v>
                </c:pt>
              </c:strCache>
            </c:strRef>
          </c:tx>
          <c:spPr>
            <a:solidFill>
              <a:schemeClr val="accent4">
                <a:lumMod val="60000"/>
                <a:lumOff val="40000"/>
              </a:schemeClr>
            </a:solidFill>
          </c:spPr>
          <c:invertIfNegative val="0"/>
          <c:dLbls>
            <c:dLbl>
              <c:idx val="0"/>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2"/>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3"/>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Лист1!$F$2:$F$7</c:f>
              <c:numCache>
                <c:formatCode>0%</c:formatCode>
                <c:ptCount val="6"/>
                <c:pt idx="0">
                  <c:v>0.59819999999999995</c:v>
                </c:pt>
                <c:pt idx="1">
                  <c:v>0.2787</c:v>
                </c:pt>
                <c:pt idx="2">
                  <c:v>0.1258</c:v>
                </c:pt>
                <c:pt idx="3">
                  <c:v>6.0499999999999998E-2</c:v>
                </c:pt>
                <c:pt idx="4">
                  <c:v>0.10299999999999999</c:v>
                </c:pt>
                <c:pt idx="5">
                  <c:v>0.11</c:v>
                </c:pt>
              </c:numCache>
            </c:numRef>
          </c:val>
        </c:ser>
        <c:ser>
          <c:idx val="5"/>
          <c:order val="5"/>
          <c:tx>
            <c:strRef>
              <c:f>Лист1!$G$1</c:f>
              <c:strCache>
                <c:ptCount val="1"/>
                <c:pt idx="0">
                  <c:v>Столбец3</c:v>
                </c:pt>
              </c:strCache>
            </c:strRef>
          </c:tx>
          <c:spPr>
            <a:noFill/>
          </c:spPr>
          <c:invertIfNegative val="0"/>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Лист1!$G$2:$G$7</c:f>
              <c:numCache>
                <c:formatCode>0%</c:formatCode>
                <c:ptCount val="6"/>
                <c:pt idx="0">
                  <c:v>0.40180000000000005</c:v>
                </c:pt>
                <c:pt idx="1">
                  <c:v>0.72130000000000005</c:v>
                </c:pt>
                <c:pt idx="2">
                  <c:v>0.87419999999999998</c:v>
                </c:pt>
                <c:pt idx="3">
                  <c:v>0.9395</c:v>
                </c:pt>
                <c:pt idx="4">
                  <c:v>0.89700000000000002</c:v>
                </c:pt>
                <c:pt idx="5">
                  <c:v>0.89</c:v>
                </c:pt>
              </c:numCache>
            </c:numRef>
          </c:val>
        </c:ser>
        <c:ser>
          <c:idx val="6"/>
          <c:order val="6"/>
          <c:tx>
            <c:strRef>
              <c:f>Лист1!$H$1</c:f>
              <c:strCache>
                <c:ptCount val="1"/>
                <c:pt idx="0">
                  <c:v>Північ+Центр</c:v>
                </c:pt>
              </c:strCache>
            </c:strRef>
          </c:tx>
          <c:spPr>
            <a:solidFill>
              <a:srgbClr val="92D050"/>
            </a:solidFill>
          </c:spPr>
          <c:invertIfNegative val="0"/>
          <c:dLbls>
            <c:dLbl>
              <c:idx val="2"/>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3"/>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4"/>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Лист1!$H$2:$H$7</c:f>
              <c:numCache>
                <c:formatCode>0%</c:formatCode>
                <c:ptCount val="6"/>
                <c:pt idx="0">
                  <c:v>0.48399999999999999</c:v>
                </c:pt>
                <c:pt idx="1">
                  <c:v>0.25159999999999999</c:v>
                </c:pt>
                <c:pt idx="2">
                  <c:v>0.2253</c:v>
                </c:pt>
                <c:pt idx="3">
                  <c:v>0.12770000000000001</c:v>
                </c:pt>
                <c:pt idx="4">
                  <c:v>0.18260000000000001</c:v>
                </c:pt>
                <c:pt idx="5">
                  <c:v>0.113</c:v>
                </c:pt>
              </c:numCache>
            </c:numRef>
          </c:val>
        </c:ser>
        <c:ser>
          <c:idx val="7"/>
          <c:order val="7"/>
          <c:tx>
            <c:strRef>
              <c:f>Лист1!$I$1</c:f>
              <c:strCache>
                <c:ptCount val="1"/>
                <c:pt idx="0">
                  <c:v>Столбец4</c:v>
                </c:pt>
              </c:strCache>
            </c:strRef>
          </c:tx>
          <c:spPr>
            <a:noFill/>
          </c:spPr>
          <c:invertIfNegative val="0"/>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Лист1!$I$2:$I$7</c:f>
              <c:numCache>
                <c:formatCode>0%</c:formatCode>
                <c:ptCount val="6"/>
                <c:pt idx="0">
                  <c:v>0.51600000000000001</c:v>
                </c:pt>
                <c:pt idx="1">
                  <c:v>0.74839999999999995</c:v>
                </c:pt>
                <c:pt idx="2">
                  <c:v>0.77469999999999994</c:v>
                </c:pt>
                <c:pt idx="3">
                  <c:v>0.87229999999999996</c:v>
                </c:pt>
                <c:pt idx="4">
                  <c:v>0.81740000000000002</c:v>
                </c:pt>
                <c:pt idx="5">
                  <c:v>0.88700000000000001</c:v>
                </c:pt>
              </c:numCache>
            </c:numRef>
          </c:val>
        </c:ser>
        <c:ser>
          <c:idx val="8"/>
          <c:order val="8"/>
          <c:tx>
            <c:strRef>
              <c:f>Лист1!$J$1</c:f>
              <c:strCache>
                <c:ptCount val="1"/>
                <c:pt idx="0">
                  <c:v>Південь</c:v>
                </c:pt>
              </c:strCache>
            </c:strRef>
          </c:tx>
          <c:spPr>
            <a:solidFill>
              <a:srgbClr val="FFFF00"/>
            </a:solidFill>
            <a:ln>
              <a:noFill/>
            </a:ln>
          </c:spPr>
          <c:invertIfNegative val="0"/>
          <c:dLbls>
            <c:dLbl>
              <c:idx val="0"/>
              <c:spPr/>
              <c:txPr>
                <a:bodyPr/>
                <a:lstStyle/>
                <a:p>
                  <a:pPr>
                    <a:defRPr b="1">
                      <a:solidFill>
                        <a:srgbClr val="C00000"/>
                      </a:solidFill>
                    </a:defRPr>
                  </a:pPr>
                  <a:endParaRPr lang="en-US"/>
                </a:p>
              </c:txPr>
              <c:showLegendKey val="0"/>
              <c:showVal val="1"/>
              <c:showCatName val="0"/>
              <c:showSerName val="0"/>
              <c:showPercent val="0"/>
              <c:showBubbleSize val="0"/>
            </c:dLbl>
            <c:dLbl>
              <c:idx val="4"/>
              <c:spPr/>
              <c:txPr>
                <a:bodyPr/>
                <a:lstStyle/>
                <a:p>
                  <a:pPr>
                    <a:defRPr b="1">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Лист1!$J$2:$J$7</c:f>
              <c:numCache>
                <c:formatCode>0%</c:formatCode>
                <c:ptCount val="6"/>
                <c:pt idx="0">
                  <c:v>0.64390000000000003</c:v>
                </c:pt>
                <c:pt idx="1">
                  <c:v>0.2049</c:v>
                </c:pt>
                <c:pt idx="2">
                  <c:v>0.23710000000000001</c:v>
                </c:pt>
                <c:pt idx="3">
                  <c:v>0.11269999999999999</c:v>
                </c:pt>
                <c:pt idx="4">
                  <c:v>0.1128</c:v>
                </c:pt>
                <c:pt idx="5">
                  <c:v>0.1026</c:v>
                </c:pt>
              </c:numCache>
            </c:numRef>
          </c:val>
        </c:ser>
        <c:ser>
          <c:idx val="9"/>
          <c:order val="9"/>
          <c:tx>
            <c:strRef>
              <c:f>Лист1!$K$1</c:f>
              <c:strCache>
                <c:ptCount val="1"/>
                <c:pt idx="0">
                  <c:v>Столбец5</c:v>
                </c:pt>
              </c:strCache>
            </c:strRef>
          </c:tx>
          <c:spPr>
            <a:noFill/>
          </c:spPr>
          <c:invertIfNegative val="0"/>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Лист1!$K$2:$K$7</c:f>
              <c:numCache>
                <c:formatCode>0%</c:formatCode>
                <c:ptCount val="6"/>
                <c:pt idx="0">
                  <c:v>0.35609999999999997</c:v>
                </c:pt>
                <c:pt idx="1">
                  <c:v>0.79510000000000003</c:v>
                </c:pt>
                <c:pt idx="2">
                  <c:v>0.76290000000000002</c:v>
                </c:pt>
                <c:pt idx="3">
                  <c:v>0.88729999999999998</c:v>
                </c:pt>
                <c:pt idx="4">
                  <c:v>0.88719999999999999</c:v>
                </c:pt>
                <c:pt idx="5">
                  <c:v>0.89739999999999998</c:v>
                </c:pt>
              </c:numCache>
            </c:numRef>
          </c:val>
        </c:ser>
        <c:ser>
          <c:idx val="10"/>
          <c:order val="10"/>
          <c:tx>
            <c:strRef>
              <c:f>Лист1!$L$1</c:f>
              <c:strCache>
                <c:ptCount val="1"/>
                <c:pt idx="0">
                  <c:v>Київ</c:v>
                </c:pt>
              </c:strCache>
            </c:strRef>
          </c:tx>
          <c:spPr>
            <a:solidFill>
              <a:schemeClr val="accent3">
                <a:lumMod val="60000"/>
                <a:lumOff val="40000"/>
              </a:schemeClr>
            </a:solidFill>
          </c:spPr>
          <c:invertIfNegative val="0"/>
          <c:dLbls>
            <c:dLbl>
              <c:idx val="0"/>
              <c:spPr/>
              <c:txPr>
                <a:bodyPr/>
                <a:lstStyle/>
                <a:p>
                  <a:pPr>
                    <a:defRPr b="1">
                      <a:solidFill>
                        <a:srgbClr val="0000FF"/>
                      </a:solidFill>
                    </a:defRPr>
                  </a:pPr>
                  <a:endParaRPr lang="en-US"/>
                </a:p>
              </c:txPr>
              <c:showLegendKey val="0"/>
              <c:showVal val="1"/>
              <c:showCatName val="0"/>
              <c:showSerName val="0"/>
              <c:showPercent val="0"/>
              <c:showBubbleSize val="0"/>
            </c:dLbl>
            <c:dLbl>
              <c:idx val="1"/>
              <c:spPr/>
              <c:txPr>
                <a:bodyPr/>
                <a:lstStyle/>
                <a:p>
                  <a:pPr>
                    <a:defRPr b="1">
                      <a:solidFill>
                        <a:srgbClr val="C00000"/>
                      </a:solidFill>
                    </a:defRPr>
                  </a:pPr>
                  <a:endParaRPr lang="en-US"/>
                </a:p>
              </c:txPr>
              <c:showLegendKey val="0"/>
              <c:showVal val="1"/>
              <c:showCatName val="0"/>
              <c:showSerName val="0"/>
              <c:showPercent val="0"/>
              <c:showBubbleSize val="0"/>
            </c:dLbl>
            <c:dLbl>
              <c:idx val="2"/>
              <c:spPr/>
              <c:txPr>
                <a:bodyPr/>
                <a:lstStyle/>
                <a:p>
                  <a:pPr>
                    <a:defRPr b="1">
                      <a:solidFill>
                        <a:srgbClr val="C00000"/>
                      </a:solidFill>
                    </a:defRPr>
                  </a:pPr>
                  <a:endParaRPr lang="en-US"/>
                </a:p>
              </c:txPr>
              <c:showLegendKey val="0"/>
              <c:showVal val="1"/>
              <c:showCatName val="0"/>
              <c:showSerName val="0"/>
              <c:showPercent val="0"/>
              <c:showBubbleSize val="0"/>
            </c:dLbl>
            <c:dLbl>
              <c:idx val="3"/>
              <c:spPr/>
              <c:txPr>
                <a:bodyPr/>
                <a:lstStyle/>
                <a:p>
                  <a:pPr>
                    <a:defRPr b="1">
                      <a:solidFill>
                        <a:srgbClr val="C00000"/>
                      </a:solidFill>
                    </a:defRPr>
                  </a:pPr>
                  <a:endParaRPr lang="en-US"/>
                </a:p>
              </c:txPr>
              <c:showLegendKey val="0"/>
              <c:showVal val="1"/>
              <c:showCatName val="0"/>
              <c:showSerName val="0"/>
              <c:showPercent val="0"/>
              <c:showBubbleSize val="0"/>
            </c:dLbl>
            <c:dLbl>
              <c:idx val="4"/>
              <c:spPr/>
              <c:txPr>
                <a:bodyPr/>
                <a:lstStyle/>
                <a:p>
                  <a:pPr>
                    <a:defRPr b="1">
                      <a:solidFill>
                        <a:srgbClr val="C00000"/>
                      </a:solidFill>
                    </a:defRPr>
                  </a:pPr>
                  <a:endParaRPr lang="en-US"/>
                </a:p>
              </c:txPr>
              <c:showLegendKey val="0"/>
              <c:showVal val="1"/>
              <c:showCatName val="0"/>
              <c:showSerName val="0"/>
              <c:showPercent val="0"/>
              <c:showBubbleSize val="0"/>
            </c:dLbl>
            <c:dLbl>
              <c:idx val="5"/>
              <c:spPr/>
              <c:txPr>
                <a:bodyPr/>
                <a:lstStyle/>
                <a:p>
                  <a:pPr>
                    <a:defRPr b="1">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Лист1!$L$2:$L$7</c:f>
              <c:numCache>
                <c:formatCode>0%</c:formatCode>
                <c:ptCount val="6"/>
                <c:pt idx="0">
                  <c:v>0.38169999999999998</c:v>
                </c:pt>
                <c:pt idx="1">
                  <c:v>0.30130000000000001</c:v>
                </c:pt>
                <c:pt idx="2">
                  <c:v>0.25769999999999998</c:v>
                </c:pt>
                <c:pt idx="3">
                  <c:v>0.14449999999999999</c:v>
                </c:pt>
                <c:pt idx="4">
                  <c:v>0.25509999999999999</c:v>
                </c:pt>
                <c:pt idx="5">
                  <c:v>8.8499999999999995E-2</c:v>
                </c:pt>
              </c:numCache>
            </c:numRef>
          </c:val>
        </c:ser>
        <c:ser>
          <c:idx val="11"/>
          <c:order val="11"/>
          <c:tx>
            <c:strRef>
              <c:f>Лист1!$M$1</c:f>
              <c:strCache>
                <c:ptCount val="1"/>
                <c:pt idx="0">
                  <c:v>Столбец6</c:v>
                </c:pt>
              </c:strCache>
            </c:strRef>
          </c:tx>
          <c:spPr>
            <a:noFill/>
          </c:spPr>
          <c:invertIfNegative val="0"/>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Лист1!$M$2:$M$7</c:f>
              <c:numCache>
                <c:formatCode>0%</c:formatCode>
                <c:ptCount val="6"/>
                <c:pt idx="0">
                  <c:v>0.61830000000000007</c:v>
                </c:pt>
                <c:pt idx="1">
                  <c:v>0.69869999999999999</c:v>
                </c:pt>
                <c:pt idx="2">
                  <c:v>0.74229999999999996</c:v>
                </c:pt>
                <c:pt idx="3">
                  <c:v>0.85550000000000004</c:v>
                </c:pt>
                <c:pt idx="4">
                  <c:v>0.74490000000000001</c:v>
                </c:pt>
                <c:pt idx="5">
                  <c:v>0.91149999999999998</c:v>
                </c:pt>
              </c:numCache>
            </c:numRef>
          </c:val>
        </c:ser>
        <c:ser>
          <c:idx val="12"/>
          <c:order val="12"/>
          <c:tx>
            <c:strRef>
              <c:f>Лист1!$N$1</c:f>
              <c:strCache>
                <c:ptCount val="1"/>
                <c:pt idx="0">
                  <c:v>Львів</c:v>
                </c:pt>
              </c:strCache>
            </c:strRef>
          </c:tx>
          <c:spPr>
            <a:solidFill>
              <a:schemeClr val="accent4">
                <a:lumMod val="40000"/>
                <a:lumOff val="60000"/>
              </a:schemeClr>
            </a:solidFill>
          </c:spPr>
          <c:invertIfNegative val="0"/>
          <c:dLbls>
            <c:dLbl>
              <c:idx val="0"/>
              <c:spPr/>
              <c:txPr>
                <a:bodyPr/>
                <a:lstStyle/>
                <a:p>
                  <a:pPr>
                    <a:defRPr b="1">
                      <a:solidFill>
                        <a:srgbClr val="C00000"/>
                      </a:solidFill>
                    </a:defRPr>
                  </a:pPr>
                  <a:endParaRPr lang="en-US"/>
                </a:p>
              </c:txPr>
              <c:showLegendKey val="0"/>
              <c:showVal val="1"/>
              <c:showCatName val="0"/>
              <c:showSerName val="0"/>
              <c:showPercent val="0"/>
              <c:showBubbleSize val="0"/>
            </c:dLbl>
            <c:dLbl>
              <c:idx val="5"/>
              <c:spPr/>
              <c:txPr>
                <a:bodyPr/>
                <a:lstStyle/>
                <a:p>
                  <a:pPr>
                    <a:defRPr b="1">
                      <a:solidFill>
                        <a:srgbClr val="0000FF"/>
                      </a:solidFill>
                    </a:defRPr>
                  </a:pPr>
                  <a:endParaRPr lang="en-US"/>
                </a:p>
              </c:txPr>
              <c:showLegendKey val="0"/>
              <c:showVal val="1"/>
              <c:showCatName val="0"/>
              <c:showSerName val="0"/>
              <c:showPercent val="0"/>
              <c:showBubbleSize val="0"/>
            </c:dLbl>
            <c:dLbl>
              <c:idx val="6"/>
              <c:delete val="1"/>
              <c:extLst>
                <c:ext xmlns:c15="http://schemas.microsoft.com/office/drawing/2012/chart" uri="{CE6537A1-D6FC-4f65-9D91-7224C49458BB}"/>
              </c:extLst>
            </c:dLbl>
            <c:spPr>
              <a:noFill/>
              <a:ln>
                <a:noFill/>
              </a:ln>
              <a:effectLst/>
            </c:spPr>
            <c:txPr>
              <a:bodyPr/>
              <a:lstStyle/>
              <a:p>
                <a:pPr>
                  <a:defRPr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Лист1!$N$2:$N$7</c:f>
              <c:numCache>
                <c:formatCode>0%</c:formatCode>
                <c:ptCount val="6"/>
                <c:pt idx="0">
                  <c:v>0.58720000000000006</c:v>
                </c:pt>
                <c:pt idx="1">
                  <c:v>0.20849999999999999</c:v>
                </c:pt>
                <c:pt idx="2">
                  <c:v>0.1449</c:v>
                </c:pt>
                <c:pt idx="3">
                  <c:v>5.9400000000000001E-2</c:v>
                </c:pt>
                <c:pt idx="4">
                  <c:v>0.15229999999999999</c:v>
                </c:pt>
                <c:pt idx="5">
                  <c:v>6.93E-2</c:v>
                </c:pt>
              </c:numCache>
            </c:numRef>
          </c:val>
        </c:ser>
        <c:ser>
          <c:idx val="13"/>
          <c:order val="13"/>
          <c:tx>
            <c:strRef>
              <c:f>Лист1!$O$1</c:f>
              <c:strCache>
                <c:ptCount val="1"/>
                <c:pt idx="0">
                  <c:v>Столбец7</c:v>
                </c:pt>
              </c:strCache>
            </c:strRef>
          </c:tx>
          <c:spPr>
            <a:noFill/>
          </c:spPr>
          <c:invertIfNegative val="0"/>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Лист1!$O$2:$O$7</c:f>
              <c:numCache>
                <c:formatCode>0%</c:formatCode>
                <c:ptCount val="6"/>
                <c:pt idx="0">
                  <c:v>0.41279999999999994</c:v>
                </c:pt>
                <c:pt idx="1">
                  <c:v>0.79149999999999998</c:v>
                </c:pt>
                <c:pt idx="2">
                  <c:v>0.85509999999999997</c:v>
                </c:pt>
                <c:pt idx="3">
                  <c:v>0.94059999999999999</c:v>
                </c:pt>
                <c:pt idx="4">
                  <c:v>0.84770000000000001</c:v>
                </c:pt>
                <c:pt idx="5">
                  <c:v>0.93069999999999997</c:v>
                </c:pt>
              </c:numCache>
            </c:numRef>
          </c:val>
        </c:ser>
        <c:ser>
          <c:idx val="14"/>
          <c:order val="14"/>
          <c:tx>
            <c:strRef>
              <c:f>Лист1!$P$1</c:f>
              <c:strCache>
                <c:ptCount val="1"/>
                <c:pt idx="0">
                  <c:v>Харків</c:v>
                </c:pt>
              </c:strCache>
            </c:strRef>
          </c:tx>
          <c:spPr>
            <a:solidFill>
              <a:schemeClr val="accent2">
                <a:lumMod val="40000"/>
                <a:lumOff val="60000"/>
              </a:schemeClr>
            </a:solidFill>
          </c:spPr>
          <c:invertIfNegative val="0"/>
          <c:dLbls>
            <c:dLbl>
              <c:idx val="0"/>
              <c:spPr/>
              <c:txPr>
                <a:bodyPr/>
                <a:lstStyle/>
                <a:p>
                  <a:pPr>
                    <a:defRPr b="1">
                      <a:solidFill>
                        <a:srgbClr val="0000FF"/>
                      </a:solidFill>
                    </a:defRPr>
                  </a:pPr>
                  <a:endParaRPr lang="en-US"/>
                </a:p>
              </c:txPr>
              <c:showLegendKey val="0"/>
              <c:showVal val="1"/>
              <c:showCatName val="0"/>
              <c:showSerName val="0"/>
              <c:showPercent val="0"/>
              <c:showBubbleSize val="0"/>
            </c:dLbl>
            <c:dLbl>
              <c:idx val="4"/>
              <c:spPr/>
              <c:txPr>
                <a:bodyPr/>
                <a:lstStyle/>
                <a:p>
                  <a:pPr>
                    <a:defRPr b="1">
                      <a:solidFill>
                        <a:srgbClr val="C00000"/>
                      </a:solidFill>
                    </a:defRPr>
                  </a:pPr>
                  <a:endParaRPr lang="en-US"/>
                </a:p>
              </c:txPr>
              <c:showLegendKey val="0"/>
              <c:showVal val="1"/>
              <c:showCatName val="0"/>
              <c:showSerName val="0"/>
              <c:showPercent val="0"/>
              <c:showBubbleSize val="0"/>
            </c:dLbl>
            <c:dLbl>
              <c:idx val="5"/>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Надавати матеріальну допомогу </c:v>
                </c:pt>
                <c:pt idx="1">
                  <c:v>Готовий присвятити час / бути волонтером</c:v>
                </c:pt>
                <c:pt idx="2">
                  <c:v>Готовий прийти зі своєю дитиною, другом, сім'єю на акцію на підтримку інтересів таких дітей</c:v>
                </c:pt>
                <c:pt idx="3">
                  <c:v>Готовий організувати / брати участь у шефстві від підприємства / місця роботи</c:v>
                </c:pt>
                <c:pt idx="4">
                  <c:v>Важко відповісти</c:v>
                </c:pt>
                <c:pt idx="5">
                  <c:v>Не готовий підтримувати</c:v>
                </c:pt>
              </c:strCache>
            </c:strRef>
          </c:cat>
          <c:val>
            <c:numRef>
              <c:f>Лист1!$P$2:$P$7</c:f>
              <c:numCache>
                <c:formatCode>0%</c:formatCode>
                <c:ptCount val="6"/>
                <c:pt idx="0">
                  <c:v>0.23100000000000001</c:v>
                </c:pt>
                <c:pt idx="1">
                  <c:v>0.1978</c:v>
                </c:pt>
                <c:pt idx="2">
                  <c:v>0.1537</c:v>
                </c:pt>
                <c:pt idx="3">
                  <c:v>7.5200000000000003E-2</c:v>
                </c:pt>
                <c:pt idx="4">
                  <c:v>0.27439999999999998</c:v>
                </c:pt>
                <c:pt idx="5">
                  <c:v>0.29830000000000001</c:v>
                </c:pt>
              </c:numCache>
            </c:numRef>
          </c:val>
        </c:ser>
        <c:dLbls>
          <c:showLegendKey val="0"/>
          <c:showVal val="0"/>
          <c:showCatName val="0"/>
          <c:showSerName val="0"/>
          <c:showPercent val="0"/>
          <c:showBubbleSize val="0"/>
        </c:dLbls>
        <c:gapWidth val="50"/>
        <c:overlap val="100"/>
        <c:axId val="276580400"/>
        <c:axId val="276580792"/>
      </c:barChart>
      <c:catAx>
        <c:axId val="276580400"/>
        <c:scaling>
          <c:orientation val="maxMin"/>
        </c:scaling>
        <c:delete val="0"/>
        <c:axPos val="l"/>
        <c:numFmt formatCode="General" sourceLinked="1"/>
        <c:majorTickMark val="out"/>
        <c:minorTickMark val="none"/>
        <c:tickLblPos val="nextTo"/>
        <c:txPr>
          <a:bodyPr/>
          <a:lstStyle/>
          <a:p>
            <a:pPr>
              <a:defRPr sz="1000"/>
            </a:pPr>
            <a:endParaRPr lang="en-US"/>
          </a:p>
        </c:txPr>
        <c:crossAx val="276580792"/>
        <c:crosses val="autoZero"/>
        <c:auto val="1"/>
        <c:lblAlgn val="ctr"/>
        <c:lblOffset val="100"/>
        <c:noMultiLvlLbl val="0"/>
      </c:catAx>
      <c:valAx>
        <c:axId val="276580792"/>
        <c:scaling>
          <c:orientation val="minMax"/>
        </c:scaling>
        <c:delete val="1"/>
        <c:axPos val="t"/>
        <c:majorGridlines>
          <c:spPr>
            <a:ln>
              <a:noFill/>
            </a:ln>
          </c:spPr>
        </c:majorGridlines>
        <c:numFmt formatCode="0%" sourceLinked="1"/>
        <c:majorTickMark val="out"/>
        <c:minorTickMark val="none"/>
        <c:tickLblPos val="nextTo"/>
        <c:crossAx val="276580400"/>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egendEntry>
        <c:idx val="13"/>
        <c:delete val="1"/>
      </c:legendEntry>
      <c:layout>
        <c:manualLayout>
          <c:xMode val="edge"/>
          <c:yMode val="edge"/>
          <c:x val="0.23082214453403171"/>
          <c:y val="0.12454771422084579"/>
          <c:w val="0.6564885952842846"/>
          <c:h val="4.2597570576435241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052450818046138"/>
          <c:y val="1.7850122420918334E-2"/>
          <c:w val="0.40645073886802541"/>
          <c:h val="0.92027199651109415"/>
        </c:manualLayout>
      </c:layout>
      <c:barChart>
        <c:barDir val="bar"/>
        <c:grouping val="clustered"/>
        <c:varyColors val="0"/>
        <c:ser>
          <c:idx val="2"/>
          <c:order val="0"/>
          <c:spPr>
            <a:solidFill>
              <a:srgbClr val="FFC000"/>
            </a:solidFill>
            <a:ln w="12104">
              <a:noFill/>
              <a:prstDash val="solid"/>
            </a:ln>
          </c:spPr>
          <c:invertIfNegative val="0"/>
          <c:dPt>
            <c:idx val="16"/>
            <c:invertIfNegative val="0"/>
            <c:bubble3D val="0"/>
          </c:dPt>
          <c:dPt>
            <c:idx val="17"/>
            <c:invertIfNegative val="0"/>
            <c:bubble3D val="0"/>
          </c:dPt>
          <c:dLbls>
            <c:numFmt formatCode="0%" sourceLinked="0"/>
            <c:spPr>
              <a:noFill/>
              <a:ln w="24207">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Діти сироти / діти позбавлені батьківського піклування</c:v>
                </c:pt>
                <c:pt idx="1">
                  <c:v>Діти з інвалідністю</c:v>
                </c:pt>
                <c:pt idx="2">
                  <c:v>Діти з сім'ї з нарко-або алко-залежностями</c:v>
                </c:pt>
                <c:pt idx="3">
                  <c:v>Діти з сім'ї, де є проблеми з насильством</c:v>
                </c:pt>
                <c:pt idx="4">
                  <c:v>Діти у конфлікті з законом</c:v>
                </c:pt>
              </c:strCache>
            </c:strRef>
          </c:cat>
          <c:val>
            <c:numRef>
              <c:f>Sheet1!$B$2:$B$6</c:f>
              <c:numCache>
                <c:formatCode>0%</c:formatCode>
                <c:ptCount val="5"/>
                <c:pt idx="0">
                  <c:v>0.50360000000000005</c:v>
                </c:pt>
                <c:pt idx="1">
                  <c:v>0.50270000000000004</c:v>
                </c:pt>
                <c:pt idx="2">
                  <c:v>0.22620000000000001</c:v>
                </c:pt>
                <c:pt idx="3">
                  <c:v>0.1696</c:v>
                </c:pt>
                <c:pt idx="4">
                  <c:v>0.12770000000000001</c:v>
                </c:pt>
              </c:numCache>
            </c:numRef>
          </c:val>
        </c:ser>
        <c:dLbls>
          <c:showLegendKey val="0"/>
          <c:showVal val="0"/>
          <c:showCatName val="0"/>
          <c:showSerName val="0"/>
          <c:showPercent val="0"/>
          <c:showBubbleSize val="0"/>
        </c:dLbls>
        <c:gapWidth val="30"/>
        <c:axId val="276581576"/>
        <c:axId val="276581968"/>
      </c:barChart>
      <c:catAx>
        <c:axId val="276581576"/>
        <c:scaling>
          <c:orientation val="maxMin"/>
        </c:scaling>
        <c:delete val="0"/>
        <c:axPos val="l"/>
        <c:numFmt formatCode="General" sourceLinked="1"/>
        <c:majorTickMark val="out"/>
        <c:minorTickMark val="none"/>
        <c:tickLblPos val="nextTo"/>
        <c:spPr>
          <a:ln w="12104">
            <a:solidFill>
              <a:srgbClr val="969696"/>
            </a:solidFill>
            <a:prstDash val="solid"/>
          </a:ln>
        </c:spPr>
        <c:txPr>
          <a:bodyPr rot="0" vert="horz"/>
          <a:lstStyle/>
          <a:p>
            <a:pPr>
              <a:defRPr sz="900" b="0" i="0" u="none" strike="noStrike" baseline="0">
                <a:solidFill>
                  <a:schemeClr val="tx1"/>
                </a:solidFill>
                <a:latin typeface="Arial"/>
                <a:ea typeface="Arial"/>
                <a:cs typeface="Arial"/>
              </a:defRPr>
            </a:pPr>
            <a:endParaRPr lang="en-US"/>
          </a:p>
        </c:txPr>
        <c:crossAx val="276581968"/>
        <c:crosses val="autoZero"/>
        <c:auto val="1"/>
        <c:lblAlgn val="ctr"/>
        <c:lblOffset val="100"/>
        <c:tickLblSkip val="1"/>
        <c:tickMarkSkip val="1"/>
        <c:noMultiLvlLbl val="0"/>
      </c:catAx>
      <c:valAx>
        <c:axId val="276581968"/>
        <c:scaling>
          <c:orientation val="minMax"/>
        </c:scaling>
        <c:delete val="1"/>
        <c:axPos val="t"/>
        <c:numFmt formatCode="0%" sourceLinked="1"/>
        <c:majorTickMark val="out"/>
        <c:minorTickMark val="none"/>
        <c:tickLblPos val="nextTo"/>
        <c:crossAx val="276581576"/>
        <c:crosses val="autoZero"/>
        <c:crossBetween val="between"/>
        <c:majorUnit val="0.2"/>
        <c:minorUnit val="0.1"/>
      </c:valAx>
      <c:spPr>
        <a:noFill/>
        <a:ln w="24207">
          <a:noFill/>
        </a:ln>
      </c:spPr>
    </c:plotArea>
    <c:plotVisOnly val="1"/>
    <c:dispBlanksAs val="gap"/>
    <c:showDLblsOverMax val="0"/>
  </c:chart>
  <c:spPr>
    <a:noFill/>
    <a:ln>
      <a:noFill/>
    </a:ln>
  </c:spPr>
  <c:txPr>
    <a:bodyPr/>
    <a:lstStyle/>
    <a:p>
      <a:pPr>
        <a:defRPr sz="143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052450818046138"/>
          <c:y val="1.7850122420918334E-2"/>
          <c:w val="0.40645073886802541"/>
          <c:h val="0.92027199651109415"/>
        </c:manualLayout>
      </c:layout>
      <c:barChart>
        <c:barDir val="bar"/>
        <c:grouping val="clustered"/>
        <c:varyColors val="0"/>
        <c:ser>
          <c:idx val="2"/>
          <c:order val="0"/>
          <c:spPr>
            <a:solidFill>
              <a:srgbClr val="FFC000"/>
            </a:solidFill>
            <a:ln w="12104">
              <a:noFill/>
              <a:prstDash val="solid"/>
            </a:ln>
          </c:spPr>
          <c:invertIfNegative val="0"/>
          <c:dPt>
            <c:idx val="16"/>
            <c:invertIfNegative val="0"/>
            <c:bubble3D val="0"/>
          </c:dPt>
          <c:dPt>
            <c:idx val="17"/>
            <c:invertIfNegative val="0"/>
            <c:bubble3D val="0"/>
          </c:dPt>
          <c:dLbls>
            <c:numFmt formatCode="0%" sourceLinked="0"/>
            <c:spPr>
              <a:noFill/>
              <a:ln w="24207">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Дитина з інвалідністю (будь-якого виду та ступеня)</c:v>
                </c:pt>
                <c:pt idx="1">
                  <c:v>Дитина, позбавлена ​​батьківського піклування (сирота, або батьки позбавлені батьківських прав)</c:v>
                </c:pt>
                <c:pt idx="2">
                  <c:v>Дитина з підвищеними потребами в увазі / вимагає додаткового догляду</c:v>
                </c:pt>
                <c:pt idx="3">
                  <c:v>Інша </c:v>
                </c:pt>
                <c:pt idx="4">
                  <c:v>Важко сказати</c:v>
                </c:pt>
              </c:strCache>
            </c:strRef>
          </c:cat>
          <c:val>
            <c:numRef>
              <c:f>Sheet1!$B$2:$B$6</c:f>
              <c:numCache>
                <c:formatCode>0%</c:formatCode>
                <c:ptCount val="5"/>
                <c:pt idx="0">
                  <c:v>0.74775583482944341</c:v>
                </c:pt>
                <c:pt idx="1">
                  <c:v>0.17324955116696589</c:v>
                </c:pt>
                <c:pt idx="2">
                  <c:v>0.14631956912028726</c:v>
                </c:pt>
                <c:pt idx="3">
                  <c:v>6.2836624775583485E-3</c:v>
                </c:pt>
                <c:pt idx="4">
                  <c:v>7.091561938958707E-2</c:v>
                </c:pt>
              </c:numCache>
            </c:numRef>
          </c:val>
        </c:ser>
        <c:dLbls>
          <c:showLegendKey val="0"/>
          <c:showVal val="0"/>
          <c:showCatName val="0"/>
          <c:showSerName val="0"/>
          <c:showPercent val="0"/>
          <c:showBubbleSize val="0"/>
        </c:dLbls>
        <c:gapWidth val="30"/>
        <c:axId val="276069528"/>
        <c:axId val="276069920"/>
      </c:barChart>
      <c:catAx>
        <c:axId val="276069528"/>
        <c:scaling>
          <c:orientation val="maxMin"/>
        </c:scaling>
        <c:delete val="0"/>
        <c:axPos val="l"/>
        <c:numFmt formatCode="General" sourceLinked="1"/>
        <c:majorTickMark val="out"/>
        <c:minorTickMark val="none"/>
        <c:tickLblPos val="nextTo"/>
        <c:spPr>
          <a:ln w="12104">
            <a:solidFill>
              <a:srgbClr val="969696"/>
            </a:solidFill>
            <a:prstDash val="solid"/>
          </a:ln>
        </c:spPr>
        <c:txPr>
          <a:bodyPr rot="0" vert="horz"/>
          <a:lstStyle/>
          <a:p>
            <a:pPr>
              <a:defRPr sz="900" b="0" i="0" u="none" strike="noStrike" baseline="0">
                <a:solidFill>
                  <a:schemeClr val="tx1"/>
                </a:solidFill>
                <a:latin typeface="Arial"/>
                <a:ea typeface="Arial"/>
                <a:cs typeface="Arial"/>
              </a:defRPr>
            </a:pPr>
            <a:endParaRPr lang="en-US"/>
          </a:p>
        </c:txPr>
        <c:crossAx val="276069920"/>
        <c:crosses val="autoZero"/>
        <c:auto val="1"/>
        <c:lblAlgn val="ctr"/>
        <c:lblOffset val="100"/>
        <c:tickLblSkip val="1"/>
        <c:tickMarkSkip val="1"/>
        <c:noMultiLvlLbl val="0"/>
      </c:catAx>
      <c:valAx>
        <c:axId val="276069920"/>
        <c:scaling>
          <c:orientation val="minMax"/>
        </c:scaling>
        <c:delete val="1"/>
        <c:axPos val="t"/>
        <c:numFmt formatCode="0%" sourceLinked="1"/>
        <c:majorTickMark val="out"/>
        <c:minorTickMark val="none"/>
        <c:tickLblPos val="nextTo"/>
        <c:crossAx val="276069528"/>
        <c:crosses val="autoZero"/>
        <c:crossBetween val="between"/>
        <c:majorUnit val="0.2"/>
        <c:minorUnit val="0.1"/>
      </c:valAx>
      <c:spPr>
        <a:noFill/>
        <a:ln w="24207">
          <a:noFill/>
        </a:ln>
      </c:spPr>
    </c:plotArea>
    <c:plotVisOnly val="1"/>
    <c:dispBlanksAs val="gap"/>
    <c:showDLblsOverMax val="0"/>
  </c:chart>
  <c:spPr>
    <a:noFill/>
    <a:ln>
      <a:noFill/>
    </a:ln>
  </c:spPr>
  <c:txPr>
    <a:bodyPr/>
    <a:lstStyle/>
    <a:p>
      <a:pPr>
        <a:defRPr sz="143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55636252664612"/>
          <c:y val="0"/>
          <c:w val="0.32864906787858666"/>
          <c:h val="0.91856065309127788"/>
        </c:manualLayout>
      </c:layout>
      <c:barChart>
        <c:barDir val="bar"/>
        <c:grouping val="stacked"/>
        <c:varyColors val="0"/>
        <c:ser>
          <c:idx val="0"/>
          <c:order val="0"/>
          <c:tx>
            <c:strRef>
              <c:f>Лист1!$A$2</c:f>
              <c:strCache>
                <c:ptCount val="1"/>
                <c:pt idx="0">
                  <c:v>ВС/НВ</c:v>
                </c:pt>
              </c:strCache>
            </c:strRef>
          </c:tx>
          <c:spPr>
            <a:solidFill>
              <a:schemeClr val="bg1">
                <a:lumMod val="8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Лист1!$B$1:$F$1</c:f>
              <c:strCache>
                <c:ptCount val="5"/>
                <c:pt idx="0">
                  <c:v>Сім'я - це союз люблячих один одного людей, в якому народжуються діти</c:v>
                </c:pt>
                <c:pt idx="1">
                  <c:v>Сім'я створює найкращі умови для виховання дітей</c:v>
                </c:pt>
                <c:pt idx="2">
                  <c:v>Сім'я - це середовище, у якому формуються і виховуються цінності, принципи, моральні установки дитини</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Лист1!$B$2:$F$2</c:f>
            </c:numRef>
          </c:val>
        </c:ser>
        <c:ser>
          <c:idx val="1"/>
          <c:order val="1"/>
          <c:tx>
            <c:strRef>
              <c:f>Лист1!$A$3</c:f>
              <c:strCache>
                <c:ptCount val="1"/>
                <c:pt idx="0">
                  <c:v>зовсім не згоден</c:v>
                </c:pt>
              </c:strCache>
            </c:strRef>
          </c:tx>
          <c:spPr>
            <a:solidFill>
              <a:schemeClr val="tx2">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Лист1!$B$1:$F$1</c:f>
              <c:strCache>
                <c:ptCount val="5"/>
                <c:pt idx="0">
                  <c:v>Сім'я - це союз люблячих один одного людей, в якому народжуються діти</c:v>
                </c:pt>
                <c:pt idx="1">
                  <c:v>Сім'я створює найкращі умови для виховання дітей</c:v>
                </c:pt>
                <c:pt idx="2">
                  <c:v>Сім'я - це середовище, у якому формуються і виховуються цінності, принципи, моральні установки дитини</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Лист1!$B$3:$F$3</c:f>
              <c:numCache>
                <c:formatCode>General</c:formatCode>
                <c:ptCount val="5"/>
                <c:pt idx="4" formatCode="0%">
                  <c:v>0.33250000000000002</c:v>
                </c:pt>
              </c:numCache>
            </c:numRef>
          </c:val>
        </c:ser>
        <c:ser>
          <c:idx val="2"/>
          <c:order val="2"/>
          <c:tx>
            <c:strRef>
              <c:f>Лист1!$A$4</c:f>
              <c:strCache>
                <c:ptCount val="1"/>
                <c:pt idx="0">
                  <c:v>2</c:v>
                </c:pt>
              </c:strCache>
            </c:strRef>
          </c:tx>
          <c:spPr>
            <a:solidFill>
              <a:schemeClr val="accent1">
                <a:lumMod val="60000"/>
                <a:lumOff val="40000"/>
              </a:schemeClr>
            </a:solidFill>
          </c:spPr>
          <c:invertIfNegative val="0"/>
          <c:dLbls>
            <c:dLbl>
              <c:idx val="0"/>
              <c:layout>
                <c:manualLayout>
                  <c:x val="5.7332667612279486E-3"/>
                  <c:y val="2.89397586902999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Лист1!$B$1:$F$1</c:f>
              <c:strCache>
                <c:ptCount val="5"/>
                <c:pt idx="0">
                  <c:v>Сім'я - це союз люблячих один одного людей, в якому народжуються діти</c:v>
                </c:pt>
                <c:pt idx="1">
                  <c:v>Сім'я створює найкращі умови для виховання дітей</c:v>
                </c:pt>
                <c:pt idx="2">
                  <c:v>Сім'я - це середовище, у якому формуються і виховуються цінності, принципи, моральні установки дитини</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Лист1!$B$4:$F$4</c:f>
              <c:numCache>
                <c:formatCode>0%</c:formatCode>
                <c:ptCount val="5"/>
                <c:pt idx="0">
                  <c:v>5.3E-3</c:v>
                </c:pt>
                <c:pt idx="1">
                  <c:v>5.5999999999999999E-3</c:v>
                </c:pt>
                <c:pt idx="3">
                  <c:v>6.7999999999999996E-3</c:v>
                </c:pt>
                <c:pt idx="4">
                  <c:v>0.19339999999999999</c:v>
                </c:pt>
              </c:numCache>
            </c:numRef>
          </c:val>
        </c:ser>
        <c:ser>
          <c:idx val="3"/>
          <c:order val="3"/>
          <c:tx>
            <c:strRef>
              <c:f>Лист1!$A$5</c:f>
              <c:strCache>
                <c:ptCount val="1"/>
                <c:pt idx="0">
                  <c:v>3</c:v>
                </c:pt>
              </c:strCache>
            </c:strRef>
          </c:tx>
          <c:spPr>
            <a:solidFill>
              <a:schemeClr val="bg1">
                <a:lumMod val="85000"/>
              </a:schemeClr>
            </a:solidFill>
          </c:spPr>
          <c:invertIfNegative val="0"/>
          <c:dLbls>
            <c:dLbl>
              <c:idx val="0"/>
              <c:layout>
                <c:manualLayout>
                  <c:x val="2.8666333806139743E-3"/>
                  <c:y val="-1.44664620706450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1665834515349351E-3"/>
                  <c:y val="3.47195089695482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2.603963172716115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Лист1!$B$1:$F$1</c:f>
              <c:strCache>
                <c:ptCount val="5"/>
                <c:pt idx="0">
                  <c:v>Сім'я - це союз люблячих один одного людей, в якому народжуються діти</c:v>
                </c:pt>
                <c:pt idx="1">
                  <c:v>Сім'я створює найкращі умови для виховання дітей</c:v>
                </c:pt>
                <c:pt idx="2">
                  <c:v>Сім'я - це середовище, у якому формуються і виховуються цінності, принципи, моральні установки дитини</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Лист1!$B$5:$F$5</c:f>
              <c:numCache>
                <c:formatCode>0%</c:formatCode>
                <c:ptCount val="5"/>
                <c:pt idx="0">
                  <c:v>2.7199999999999998E-2</c:v>
                </c:pt>
                <c:pt idx="1">
                  <c:v>0.04</c:v>
                </c:pt>
                <c:pt idx="2">
                  <c:v>4.0300000000000002E-2</c:v>
                </c:pt>
                <c:pt idx="3">
                  <c:v>4.0099999999999997E-2</c:v>
                </c:pt>
                <c:pt idx="4">
                  <c:v>0.1875</c:v>
                </c:pt>
              </c:numCache>
            </c:numRef>
          </c:val>
        </c:ser>
        <c:ser>
          <c:idx val="4"/>
          <c:order val="4"/>
          <c:tx>
            <c:strRef>
              <c:f>Лист1!$A$6</c:f>
              <c:strCache>
                <c:ptCount val="1"/>
                <c:pt idx="0">
                  <c:v>4</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Лист1!$B$1:$F$1</c:f>
              <c:strCache>
                <c:ptCount val="5"/>
                <c:pt idx="0">
                  <c:v>Сім'я - це союз люблячих один одного людей, в якому народжуються діти</c:v>
                </c:pt>
                <c:pt idx="1">
                  <c:v>Сім'я створює найкращі умови для виховання дітей</c:v>
                </c:pt>
                <c:pt idx="2">
                  <c:v>Сім'я - це середовище, у якому формуються і виховуються цінності, принципи, моральні установки дитини</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Лист1!$B$6:$F$6</c:f>
              <c:numCache>
                <c:formatCode>0%</c:formatCode>
                <c:ptCount val="5"/>
                <c:pt idx="0">
                  <c:v>0.156</c:v>
                </c:pt>
                <c:pt idx="1">
                  <c:v>0.16500000000000001</c:v>
                </c:pt>
                <c:pt idx="2">
                  <c:v>0.12640000000000001</c:v>
                </c:pt>
                <c:pt idx="3">
                  <c:v>0.1757</c:v>
                </c:pt>
                <c:pt idx="4">
                  <c:v>0.12709999999999999</c:v>
                </c:pt>
              </c:numCache>
            </c:numRef>
          </c:val>
        </c:ser>
        <c:ser>
          <c:idx val="5"/>
          <c:order val="5"/>
          <c:tx>
            <c:strRef>
              <c:f>Лист1!$A$7</c:f>
              <c:strCache>
                <c:ptCount val="1"/>
                <c:pt idx="0">
                  <c:v>повністю згоден</c:v>
                </c:pt>
              </c:strCache>
            </c:strRef>
          </c:tx>
          <c:spPr>
            <a:solidFill>
              <a:srgbClr val="FF99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Лист1!$B$1:$F$1</c:f>
              <c:strCache>
                <c:ptCount val="5"/>
                <c:pt idx="0">
                  <c:v>Сім'я - це союз люблячих один одного людей, в якому народжуються діти</c:v>
                </c:pt>
                <c:pt idx="1">
                  <c:v>Сім'я створює найкращі умови для виховання дітей</c:v>
                </c:pt>
                <c:pt idx="2">
                  <c:v>Сім'я - це середовище, у якому формуються і виховуються цінності, принципи, моральні установки дитини</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Лист1!$B$7:$F$7</c:f>
              <c:numCache>
                <c:formatCode>0%</c:formatCode>
                <c:ptCount val="5"/>
                <c:pt idx="0">
                  <c:v>0.79200000000000004</c:v>
                </c:pt>
                <c:pt idx="1">
                  <c:v>0.76459999999999995</c:v>
                </c:pt>
                <c:pt idx="2">
                  <c:v>0.80249999999999999</c:v>
                </c:pt>
                <c:pt idx="3">
                  <c:v>0.74950000000000006</c:v>
                </c:pt>
                <c:pt idx="4">
                  <c:v>0.1046</c:v>
                </c:pt>
              </c:numCache>
            </c:numRef>
          </c:val>
        </c:ser>
        <c:ser>
          <c:idx val="6"/>
          <c:order val="6"/>
          <c:tx>
            <c:strRef>
              <c:f>Лист1!$A$8</c:f>
              <c:strCache>
                <c:ptCount val="1"/>
                <c:pt idx="0">
                  <c:v>Т2В (4+5)</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Лист1!$B$1:$F$1</c:f>
              <c:strCache>
                <c:ptCount val="5"/>
                <c:pt idx="0">
                  <c:v>Сім'я - це союз люблячих один одного людей, в якому народжуються діти</c:v>
                </c:pt>
                <c:pt idx="1">
                  <c:v>Сім'я створює найкращі умови для виховання дітей</c:v>
                </c:pt>
                <c:pt idx="2">
                  <c:v>Сім'я - це середовище, у якому формуються і виховуються цінності, принципи, моральні установки дитини</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Лист1!$B$8:$F$8</c:f>
              <c:numCache>
                <c:formatCode>0%</c:formatCode>
                <c:ptCount val="5"/>
                <c:pt idx="0">
                  <c:v>0.94800000000000006</c:v>
                </c:pt>
                <c:pt idx="1">
                  <c:v>0.92959999999999998</c:v>
                </c:pt>
                <c:pt idx="2">
                  <c:v>0.92890000000000006</c:v>
                </c:pt>
                <c:pt idx="3">
                  <c:v>0.92520000000000002</c:v>
                </c:pt>
                <c:pt idx="4">
                  <c:v>0.23169999999999999</c:v>
                </c:pt>
              </c:numCache>
            </c:numRef>
          </c:val>
        </c:ser>
        <c:dLbls>
          <c:showLegendKey val="0"/>
          <c:showVal val="0"/>
          <c:showCatName val="0"/>
          <c:showSerName val="0"/>
          <c:showPercent val="0"/>
          <c:showBubbleSize val="0"/>
        </c:dLbls>
        <c:gapWidth val="50"/>
        <c:overlap val="100"/>
        <c:axId val="288974720"/>
        <c:axId val="288975112"/>
      </c:barChart>
      <c:catAx>
        <c:axId val="288974720"/>
        <c:scaling>
          <c:orientation val="maxMin"/>
        </c:scaling>
        <c:delete val="0"/>
        <c:axPos val="l"/>
        <c:numFmt formatCode="General" sourceLinked="1"/>
        <c:majorTickMark val="out"/>
        <c:minorTickMark val="none"/>
        <c:tickLblPos val="nextTo"/>
        <c:txPr>
          <a:bodyPr/>
          <a:lstStyle/>
          <a:p>
            <a:pPr>
              <a:defRPr sz="1000"/>
            </a:pPr>
            <a:endParaRPr lang="en-US"/>
          </a:p>
        </c:txPr>
        <c:crossAx val="288975112"/>
        <c:crosses val="autoZero"/>
        <c:auto val="1"/>
        <c:lblAlgn val="ctr"/>
        <c:lblOffset val="100"/>
        <c:noMultiLvlLbl val="0"/>
      </c:catAx>
      <c:valAx>
        <c:axId val="288975112"/>
        <c:scaling>
          <c:orientation val="minMax"/>
          <c:max val="1"/>
          <c:min val="0"/>
        </c:scaling>
        <c:delete val="1"/>
        <c:axPos val="t"/>
        <c:numFmt formatCode="0%" sourceLinked="0"/>
        <c:majorTickMark val="out"/>
        <c:minorTickMark val="none"/>
        <c:tickLblPos val="nextTo"/>
        <c:crossAx val="288974720"/>
        <c:crosses val="autoZero"/>
        <c:crossBetween val="between"/>
      </c:valAx>
    </c:plotArea>
    <c:legend>
      <c:legendPos val="b"/>
      <c:legendEntry>
        <c:idx val="5"/>
        <c:delete val="1"/>
      </c:legendEntry>
      <c:layout>
        <c:manualLayout>
          <c:xMode val="edge"/>
          <c:yMode val="edge"/>
          <c:x val="0"/>
          <c:y val="0.95063109086464559"/>
          <c:w val="0.66349933773997338"/>
          <c:h val="4.9368909135354369E-2"/>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42382772485145"/>
          <c:y val="0.1658192154253359"/>
          <c:w val="0.34691105750154749"/>
          <c:h val="0.80671978675955325"/>
        </c:manualLayout>
      </c:layout>
      <c:barChart>
        <c:barDir val="bar"/>
        <c:grouping val="stacked"/>
        <c:varyColors val="0"/>
        <c:ser>
          <c:idx val="0"/>
          <c:order val="0"/>
          <c:tx>
            <c:strRef>
              <c:f>Лист1!$B$1</c:f>
              <c:strCache>
                <c:ptCount val="1"/>
                <c:pt idx="0">
                  <c:v>Спонтанне</c:v>
                </c:pt>
              </c:strCache>
            </c:strRef>
          </c:tx>
          <c:spPr>
            <a:solidFill>
              <a:srgbClr val="FFC000"/>
            </a:solidFill>
          </c:spPr>
          <c:invertIfNegative val="0"/>
          <c:dLbls>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ВІЛ-інфіковані діти</c:v>
                </c:pt>
                <c:pt idx="1">
                  <c:v>Діти з сімей з нарко-або алко-залежностями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Лист1!$B$2:$B$10</c:f>
            </c:numRef>
          </c:val>
        </c:ser>
        <c:ser>
          <c:idx val="1"/>
          <c:order val="1"/>
          <c:tx>
            <c:strRef>
              <c:f>Лист1!$C$1</c:f>
              <c:strCache>
                <c:ptCount val="1"/>
                <c:pt idx="0">
                  <c:v>Столбец2</c:v>
                </c:pt>
              </c:strCache>
            </c:strRef>
          </c:tx>
          <c:spPr>
            <a:noFill/>
          </c:spPr>
          <c:invertIfNegative val="0"/>
          <c:cat>
            <c:strRef>
              <c:f>Лист1!$A$2:$A$10</c:f>
              <c:strCache>
                <c:ptCount val="9"/>
                <c:pt idx="0">
                  <c:v>ВІЛ-інфіковані діти</c:v>
                </c:pt>
                <c:pt idx="1">
                  <c:v>Діти з сімей з нарко-або алко-залежностями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Лист1!$C$2:$C$10</c:f>
            </c:numRef>
          </c:val>
        </c:ser>
        <c:ser>
          <c:idx val="2"/>
          <c:order val="2"/>
          <c:tx>
            <c:strRef>
              <c:f>Лист1!$D$1</c:f>
              <c:strCache>
                <c:ptCount val="1"/>
                <c:pt idx="0">
                  <c:v>Загальне</c:v>
                </c:pt>
              </c:strCache>
            </c:strRef>
          </c:tx>
          <c:spPr>
            <a:solidFill>
              <a:schemeClr val="accent6"/>
            </a:solidFill>
          </c:spPr>
          <c:invertIfNegative val="0"/>
          <c:dLbls>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ВІЛ-інфіковані діти</c:v>
                </c:pt>
                <c:pt idx="1">
                  <c:v>Діти з сімей з нарко-або алко-залежностями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Лист1!$D$2:$D$10</c:f>
              <c:numCache>
                <c:formatCode>0%</c:formatCode>
                <c:ptCount val="9"/>
                <c:pt idx="0">
                  <c:v>0.97660000000000002</c:v>
                </c:pt>
                <c:pt idx="1">
                  <c:v>0.9718</c:v>
                </c:pt>
                <c:pt idx="2">
                  <c:v>0.92989999999999995</c:v>
                </c:pt>
                <c:pt idx="3">
                  <c:v>0.92769999999999997</c:v>
                </c:pt>
                <c:pt idx="4">
                  <c:v>0.91849999999999998</c:v>
                </c:pt>
                <c:pt idx="5">
                  <c:v>0.88019999999999998</c:v>
                </c:pt>
                <c:pt idx="6">
                  <c:v>0.87360000000000004</c:v>
                </c:pt>
                <c:pt idx="7">
                  <c:v>0.86919999999999997</c:v>
                </c:pt>
                <c:pt idx="8">
                  <c:v>0.85799999999999998</c:v>
                </c:pt>
              </c:numCache>
            </c:numRef>
          </c:val>
        </c:ser>
        <c:ser>
          <c:idx val="3"/>
          <c:order val="3"/>
          <c:tx>
            <c:strRef>
              <c:f>Лист1!$E$1</c:f>
              <c:strCache>
                <c:ptCount val="1"/>
                <c:pt idx="0">
                  <c:v>Столбец3</c:v>
                </c:pt>
              </c:strCache>
            </c:strRef>
          </c:tx>
          <c:spPr>
            <a:noFill/>
          </c:spPr>
          <c:invertIfNegative val="0"/>
          <c:cat>
            <c:strRef>
              <c:f>Лист1!$A$2:$A$10</c:f>
              <c:strCache>
                <c:ptCount val="9"/>
                <c:pt idx="0">
                  <c:v>ВІЛ-інфіковані діти</c:v>
                </c:pt>
                <c:pt idx="1">
                  <c:v>Діти з сімей з нарко-або алко-залежностями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Лист1!$E$2:$E$10</c:f>
              <c:numCache>
                <c:formatCode>0%</c:formatCode>
                <c:ptCount val="9"/>
                <c:pt idx="0">
                  <c:v>2.3399999999999976E-2</c:v>
                </c:pt>
                <c:pt idx="1">
                  <c:v>2.8200000000000003E-2</c:v>
                </c:pt>
                <c:pt idx="2">
                  <c:v>7.0100000000000051E-2</c:v>
                </c:pt>
                <c:pt idx="3">
                  <c:v>7.2300000000000031E-2</c:v>
                </c:pt>
                <c:pt idx="4">
                  <c:v>8.1500000000000017E-2</c:v>
                </c:pt>
                <c:pt idx="5">
                  <c:v>0.11980000000000002</c:v>
                </c:pt>
                <c:pt idx="6">
                  <c:v>0.12639999999999996</c:v>
                </c:pt>
                <c:pt idx="7">
                  <c:v>0.13080000000000003</c:v>
                </c:pt>
                <c:pt idx="8">
                  <c:v>0.14200000000000002</c:v>
                </c:pt>
              </c:numCache>
            </c:numRef>
          </c:val>
        </c:ser>
        <c:dLbls>
          <c:showLegendKey val="0"/>
          <c:showVal val="0"/>
          <c:showCatName val="0"/>
          <c:showSerName val="0"/>
          <c:showPercent val="0"/>
          <c:showBubbleSize val="0"/>
        </c:dLbls>
        <c:gapWidth val="50"/>
        <c:overlap val="100"/>
        <c:axId val="276070704"/>
        <c:axId val="290532112"/>
      </c:barChart>
      <c:catAx>
        <c:axId val="276070704"/>
        <c:scaling>
          <c:orientation val="maxMin"/>
        </c:scaling>
        <c:delete val="0"/>
        <c:axPos val="l"/>
        <c:numFmt formatCode="General" sourceLinked="1"/>
        <c:majorTickMark val="out"/>
        <c:minorTickMark val="none"/>
        <c:tickLblPos val="nextTo"/>
        <c:crossAx val="290532112"/>
        <c:crosses val="autoZero"/>
        <c:auto val="1"/>
        <c:lblAlgn val="ctr"/>
        <c:lblOffset val="100"/>
        <c:noMultiLvlLbl val="0"/>
      </c:catAx>
      <c:valAx>
        <c:axId val="290532112"/>
        <c:scaling>
          <c:orientation val="minMax"/>
        </c:scaling>
        <c:delete val="1"/>
        <c:axPos val="t"/>
        <c:majorGridlines>
          <c:spPr>
            <a:ln>
              <a:noFill/>
            </a:ln>
          </c:spPr>
        </c:majorGridlines>
        <c:numFmt formatCode="0%" sourceLinked="1"/>
        <c:majorTickMark val="out"/>
        <c:minorTickMark val="none"/>
        <c:tickLblPos val="nextTo"/>
        <c:crossAx val="276070704"/>
        <c:crosses val="autoZero"/>
        <c:crossBetween val="between"/>
      </c:valAx>
      <c:spPr>
        <a:noFill/>
        <a:ln w="25400">
          <a:noFill/>
        </a:ln>
      </c:spPr>
    </c:plotArea>
    <c:plotVisOnly val="1"/>
    <c:dispBlanksAs val="gap"/>
    <c:showDLblsOverMax val="0"/>
  </c:chart>
  <c:txPr>
    <a:bodyPr/>
    <a:lstStyle/>
    <a:p>
      <a:pPr>
        <a:defRPr sz="10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14602417911E-2"/>
          <c:y val="0.1658192154253359"/>
          <c:w val="0.88994597308118029"/>
          <c:h val="0.80671978675955325"/>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dLbl>
              <c:idx val="2"/>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Лист1!$B$2:$B$10</c:f>
              <c:numCache>
                <c:formatCode>0%</c:formatCode>
                <c:ptCount val="9"/>
                <c:pt idx="0">
                  <c:v>0.97340000000000004</c:v>
                </c:pt>
                <c:pt idx="1">
                  <c:v>0.98250000000000004</c:v>
                </c:pt>
                <c:pt idx="2">
                  <c:v>0.88470000000000004</c:v>
                </c:pt>
                <c:pt idx="3">
                  <c:v>0.93259999999999998</c:v>
                </c:pt>
                <c:pt idx="4">
                  <c:v>0.89119999999999999</c:v>
                </c:pt>
                <c:pt idx="5">
                  <c:v>0.83320000000000005</c:v>
                </c:pt>
                <c:pt idx="6">
                  <c:v>0.80310000000000004</c:v>
                </c:pt>
                <c:pt idx="7">
                  <c:v>0.81320000000000003</c:v>
                </c:pt>
                <c:pt idx="8">
                  <c:v>0.82189999999999996</c:v>
                </c:pt>
              </c:numCache>
            </c:numRef>
          </c:val>
        </c:ser>
        <c:ser>
          <c:idx val="1"/>
          <c:order val="1"/>
          <c:tx>
            <c:strRef>
              <c:f>Лист1!$C$1</c:f>
              <c:strCache>
                <c:ptCount val="1"/>
                <c:pt idx="0">
                  <c:v>Столбец2</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Лист1!$C$2:$C$10</c:f>
              <c:numCache>
                <c:formatCode>0%</c:formatCode>
                <c:ptCount val="9"/>
                <c:pt idx="0">
                  <c:v>2.6599999999999957E-2</c:v>
                </c:pt>
                <c:pt idx="1">
                  <c:v>1.749999999999996E-2</c:v>
                </c:pt>
                <c:pt idx="2">
                  <c:v>0.11529999999999996</c:v>
                </c:pt>
                <c:pt idx="3">
                  <c:v>6.7400000000000015E-2</c:v>
                </c:pt>
                <c:pt idx="4">
                  <c:v>0.10880000000000001</c:v>
                </c:pt>
                <c:pt idx="5">
                  <c:v>0.16679999999999995</c:v>
                </c:pt>
                <c:pt idx="6">
                  <c:v>0.19689999999999996</c:v>
                </c:pt>
                <c:pt idx="7">
                  <c:v>0.18679999999999997</c:v>
                </c:pt>
                <c:pt idx="8">
                  <c:v>0.17810000000000004</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Лист1!$D$2:$D$10</c:f>
              <c:numCache>
                <c:formatCode>0%</c:formatCode>
                <c:ptCount val="9"/>
                <c:pt idx="0">
                  <c:v>0.99029999999999996</c:v>
                </c:pt>
                <c:pt idx="1">
                  <c:v>0.96189999999999998</c:v>
                </c:pt>
                <c:pt idx="2">
                  <c:v>0.90749999999999997</c:v>
                </c:pt>
                <c:pt idx="3">
                  <c:v>0.90559999999999996</c:v>
                </c:pt>
                <c:pt idx="4">
                  <c:v>0.91949999999999998</c:v>
                </c:pt>
                <c:pt idx="5">
                  <c:v>0.86529999999999996</c:v>
                </c:pt>
                <c:pt idx="6">
                  <c:v>0.89829999999999999</c:v>
                </c:pt>
                <c:pt idx="7">
                  <c:v>0.83140000000000003</c:v>
                </c:pt>
                <c:pt idx="8">
                  <c:v>0.82850000000000001</c:v>
                </c:pt>
              </c:numCache>
            </c:numRef>
          </c:val>
        </c:ser>
        <c:ser>
          <c:idx val="3"/>
          <c:order val="3"/>
          <c:tx>
            <c:strRef>
              <c:f>Лист1!$E$1</c:f>
              <c:strCache>
                <c:ptCount val="1"/>
                <c:pt idx="0">
                  <c:v>Столбец3</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Лист1!$E$2:$E$10</c:f>
              <c:numCache>
                <c:formatCode>0%</c:formatCode>
                <c:ptCount val="9"/>
                <c:pt idx="0">
                  <c:v>9.7000000000000419E-3</c:v>
                </c:pt>
                <c:pt idx="1">
                  <c:v>3.8100000000000023E-2</c:v>
                </c:pt>
                <c:pt idx="2">
                  <c:v>9.2500000000000027E-2</c:v>
                </c:pt>
                <c:pt idx="3">
                  <c:v>9.4400000000000039E-2</c:v>
                </c:pt>
                <c:pt idx="4">
                  <c:v>8.0500000000000016E-2</c:v>
                </c:pt>
                <c:pt idx="5">
                  <c:v>0.13470000000000004</c:v>
                </c:pt>
                <c:pt idx="6">
                  <c:v>0.10170000000000001</c:v>
                </c:pt>
                <c:pt idx="7">
                  <c:v>0.16859999999999997</c:v>
                </c:pt>
                <c:pt idx="8">
                  <c:v>0.17149999999999999</c:v>
                </c:pt>
              </c:numCache>
            </c:numRef>
          </c:val>
        </c:ser>
        <c:ser>
          <c:idx val="4"/>
          <c:order val="4"/>
          <c:tx>
            <c:strRef>
              <c:f>Лист1!$F$1</c:f>
              <c:strCache>
                <c:ptCount val="1"/>
                <c:pt idx="0">
                  <c:v>Північ+Центр</c:v>
                </c:pt>
              </c:strCache>
            </c:strRef>
          </c:tx>
          <c:spPr>
            <a:solidFill>
              <a:srgbClr val="92D050"/>
            </a:solidFill>
          </c:spPr>
          <c:invertIfNegative val="0"/>
          <c:dLbls>
            <c:dLbl>
              <c:idx val="2"/>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8"/>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Лист1!$F$2:$F$10</c:f>
              <c:numCache>
                <c:formatCode>0%</c:formatCode>
                <c:ptCount val="9"/>
                <c:pt idx="0">
                  <c:v>0.97330000000000005</c:v>
                </c:pt>
                <c:pt idx="1">
                  <c:v>0.9637</c:v>
                </c:pt>
                <c:pt idx="2">
                  <c:v>0.96360000000000001</c:v>
                </c:pt>
                <c:pt idx="3">
                  <c:v>0.94799999999999995</c:v>
                </c:pt>
                <c:pt idx="4">
                  <c:v>0.94630000000000003</c:v>
                </c:pt>
                <c:pt idx="5">
                  <c:v>0.92910000000000004</c:v>
                </c:pt>
                <c:pt idx="6">
                  <c:v>0.94689999999999996</c:v>
                </c:pt>
                <c:pt idx="7">
                  <c:v>0.93459999999999999</c:v>
                </c:pt>
                <c:pt idx="8">
                  <c:v>0.9042</c:v>
                </c:pt>
              </c:numCache>
            </c:numRef>
          </c:val>
        </c:ser>
        <c:ser>
          <c:idx val="5"/>
          <c:order val="5"/>
          <c:tx>
            <c:strRef>
              <c:f>Лист1!$G$1</c:f>
              <c:strCache>
                <c:ptCount val="1"/>
                <c:pt idx="0">
                  <c:v>Столбец4</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Лист1!$G$2:$G$10</c:f>
              <c:numCache>
                <c:formatCode>0%</c:formatCode>
                <c:ptCount val="9"/>
                <c:pt idx="0">
                  <c:v>2.6699999999999946E-2</c:v>
                </c:pt>
                <c:pt idx="1">
                  <c:v>3.6299999999999999E-2</c:v>
                </c:pt>
                <c:pt idx="2">
                  <c:v>3.6399999999999988E-2</c:v>
                </c:pt>
                <c:pt idx="3">
                  <c:v>5.2000000000000046E-2</c:v>
                </c:pt>
                <c:pt idx="4">
                  <c:v>5.369999999999997E-2</c:v>
                </c:pt>
                <c:pt idx="5">
                  <c:v>7.0899999999999963E-2</c:v>
                </c:pt>
                <c:pt idx="6">
                  <c:v>5.3100000000000036E-2</c:v>
                </c:pt>
                <c:pt idx="7">
                  <c:v>6.5400000000000014E-2</c:v>
                </c:pt>
                <c:pt idx="8">
                  <c:v>9.5799999999999996E-2</c:v>
                </c:pt>
              </c:numCache>
            </c:numRef>
          </c:val>
        </c:ser>
        <c:ser>
          <c:idx val="6"/>
          <c:order val="6"/>
          <c:tx>
            <c:strRef>
              <c:f>Лист1!$H$1</c:f>
              <c:strCache>
                <c:ptCount val="1"/>
                <c:pt idx="0">
                  <c:v>Південь</c:v>
                </c:pt>
              </c:strCache>
            </c:strRef>
          </c:tx>
          <c:spPr>
            <a:solidFill>
              <a:srgbClr val="FFFF00"/>
            </a:solidFill>
          </c:spPr>
          <c:invertIfNegative val="0"/>
          <c:dLbls>
            <c:dLbl>
              <c:idx val="2"/>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Лист1!$H$2:$H$10</c:f>
              <c:numCache>
                <c:formatCode>0%</c:formatCode>
                <c:ptCount val="9"/>
                <c:pt idx="0">
                  <c:v>0.97709999999999997</c:v>
                </c:pt>
                <c:pt idx="1">
                  <c:v>0.97760000000000002</c:v>
                </c:pt>
                <c:pt idx="2">
                  <c:v>0.98450000000000004</c:v>
                </c:pt>
                <c:pt idx="3">
                  <c:v>0.88849999999999996</c:v>
                </c:pt>
                <c:pt idx="4">
                  <c:v>0.91400000000000003</c:v>
                </c:pt>
                <c:pt idx="5">
                  <c:v>0.89059999999999995</c:v>
                </c:pt>
                <c:pt idx="6">
                  <c:v>0.83189999999999997</c:v>
                </c:pt>
                <c:pt idx="7">
                  <c:v>0.88680000000000003</c:v>
                </c:pt>
                <c:pt idx="8">
                  <c:v>0.86519999999999997</c:v>
                </c:pt>
              </c:numCache>
            </c:numRef>
          </c:val>
        </c:ser>
        <c:ser>
          <c:idx val="7"/>
          <c:order val="7"/>
          <c:tx>
            <c:strRef>
              <c:f>Лист1!$I$1</c:f>
              <c:strCache>
                <c:ptCount val="1"/>
                <c:pt idx="0">
                  <c:v>Столбец5</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Лист1!$I$2:$I$10</c:f>
              <c:numCache>
                <c:formatCode>0%</c:formatCode>
                <c:ptCount val="9"/>
                <c:pt idx="0">
                  <c:v>2.2900000000000031E-2</c:v>
                </c:pt>
                <c:pt idx="1">
                  <c:v>2.2399999999999975E-2</c:v>
                </c:pt>
                <c:pt idx="2">
                  <c:v>1.5499999999999958E-2</c:v>
                </c:pt>
                <c:pt idx="3">
                  <c:v>0.11150000000000004</c:v>
                </c:pt>
                <c:pt idx="4">
                  <c:v>8.5999999999999965E-2</c:v>
                </c:pt>
                <c:pt idx="5">
                  <c:v>0.10940000000000005</c:v>
                </c:pt>
                <c:pt idx="6">
                  <c:v>0.16810000000000003</c:v>
                </c:pt>
                <c:pt idx="7">
                  <c:v>0.11319999999999997</c:v>
                </c:pt>
                <c:pt idx="8">
                  <c:v>0.13480000000000003</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2"/>
              <c:spPr/>
              <c:txPr>
                <a:bodyPr/>
                <a:lstStyle/>
                <a:p>
                  <a:pPr>
                    <a:defRPr sz="900" b="1">
                      <a:solidFill>
                        <a:srgbClr val="FF0000"/>
                      </a:solidFill>
                    </a:defRPr>
                  </a:pPr>
                  <a:endParaRPr lang="en-US"/>
                </a:p>
              </c:txPr>
              <c:showLegendKey val="0"/>
              <c:showVal val="1"/>
              <c:showCatName val="0"/>
              <c:showSerName val="0"/>
              <c:showPercent val="0"/>
              <c:showBubbleSize val="0"/>
            </c:dLbl>
            <c:dLbl>
              <c:idx val="3"/>
              <c:spPr/>
              <c:txPr>
                <a:bodyPr/>
                <a:lstStyle/>
                <a:p>
                  <a:pPr>
                    <a:defRPr sz="900" b="1">
                      <a:solidFill>
                        <a:srgbClr val="FF0000"/>
                      </a:solidFill>
                    </a:defRPr>
                  </a:pPr>
                  <a:endParaRPr lang="en-US"/>
                </a:p>
              </c:txPr>
              <c:showLegendKey val="0"/>
              <c:showVal val="1"/>
              <c:showCatName val="0"/>
              <c:showSerName val="0"/>
              <c:showPercent val="0"/>
              <c:showBubbleSize val="0"/>
            </c:dLbl>
            <c:dLbl>
              <c:idx val="5"/>
              <c:spPr/>
              <c:txPr>
                <a:bodyPr/>
                <a:lstStyle/>
                <a:p>
                  <a:pPr>
                    <a:defRPr sz="900" b="1">
                      <a:solidFill>
                        <a:srgbClr val="FF0000"/>
                      </a:solidFill>
                    </a:defRPr>
                  </a:pPr>
                  <a:endParaRPr lang="en-US"/>
                </a:p>
              </c:txPr>
              <c:showLegendKey val="0"/>
              <c:showVal val="1"/>
              <c:showCatName val="0"/>
              <c:showSerName val="0"/>
              <c:showPercent val="0"/>
              <c:showBubbleSize val="0"/>
            </c:dLbl>
            <c:dLbl>
              <c:idx val="6"/>
              <c:spPr/>
              <c:txPr>
                <a:bodyPr/>
                <a:lstStyle/>
                <a:p>
                  <a:pPr>
                    <a:defRPr sz="900" b="1">
                      <a:solidFill>
                        <a:srgbClr val="FF0000"/>
                      </a:solidFill>
                    </a:defRPr>
                  </a:pPr>
                  <a:endParaRPr lang="en-US"/>
                </a:p>
              </c:txPr>
              <c:showLegendKey val="0"/>
              <c:showVal val="1"/>
              <c:showCatName val="0"/>
              <c:showSerName val="0"/>
              <c:showPercent val="0"/>
              <c:showBubbleSize val="0"/>
            </c:dLbl>
            <c:dLbl>
              <c:idx val="7"/>
              <c:spPr/>
              <c:txPr>
                <a:bodyPr/>
                <a:lstStyle/>
                <a:p>
                  <a:pPr>
                    <a:defRPr sz="900" b="1">
                      <a:solidFill>
                        <a:srgbClr val="FF0000"/>
                      </a:solidFill>
                    </a:defRPr>
                  </a:pPr>
                  <a:endParaRPr lang="en-US"/>
                </a:p>
              </c:txPr>
              <c:showLegendKey val="0"/>
              <c:showVal val="1"/>
              <c:showCatName val="0"/>
              <c:showSerName val="0"/>
              <c:showPercent val="0"/>
              <c:showBubbleSize val="0"/>
            </c:dLbl>
            <c:dLbl>
              <c:idx val="8"/>
              <c:layout/>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Лист1!$J$2:$J$10</c:f>
              <c:numCache>
                <c:formatCode>0%</c:formatCode>
                <c:ptCount val="9"/>
                <c:pt idx="0">
                  <c:v>0.96840000000000004</c:v>
                </c:pt>
                <c:pt idx="1">
                  <c:v>0.95540000000000003</c:v>
                </c:pt>
                <c:pt idx="2">
                  <c:v>0.95920000000000005</c:v>
                </c:pt>
                <c:pt idx="3">
                  <c:v>0.9647</c:v>
                </c:pt>
                <c:pt idx="4">
                  <c:v>0.94169999999999998</c:v>
                </c:pt>
                <c:pt idx="5">
                  <c:v>0.94199999999999995</c:v>
                </c:pt>
                <c:pt idx="6">
                  <c:v>0.95269999999999999</c:v>
                </c:pt>
                <c:pt idx="7">
                  <c:v>0.94120000000000004</c:v>
                </c:pt>
                <c:pt idx="8">
                  <c:v>0.88900000000000001</c:v>
                </c:pt>
              </c:numCache>
            </c:numRef>
          </c:val>
        </c:ser>
        <c:ser>
          <c:idx val="9"/>
          <c:order val="9"/>
          <c:tx>
            <c:strRef>
              <c:f>Лист1!$K$1</c:f>
              <c:strCache>
                <c:ptCount val="1"/>
                <c:pt idx="0">
                  <c:v>Столбец6</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Лист1!$K$2:$K$10</c:f>
              <c:numCache>
                <c:formatCode>0%</c:formatCode>
                <c:ptCount val="9"/>
                <c:pt idx="0">
                  <c:v>3.1599999999999961E-2</c:v>
                </c:pt>
                <c:pt idx="1">
                  <c:v>4.4599999999999973E-2</c:v>
                </c:pt>
                <c:pt idx="2">
                  <c:v>4.0799999999999947E-2</c:v>
                </c:pt>
                <c:pt idx="3">
                  <c:v>3.5299999999999998E-2</c:v>
                </c:pt>
                <c:pt idx="4">
                  <c:v>5.8300000000000018E-2</c:v>
                </c:pt>
                <c:pt idx="5">
                  <c:v>5.8000000000000052E-2</c:v>
                </c:pt>
                <c:pt idx="6">
                  <c:v>4.7300000000000009E-2</c:v>
                </c:pt>
                <c:pt idx="7">
                  <c:v>5.8799999999999963E-2</c:v>
                </c:pt>
                <c:pt idx="8">
                  <c:v>0.11099999999999999</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dLbl>
              <c:idx val="2"/>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8"/>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Лист1!$L$2:$L$10</c:f>
              <c:numCache>
                <c:formatCode>0%</c:formatCode>
                <c:ptCount val="9"/>
                <c:pt idx="0">
                  <c:v>0.98419999999999996</c:v>
                </c:pt>
                <c:pt idx="1">
                  <c:v>0.97809999999999997</c:v>
                </c:pt>
                <c:pt idx="2">
                  <c:v>0.96189999999999998</c:v>
                </c:pt>
                <c:pt idx="3">
                  <c:v>0.97809999999999997</c:v>
                </c:pt>
                <c:pt idx="4">
                  <c:v>0.94310000000000005</c:v>
                </c:pt>
                <c:pt idx="5">
                  <c:v>0.96020000000000005</c:v>
                </c:pt>
                <c:pt idx="6">
                  <c:v>0.95179999999999998</c:v>
                </c:pt>
                <c:pt idx="7">
                  <c:v>0.94910000000000005</c:v>
                </c:pt>
                <c:pt idx="8">
                  <c:v>0.95430000000000004</c:v>
                </c:pt>
              </c:numCache>
            </c:numRef>
          </c:val>
        </c:ser>
        <c:ser>
          <c:idx val="11"/>
          <c:order val="11"/>
          <c:tx>
            <c:strRef>
              <c:f>Лист1!$M$1</c:f>
              <c:strCache>
                <c:ptCount val="1"/>
                <c:pt idx="0">
                  <c:v>Столбец7</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Лист1!$M$2:$M$10</c:f>
              <c:numCache>
                <c:formatCode>0%</c:formatCode>
                <c:ptCount val="9"/>
                <c:pt idx="0">
                  <c:v>1.5800000000000036E-2</c:v>
                </c:pt>
                <c:pt idx="1">
                  <c:v>2.1900000000000031E-2</c:v>
                </c:pt>
                <c:pt idx="2">
                  <c:v>3.8100000000000023E-2</c:v>
                </c:pt>
                <c:pt idx="3">
                  <c:v>2.1900000000000031E-2</c:v>
                </c:pt>
                <c:pt idx="4">
                  <c:v>5.6899999999999951E-2</c:v>
                </c:pt>
                <c:pt idx="5">
                  <c:v>3.9799999999999947E-2</c:v>
                </c:pt>
                <c:pt idx="6">
                  <c:v>4.8200000000000021E-2</c:v>
                </c:pt>
                <c:pt idx="7">
                  <c:v>5.0899999999999945E-2</c:v>
                </c:pt>
                <c:pt idx="8">
                  <c:v>4.5699999999999963E-2</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1"/>
              <c:spPr/>
              <c:txPr>
                <a:bodyPr/>
                <a:lstStyle/>
                <a:p>
                  <a:pPr>
                    <a:defRPr sz="900" b="1">
                      <a:solidFill>
                        <a:srgbClr val="FF0000"/>
                      </a:solidFill>
                    </a:defRPr>
                  </a:pPr>
                  <a:endParaRPr lang="en-US"/>
                </a:p>
              </c:txPr>
              <c:showLegendKey val="0"/>
              <c:showVal val="1"/>
              <c:showCatName val="0"/>
              <c:showSerName val="0"/>
              <c:showPercent val="0"/>
              <c:showBubbleSize val="0"/>
            </c:dLbl>
            <c:dLbl>
              <c:idx val="3"/>
              <c:spPr/>
              <c:txPr>
                <a:bodyPr/>
                <a:lstStyle/>
                <a:p>
                  <a:pPr>
                    <a:defRPr sz="900" b="1">
                      <a:solidFill>
                        <a:srgbClr val="FF0000"/>
                      </a:solidFill>
                    </a:defRPr>
                  </a:pPr>
                  <a:endParaRPr lang="en-US"/>
                </a:p>
              </c:txPr>
              <c:showLegendKey val="0"/>
              <c:showVal val="1"/>
              <c:showCatName val="0"/>
              <c:showSerName val="0"/>
              <c:showPercent val="0"/>
              <c:showBubbleSize val="0"/>
            </c:dLbl>
            <c:dLbl>
              <c:idx val="4"/>
              <c:spPr/>
              <c:txPr>
                <a:bodyPr/>
                <a:lstStyle/>
                <a:p>
                  <a:pPr>
                    <a:defRPr sz="900" b="1">
                      <a:solidFill>
                        <a:srgbClr val="FF0000"/>
                      </a:solidFill>
                    </a:defRPr>
                  </a:pPr>
                  <a:endParaRPr lang="en-US"/>
                </a:p>
              </c:txPr>
              <c:showLegendKey val="0"/>
              <c:showVal val="1"/>
              <c:showCatName val="0"/>
              <c:showSerName val="0"/>
              <c:showPercent val="0"/>
              <c:showBubbleSize val="0"/>
            </c:dLbl>
            <c:dLbl>
              <c:idx val="5"/>
              <c:spPr/>
              <c:txPr>
                <a:bodyPr/>
                <a:lstStyle/>
                <a:p>
                  <a:pPr>
                    <a:defRPr sz="900" b="1">
                      <a:solidFill>
                        <a:srgbClr val="FF0000"/>
                      </a:solidFill>
                    </a:defRPr>
                  </a:pPr>
                  <a:endParaRPr lang="en-US"/>
                </a:p>
              </c:txPr>
              <c:showLegendKey val="0"/>
              <c:showVal val="1"/>
              <c:showCatName val="0"/>
              <c:showSerName val="0"/>
              <c:showPercent val="0"/>
              <c:showBubbleSize val="0"/>
            </c:dLbl>
            <c:dLbl>
              <c:idx val="6"/>
              <c:spPr/>
              <c:txPr>
                <a:bodyPr/>
                <a:lstStyle/>
                <a:p>
                  <a:pPr>
                    <a:defRPr sz="900" b="1">
                      <a:solidFill>
                        <a:srgbClr val="FF0000"/>
                      </a:solidFill>
                    </a:defRPr>
                  </a:pPr>
                  <a:endParaRPr lang="en-US"/>
                </a:p>
              </c:txPr>
              <c:showLegendKey val="0"/>
              <c:showVal val="1"/>
              <c:showCatName val="0"/>
              <c:showSerName val="0"/>
              <c:showPercent val="0"/>
              <c:showBubbleSize val="0"/>
            </c:dLbl>
            <c:dLbl>
              <c:idx val="7"/>
              <c:spPr/>
              <c:txPr>
                <a:bodyPr/>
                <a:lstStyle/>
                <a:p>
                  <a:pPr>
                    <a:defRPr sz="900" b="1">
                      <a:solidFill>
                        <a:srgbClr val="FF0000"/>
                      </a:solidFill>
                    </a:defRPr>
                  </a:pPr>
                  <a:endParaRPr lang="en-US"/>
                </a:p>
              </c:txPr>
              <c:showLegendKey val="0"/>
              <c:showVal val="1"/>
              <c:showCatName val="0"/>
              <c:showSerName val="0"/>
              <c:showPercent val="0"/>
              <c:showBubbleSize val="0"/>
            </c:dLbl>
            <c:dLbl>
              <c:idx val="8"/>
              <c:spPr/>
              <c:txPr>
                <a:bodyPr/>
                <a:lstStyle/>
                <a:p>
                  <a:pPr>
                    <a:defRPr sz="900" b="1">
                      <a:solidFill>
                        <a:srgbClr val="FF0000"/>
                      </a:solidFill>
                    </a:defRPr>
                  </a:pPr>
                  <a:endParaRPr lang="en-US"/>
                </a:p>
              </c:txPr>
              <c:showLegendKey val="0"/>
              <c:showVal val="1"/>
              <c:showCatName val="0"/>
              <c:showSerName val="0"/>
              <c:showPercent val="0"/>
              <c:showBubbleSize val="0"/>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Лист1!$N$2:$N$10</c:f>
              <c:numCache>
                <c:formatCode>0%</c:formatCode>
                <c:ptCount val="9"/>
                <c:pt idx="0">
                  <c:v>0.97089999999999999</c:v>
                </c:pt>
                <c:pt idx="1">
                  <c:v>0.99109999999999998</c:v>
                </c:pt>
                <c:pt idx="2">
                  <c:v>0.95789999999999997</c:v>
                </c:pt>
                <c:pt idx="3">
                  <c:v>0.98</c:v>
                </c:pt>
                <c:pt idx="4">
                  <c:v>0.98340000000000005</c:v>
                </c:pt>
                <c:pt idx="5">
                  <c:v>0.93989999999999996</c:v>
                </c:pt>
                <c:pt idx="6">
                  <c:v>0.95309999999999995</c:v>
                </c:pt>
                <c:pt idx="7">
                  <c:v>0.93230000000000002</c:v>
                </c:pt>
                <c:pt idx="8">
                  <c:v>0.93030000000000002</c:v>
                </c:pt>
              </c:numCache>
            </c:numRef>
          </c:val>
        </c:ser>
        <c:dLbls>
          <c:showLegendKey val="0"/>
          <c:showVal val="0"/>
          <c:showCatName val="0"/>
          <c:showSerName val="0"/>
          <c:showPercent val="0"/>
          <c:showBubbleSize val="0"/>
        </c:dLbls>
        <c:gapWidth val="50"/>
        <c:overlap val="100"/>
        <c:axId val="290532896"/>
        <c:axId val="290533288"/>
      </c:barChart>
      <c:catAx>
        <c:axId val="290532896"/>
        <c:scaling>
          <c:orientation val="maxMin"/>
        </c:scaling>
        <c:delete val="1"/>
        <c:axPos val="l"/>
        <c:numFmt formatCode="General" sourceLinked="1"/>
        <c:majorTickMark val="out"/>
        <c:minorTickMark val="none"/>
        <c:tickLblPos val="nextTo"/>
        <c:crossAx val="290533288"/>
        <c:crosses val="autoZero"/>
        <c:auto val="1"/>
        <c:lblAlgn val="ctr"/>
        <c:lblOffset val="100"/>
        <c:noMultiLvlLbl val="0"/>
      </c:catAx>
      <c:valAx>
        <c:axId val="290533288"/>
        <c:scaling>
          <c:orientation val="minMax"/>
        </c:scaling>
        <c:delete val="1"/>
        <c:axPos val="t"/>
        <c:majorGridlines>
          <c:spPr>
            <a:ln>
              <a:noFill/>
            </a:ln>
          </c:spPr>
        </c:majorGridlines>
        <c:numFmt formatCode="0%" sourceLinked="1"/>
        <c:majorTickMark val="out"/>
        <c:minorTickMark val="none"/>
        <c:tickLblPos val="nextTo"/>
        <c:crossAx val="290532896"/>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1.0689048018233664E-2"/>
          <c:y val="0.1220513092710545"/>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99080459770112"/>
          <c:y val="0.1658191790516631"/>
          <c:w val="0.34691105750154749"/>
          <c:h val="0.80671978675955325"/>
        </c:manualLayout>
      </c:layout>
      <c:barChart>
        <c:barDir val="bar"/>
        <c:grouping val="stacked"/>
        <c:varyColors val="0"/>
        <c:ser>
          <c:idx val="0"/>
          <c:order val="0"/>
          <c:tx>
            <c:strRef>
              <c:f>Лист1!$B$1</c:f>
              <c:strCache>
                <c:ptCount val="1"/>
                <c:pt idx="0">
                  <c:v>Столбец4</c:v>
                </c:pt>
              </c:strCache>
            </c:strRef>
          </c:tx>
          <c:spPr>
            <a:solidFill>
              <a:srgbClr val="FFC000"/>
            </a:solidFill>
          </c:spPr>
          <c:invertIfNegative val="0"/>
          <c:dLbls>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Лист1!$B$2:$B$10</c:f>
              <c:numCache>
                <c:formatCode>0%</c:formatCode>
                <c:ptCount val="9"/>
                <c:pt idx="0">
                  <c:v>0.44740000000000002</c:v>
                </c:pt>
                <c:pt idx="1">
                  <c:v>0.41810000000000003</c:v>
                </c:pt>
                <c:pt idx="2">
                  <c:v>0.38740000000000002</c:v>
                </c:pt>
                <c:pt idx="3">
                  <c:v>0.28670000000000001</c:v>
                </c:pt>
                <c:pt idx="4">
                  <c:v>0.2374</c:v>
                </c:pt>
                <c:pt idx="5">
                  <c:v>0.17100000000000001</c:v>
                </c:pt>
                <c:pt idx="6">
                  <c:v>0.1628</c:v>
                </c:pt>
                <c:pt idx="7">
                  <c:v>9.0300000000000005E-2</c:v>
                </c:pt>
                <c:pt idx="8">
                  <c:v>8.9800000000000005E-2</c:v>
                </c:pt>
              </c:numCache>
            </c:numRef>
          </c:val>
        </c:ser>
        <c:ser>
          <c:idx val="1"/>
          <c:order val="1"/>
          <c:tx>
            <c:strRef>
              <c:f>Лист1!$C$1</c:f>
              <c:strCache>
                <c:ptCount val="1"/>
                <c:pt idx="0">
                  <c:v>Столбец2</c:v>
                </c:pt>
              </c:strCache>
            </c:strRef>
          </c:tx>
          <c:spPr>
            <a:noFill/>
          </c:spPr>
          <c:invertIfNegative val="0"/>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Лист1!$C$2:$C$10</c:f>
              <c:numCache>
                <c:formatCode>0%</c:formatCode>
                <c:ptCount val="9"/>
                <c:pt idx="0">
                  <c:v>0.55259999999999998</c:v>
                </c:pt>
                <c:pt idx="1">
                  <c:v>0.58189999999999997</c:v>
                </c:pt>
                <c:pt idx="2">
                  <c:v>0.61260000000000003</c:v>
                </c:pt>
                <c:pt idx="3">
                  <c:v>0.71330000000000005</c:v>
                </c:pt>
                <c:pt idx="4">
                  <c:v>0.76259999999999994</c:v>
                </c:pt>
                <c:pt idx="5">
                  <c:v>0.82899999999999996</c:v>
                </c:pt>
                <c:pt idx="6">
                  <c:v>0.83719999999999994</c:v>
                </c:pt>
                <c:pt idx="7">
                  <c:v>0.90969999999999995</c:v>
                </c:pt>
                <c:pt idx="8">
                  <c:v>0.91020000000000001</c:v>
                </c:pt>
              </c:numCache>
            </c:numRef>
          </c:val>
        </c:ser>
        <c:ser>
          <c:idx val="2"/>
          <c:order val="2"/>
          <c:tx>
            <c:strRef>
              <c:f>Лист1!$D$1</c:f>
              <c:strCache>
                <c:ptCount val="1"/>
                <c:pt idx="0">
                  <c:v>Столбец5</c:v>
                </c:pt>
              </c:strCache>
            </c:strRef>
          </c:tx>
          <c:spPr>
            <a:noFill/>
          </c:spPr>
          <c:invertIfNegative val="0"/>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Лист1!$D$2:$D$10</c:f>
              <c:numCache>
                <c:formatCode>0%</c:formatCode>
                <c:ptCount val="9"/>
                <c:pt idx="0">
                  <c:v>0.97660000000000002</c:v>
                </c:pt>
                <c:pt idx="1">
                  <c:v>0.92989999999999995</c:v>
                </c:pt>
                <c:pt idx="2">
                  <c:v>0.92989999999999995</c:v>
                </c:pt>
                <c:pt idx="3">
                  <c:v>0.92769999999999997</c:v>
                </c:pt>
                <c:pt idx="4">
                  <c:v>0.91849999999999998</c:v>
                </c:pt>
                <c:pt idx="5">
                  <c:v>0.88019999999999998</c:v>
                </c:pt>
                <c:pt idx="6">
                  <c:v>0.87360000000000004</c:v>
                </c:pt>
                <c:pt idx="7">
                  <c:v>0.86919999999999997</c:v>
                </c:pt>
                <c:pt idx="8">
                  <c:v>0.85799999999999998</c:v>
                </c:pt>
              </c:numCache>
            </c:numRef>
          </c:val>
        </c:ser>
        <c:ser>
          <c:idx val="3"/>
          <c:order val="3"/>
          <c:tx>
            <c:strRef>
              <c:f>Лист1!$E$1</c:f>
              <c:strCache>
                <c:ptCount val="1"/>
                <c:pt idx="0">
                  <c:v>Столбец3</c:v>
                </c:pt>
              </c:strCache>
            </c:strRef>
          </c:tx>
          <c:spPr>
            <a:noFill/>
          </c:spPr>
          <c:invertIfNegative val="0"/>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Лист1!$E$2:$E$10</c:f>
              <c:numCache>
                <c:formatCode>0%</c:formatCode>
                <c:ptCount val="9"/>
                <c:pt idx="0">
                  <c:v>2.3399999999999976E-2</c:v>
                </c:pt>
                <c:pt idx="1">
                  <c:v>7.0100000000000051E-2</c:v>
                </c:pt>
                <c:pt idx="2">
                  <c:v>7.0100000000000051E-2</c:v>
                </c:pt>
                <c:pt idx="3">
                  <c:v>7.2300000000000031E-2</c:v>
                </c:pt>
                <c:pt idx="4">
                  <c:v>8.1500000000000017E-2</c:v>
                </c:pt>
                <c:pt idx="5">
                  <c:v>0.11980000000000002</c:v>
                </c:pt>
                <c:pt idx="6">
                  <c:v>0.12639999999999996</c:v>
                </c:pt>
                <c:pt idx="7">
                  <c:v>0.13080000000000003</c:v>
                </c:pt>
                <c:pt idx="8">
                  <c:v>0.14200000000000002</c:v>
                </c:pt>
              </c:numCache>
            </c:numRef>
          </c:val>
        </c:ser>
        <c:dLbls>
          <c:showLegendKey val="0"/>
          <c:showVal val="0"/>
          <c:showCatName val="0"/>
          <c:showSerName val="0"/>
          <c:showPercent val="0"/>
          <c:showBubbleSize val="0"/>
        </c:dLbls>
        <c:gapWidth val="50"/>
        <c:overlap val="100"/>
        <c:axId val="359257840"/>
        <c:axId val="359258232"/>
      </c:barChart>
      <c:catAx>
        <c:axId val="359257840"/>
        <c:scaling>
          <c:orientation val="maxMin"/>
        </c:scaling>
        <c:delete val="0"/>
        <c:axPos val="l"/>
        <c:numFmt formatCode="General" sourceLinked="1"/>
        <c:majorTickMark val="out"/>
        <c:minorTickMark val="none"/>
        <c:tickLblPos val="nextTo"/>
        <c:crossAx val="359258232"/>
        <c:crosses val="autoZero"/>
        <c:auto val="1"/>
        <c:lblAlgn val="ctr"/>
        <c:lblOffset val="100"/>
        <c:noMultiLvlLbl val="0"/>
      </c:catAx>
      <c:valAx>
        <c:axId val="359258232"/>
        <c:scaling>
          <c:orientation val="minMax"/>
        </c:scaling>
        <c:delete val="1"/>
        <c:axPos val="t"/>
        <c:majorGridlines>
          <c:spPr>
            <a:ln>
              <a:noFill/>
            </a:ln>
          </c:spPr>
        </c:majorGridlines>
        <c:numFmt formatCode="0%" sourceLinked="1"/>
        <c:majorTickMark val="out"/>
        <c:minorTickMark val="none"/>
        <c:tickLblPos val="nextTo"/>
        <c:crossAx val="359257840"/>
        <c:crosses val="autoZero"/>
        <c:crossBetween val="between"/>
      </c:valAx>
      <c:spPr>
        <a:noFill/>
        <a:ln w="25400">
          <a:noFill/>
        </a:ln>
      </c:spPr>
    </c:plotArea>
    <c:plotVisOnly val="1"/>
    <c:dispBlanksAs val="gap"/>
    <c:showDLblsOverMax val="0"/>
  </c:chart>
  <c:txPr>
    <a:bodyPr/>
    <a:lstStyle/>
    <a:p>
      <a:pPr>
        <a:defRPr sz="10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14602417911E-2"/>
          <c:y val="0.1658192154253359"/>
          <c:w val="0.88994597308118029"/>
          <c:h val="0.80671978675955325"/>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dLbl>
              <c:idx val="1"/>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Лист1!$B$2:$B$10</c:f>
              <c:numCache>
                <c:formatCode>0%</c:formatCode>
                <c:ptCount val="9"/>
                <c:pt idx="0">
                  <c:v>0.41970000000000002</c:v>
                </c:pt>
                <c:pt idx="1">
                  <c:v>0.51370000000000005</c:v>
                </c:pt>
                <c:pt idx="2">
                  <c:v>0.30649999999999999</c:v>
                </c:pt>
                <c:pt idx="3">
                  <c:v>0.32969999999999999</c:v>
                </c:pt>
                <c:pt idx="4">
                  <c:v>0.14979999999999999</c:v>
                </c:pt>
                <c:pt idx="5">
                  <c:v>0.155</c:v>
                </c:pt>
                <c:pt idx="6">
                  <c:v>9.5600000000000004E-2</c:v>
                </c:pt>
                <c:pt idx="7">
                  <c:v>9.8199999999999996E-2</c:v>
                </c:pt>
                <c:pt idx="8">
                  <c:v>7.2599999999999998E-2</c:v>
                </c:pt>
              </c:numCache>
            </c:numRef>
          </c:val>
        </c:ser>
        <c:ser>
          <c:idx val="1"/>
          <c:order val="1"/>
          <c:tx>
            <c:strRef>
              <c:f>Лист1!$C$1</c:f>
              <c:strCache>
                <c:ptCount val="1"/>
                <c:pt idx="0">
                  <c:v>Столбец2</c:v>
                </c:pt>
              </c:strCache>
            </c:strRef>
          </c:tx>
          <c:spPr>
            <a:noFill/>
          </c:spPr>
          <c:invertIfNegative val="0"/>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Лист1!$C$2:$C$10</c:f>
              <c:numCache>
                <c:formatCode>0%</c:formatCode>
                <c:ptCount val="9"/>
                <c:pt idx="0">
                  <c:v>0.58030000000000004</c:v>
                </c:pt>
                <c:pt idx="1">
                  <c:v>0.48629999999999995</c:v>
                </c:pt>
                <c:pt idx="2">
                  <c:v>0.69350000000000001</c:v>
                </c:pt>
                <c:pt idx="3">
                  <c:v>0.67030000000000001</c:v>
                </c:pt>
                <c:pt idx="4">
                  <c:v>0.85020000000000007</c:v>
                </c:pt>
                <c:pt idx="5">
                  <c:v>0.84499999999999997</c:v>
                </c:pt>
                <c:pt idx="6">
                  <c:v>0.90439999999999998</c:v>
                </c:pt>
                <c:pt idx="7">
                  <c:v>0.90180000000000005</c:v>
                </c:pt>
                <c:pt idx="8">
                  <c:v>0.9274</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dLbl>
              <c:idx val="1"/>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Лист1!$D$2:$D$10</c:f>
              <c:numCache>
                <c:formatCode>0%</c:formatCode>
                <c:ptCount val="9"/>
                <c:pt idx="0">
                  <c:v>0.4284</c:v>
                </c:pt>
                <c:pt idx="1">
                  <c:v>0.36009999999999998</c:v>
                </c:pt>
                <c:pt idx="2">
                  <c:v>0.24929999999999999</c:v>
                </c:pt>
                <c:pt idx="3">
                  <c:v>0.20899999999999999</c:v>
                </c:pt>
                <c:pt idx="4">
                  <c:v>0.26419999999999999</c:v>
                </c:pt>
                <c:pt idx="5">
                  <c:v>0.20449999999999999</c:v>
                </c:pt>
                <c:pt idx="6">
                  <c:v>0.14899999999999999</c:v>
                </c:pt>
                <c:pt idx="7">
                  <c:v>6.6100000000000006E-2</c:v>
                </c:pt>
                <c:pt idx="8">
                  <c:v>9.4899999999999998E-2</c:v>
                </c:pt>
              </c:numCache>
            </c:numRef>
          </c:val>
        </c:ser>
        <c:ser>
          <c:idx val="3"/>
          <c:order val="3"/>
          <c:tx>
            <c:strRef>
              <c:f>Лист1!$E$1</c:f>
              <c:strCache>
                <c:ptCount val="1"/>
                <c:pt idx="0">
                  <c:v>Столбец3</c:v>
                </c:pt>
              </c:strCache>
            </c:strRef>
          </c:tx>
          <c:spPr>
            <a:noFill/>
          </c:spPr>
          <c:invertIfNegative val="0"/>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Лист1!$E$2:$E$10</c:f>
              <c:numCache>
                <c:formatCode>0%</c:formatCode>
                <c:ptCount val="9"/>
                <c:pt idx="0">
                  <c:v>0.5716</c:v>
                </c:pt>
                <c:pt idx="1">
                  <c:v>0.63990000000000002</c:v>
                </c:pt>
                <c:pt idx="2">
                  <c:v>0.75070000000000003</c:v>
                </c:pt>
                <c:pt idx="3">
                  <c:v>0.79100000000000004</c:v>
                </c:pt>
                <c:pt idx="4">
                  <c:v>0.73580000000000001</c:v>
                </c:pt>
                <c:pt idx="5">
                  <c:v>0.79549999999999998</c:v>
                </c:pt>
                <c:pt idx="6">
                  <c:v>0.85099999999999998</c:v>
                </c:pt>
                <c:pt idx="7">
                  <c:v>0.93389999999999995</c:v>
                </c:pt>
                <c:pt idx="8">
                  <c:v>0.90510000000000002</c:v>
                </c:pt>
              </c:numCache>
            </c:numRef>
          </c:val>
        </c:ser>
        <c:ser>
          <c:idx val="4"/>
          <c:order val="4"/>
          <c:tx>
            <c:strRef>
              <c:f>Лист1!$F$1</c:f>
              <c:strCache>
                <c:ptCount val="1"/>
                <c:pt idx="0">
                  <c:v>Північ+Центр</c:v>
                </c:pt>
              </c:strCache>
            </c:strRef>
          </c:tx>
          <c:spPr>
            <a:solidFill>
              <a:srgbClr val="92D050"/>
            </a:solidFill>
          </c:spPr>
          <c:invertIfNegative val="0"/>
          <c:dLbls>
            <c:dLbl>
              <c:idx val="1"/>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Лист1!$F$2:$F$10</c:f>
              <c:numCache>
                <c:formatCode>0%</c:formatCode>
                <c:ptCount val="9"/>
                <c:pt idx="0">
                  <c:v>0.4194</c:v>
                </c:pt>
                <c:pt idx="1">
                  <c:v>0.29809999999999998</c:v>
                </c:pt>
                <c:pt idx="2">
                  <c:v>0.49780000000000002</c:v>
                </c:pt>
                <c:pt idx="3">
                  <c:v>0.27450000000000002</c:v>
                </c:pt>
                <c:pt idx="4">
                  <c:v>0.29210000000000003</c:v>
                </c:pt>
                <c:pt idx="5">
                  <c:v>0.14630000000000001</c:v>
                </c:pt>
                <c:pt idx="6">
                  <c:v>0.2387</c:v>
                </c:pt>
                <c:pt idx="7">
                  <c:v>9.7500000000000003E-2</c:v>
                </c:pt>
                <c:pt idx="8">
                  <c:v>0.11020000000000001</c:v>
                </c:pt>
              </c:numCache>
            </c:numRef>
          </c:val>
        </c:ser>
        <c:ser>
          <c:idx val="5"/>
          <c:order val="5"/>
          <c:tx>
            <c:strRef>
              <c:f>Лист1!$G$1</c:f>
              <c:strCache>
                <c:ptCount val="1"/>
                <c:pt idx="0">
                  <c:v>Столбец4</c:v>
                </c:pt>
              </c:strCache>
            </c:strRef>
          </c:tx>
          <c:spPr>
            <a:noFill/>
          </c:spPr>
          <c:invertIfNegative val="0"/>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Лист1!$G$2:$G$10</c:f>
              <c:numCache>
                <c:formatCode>0%</c:formatCode>
                <c:ptCount val="9"/>
                <c:pt idx="0">
                  <c:v>0.5806</c:v>
                </c:pt>
                <c:pt idx="1">
                  <c:v>0.70189999999999997</c:v>
                </c:pt>
                <c:pt idx="2">
                  <c:v>0.50219999999999998</c:v>
                </c:pt>
                <c:pt idx="3">
                  <c:v>0.72550000000000003</c:v>
                </c:pt>
                <c:pt idx="4">
                  <c:v>0.70789999999999997</c:v>
                </c:pt>
                <c:pt idx="5">
                  <c:v>0.85370000000000001</c:v>
                </c:pt>
                <c:pt idx="6">
                  <c:v>0.76129999999999998</c:v>
                </c:pt>
                <c:pt idx="7">
                  <c:v>0.90249999999999997</c:v>
                </c:pt>
                <c:pt idx="8">
                  <c:v>0.88980000000000004</c:v>
                </c:pt>
              </c:numCache>
            </c:numRef>
          </c:val>
        </c:ser>
        <c:ser>
          <c:idx val="6"/>
          <c:order val="6"/>
          <c:tx>
            <c:strRef>
              <c:f>Лист1!$H$1</c:f>
              <c:strCache>
                <c:ptCount val="1"/>
                <c:pt idx="0">
                  <c:v>Південь</c:v>
                </c:pt>
              </c:strCache>
            </c:strRef>
          </c:tx>
          <c:spPr>
            <a:solidFill>
              <a:srgbClr val="FFFF00"/>
            </a:solidFill>
          </c:spPr>
          <c:invertIfNegative val="0"/>
          <c:dLbls>
            <c:dLbl>
              <c:idx val="0"/>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1"/>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Лист1!$H$2:$H$10</c:f>
              <c:numCache>
                <c:formatCode>0%</c:formatCode>
                <c:ptCount val="9"/>
                <c:pt idx="0">
                  <c:v>0.61570000000000003</c:v>
                </c:pt>
                <c:pt idx="1">
                  <c:v>0.55869999999999997</c:v>
                </c:pt>
                <c:pt idx="2">
                  <c:v>0.47260000000000002</c:v>
                </c:pt>
                <c:pt idx="3">
                  <c:v>0.3029</c:v>
                </c:pt>
                <c:pt idx="4">
                  <c:v>0.28670000000000001</c:v>
                </c:pt>
                <c:pt idx="5">
                  <c:v>0.23699999999999999</c:v>
                </c:pt>
                <c:pt idx="6">
                  <c:v>0.15240000000000001</c:v>
                </c:pt>
                <c:pt idx="7">
                  <c:v>8.0399999999999999E-2</c:v>
                </c:pt>
                <c:pt idx="8">
                  <c:v>7.3800000000000004E-2</c:v>
                </c:pt>
              </c:numCache>
            </c:numRef>
          </c:val>
        </c:ser>
        <c:ser>
          <c:idx val="7"/>
          <c:order val="7"/>
          <c:tx>
            <c:strRef>
              <c:f>Лист1!$I$1</c:f>
              <c:strCache>
                <c:ptCount val="1"/>
                <c:pt idx="0">
                  <c:v>Столбец5</c:v>
                </c:pt>
              </c:strCache>
            </c:strRef>
          </c:tx>
          <c:spPr>
            <a:noFill/>
          </c:spPr>
          <c:invertIfNegative val="0"/>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Лист1!$I$2:$I$10</c:f>
              <c:numCache>
                <c:formatCode>0%</c:formatCode>
                <c:ptCount val="9"/>
                <c:pt idx="0">
                  <c:v>0.38429999999999997</c:v>
                </c:pt>
                <c:pt idx="1">
                  <c:v>0.44130000000000003</c:v>
                </c:pt>
                <c:pt idx="2">
                  <c:v>0.52739999999999998</c:v>
                </c:pt>
                <c:pt idx="3">
                  <c:v>0.69710000000000005</c:v>
                </c:pt>
                <c:pt idx="4">
                  <c:v>0.71330000000000005</c:v>
                </c:pt>
                <c:pt idx="5">
                  <c:v>0.76300000000000001</c:v>
                </c:pt>
                <c:pt idx="6">
                  <c:v>0.84760000000000002</c:v>
                </c:pt>
                <c:pt idx="7">
                  <c:v>0.91959999999999997</c:v>
                </c:pt>
                <c:pt idx="8">
                  <c:v>0.92620000000000002</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0"/>
              <c:spPr/>
              <c:txPr>
                <a:bodyPr/>
                <a:lstStyle/>
                <a:p>
                  <a:pPr>
                    <a:defRPr sz="900" b="1">
                      <a:solidFill>
                        <a:srgbClr val="0000FF"/>
                      </a:solidFill>
                    </a:defRPr>
                  </a:pPr>
                  <a:endParaRPr lang="en-US"/>
                </a:p>
              </c:txPr>
              <c:showLegendKey val="0"/>
              <c:showVal val="1"/>
              <c:showCatName val="0"/>
              <c:showSerName val="0"/>
              <c:showPercent val="0"/>
              <c:showBubbleSize val="0"/>
            </c:dLbl>
            <c:dLbl>
              <c:idx val="1"/>
              <c:spPr/>
              <c:txPr>
                <a:bodyPr/>
                <a:lstStyle/>
                <a:p>
                  <a:pPr>
                    <a:defRPr sz="900" b="1">
                      <a:solidFill>
                        <a:srgbClr val="0000FF"/>
                      </a:solidFill>
                    </a:defRPr>
                  </a:pPr>
                  <a:endParaRPr lang="en-US"/>
                </a:p>
              </c:txPr>
              <c:showLegendKey val="0"/>
              <c:showVal val="1"/>
              <c:showCatName val="0"/>
              <c:showSerName val="0"/>
              <c:showPercent val="0"/>
              <c:showBubbleSize val="0"/>
            </c:dLbl>
            <c:dLbl>
              <c:idx val="2"/>
              <c:spPr/>
              <c:txPr>
                <a:bodyPr/>
                <a:lstStyle/>
                <a:p>
                  <a:pPr>
                    <a:defRPr sz="900" b="1">
                      <a:solidFill>
                        <a:srgbClr val="FF0000"/>
                      </a:solidFill>
                    </a:defRPr>
                  </a:pPr>
                  <a:endParaRPr lang="en-US"/>
                </a:p>
              </c:txPr>
              <c:showLegendKey val="0"/>
              <c:showVal val="1"/>
              <c:showCatName val="0"/>
              <c:showSerName val="0"/>
              <c:showPercent val="0"/>
              <c:showBubbleSize val="0"/>
            </c:dLbl>
            <c:dLbl>
              <c:idx val="3"/>
              <c:spPr/>
              <c:txPr>
                <a:bodyPr/>
                <a:lstStyle/>
                <a:p>
                  <a:pPr>
                    <a:defRPr sz="900" b="1">
                      <a:solidFill>
                        <a:srgbClr val="FF0000"/>
                      </a:solidFill>
                    </a:defRPr>
                  </a:pPr>
                  <a:endParaRPr lang="en-US"/>
                </a:p>
              </c:txPr>
              <c:showLegendKey val="0"/>
              <c:showVal val="1"/>
              <c:showCatName val="0"/>
              <c:showSerName val="0"/>
              <c:showPercent val="0"/>
              <c:showBubbleSize val="0"/>
            </c:dLbl>
            <c:dLbl>
              <c:idx val="4"/>
              <c:spPr/>
              <c:txPr>
                <a:bodyPr/>
                <a:lstStyle/>
                <a:p>
                  <a:pPr>
                    <a:defRPr sz="900" b="1">
                      <a:solidFill>
                        <a:srgbClr val="FF0000"/>
                      </a:solidFill>
                    </a:defRPr>
                  </a:pPr>
                  <a:endParaRPr lang="en-US"/>
                </a:p>
              </c:txPr>
              <c:showLegendKey val="0"/>
              <c:showVal val="1"/>
              <c:showCatName val="0"/>
              <c:showSerName val="0"/>
              <c:showPercent val="0"/>
              <c:showBubbleSize val="0"/>
            </c:dLbl>
            <c:dLbl>
              <c:idx val="6"/>
              <c:spPr/>
              <c:txPr>
                <a:bodyPr/>
                <a:lstStyle/>
                <a:p>
                  <a:pPr>
                    <a:defRPr sz="900" b="1">
                      <a:solidFill>
                        <a:srgbClr val="FF0000"/>
                      </a:solidFill>
                    </a:defRPr>
                  </a:pPr>
                  <a:endParaRPr lang="en-US"/>
                </a:p>
              </c:txPr>
              <c:showLegendKey val="0"/>
              <c:showVal val="1"/>
              <c:showCatName val="0"/>
              <c:showSerName val="0"/>
              <c:showPercent val="0"/>
              <c:showBubbleSize val="0"/>
            </c:dLbl>
            <c:dLbl>
              <c:idx val="8"/>
              <c:layout/>
              <c:spPr/>
              <c:txPr>
                <a:bodyPr/>
                <a:lstStyle/>
                <a:p>
                  <a:pPr>
                    <a:defRPr sz="900" b="1">
                      <a:solidFill>
                        <a:srgbClr val="FF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Лист1!$J$2:$J$10</c:f>
              <c:numCache>
                <c:formatCode>0%</c:formatCode>
                <c:ptCount val="9"/>
                <c:pt idx="0">
                  <c:v>0.38150000000000001</c:v>
                </c:pt>
                <c:pt idx="1">
                  <c:v>0.2999</c:v>
                </c:pt>
                <c:pt idx="2">
                  <c:v>0.52370000000000005</c:v>
                </c:pt>
                <c:pt idx="3">
                  <c:v>0.34460000000000002</c:v>
                </c:pt>
                <c:pt idx="4">
                  <c:v>0.30159999999999998</c:v>
                </c:pt>
                <c:pt idx="5">
                  <c:v>0.1593</c:v>
                </c:pt>
                <c:pt idx="6">
                  <c:v>0.2883</c:v>
                </c:pt>
                <c:pt idx="7">
                  <c:v>0.1225</c:v>
                </c:pt>
                <c:pt idx="8">
                  <c:v>0.1676</c:v>
                </c:pt>
              </c:numCache>
            </c:numRef>
          </c:val>
        </c:ser>
        <c:ser>
          <c:idx val="9"/>
          <c:order val="9"/>
          <c:tx>
            <c:strRef>
              <c:f>Лист1!$K$1</c:f>
              <c:strCache>
                <c:ptCount val="1"/>
                <c:pt idx="0">
                  <c:v>Столбец6</c:v>
                </c:pt>
              </c:strCache>
            </c:strRef>
          </c:tx>
          <c:spPr>
            <a:noFill/>
          </c:spPr>
          <c:invertIfNegative val="0"/>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Лист1!$K$2:$K$10</c:f>
              <c:numCache>
                <c:formatCode>0%</c:formatCode>
                <c:ptCount val="9"/>
                <c:pt idx="0">
                  <c:v>0.61850000000000005</c:v>
                </c:pt>
                <c:pt idx="1">
                  <c:v>0.70009999999999994</c:v>
                </c:pt>
                <c:pt idx="2">
                  <c:v>0.47629999999999995</c:v>
                </c:pt>
                <c:pt idx="3">
                  <c:v>0.65539999999999998</c:v>
                </c:pt>
                <c:pt idx="4">
                  <c:v>0.69840000000000002</c:v>
                </c:pt>
                <c:pt idx="5">
                  <c:v>0.8407</c:v>
                </c:pt>
                <c:pt idx="6">
                  <c:v>0.7117</c:v>
                </c:pt>
                <c:pt idx="7">
                  <c:v>0.87749999999999995</c:v>
                </c:pt>
                <c:pt idx="8">
                  <c:v>0.83240000000000003</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dLbl>
              <c:idx val="2"/>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Лист1!$L$2:$L$10</c:f>
              <c:numCache>
                <c:formatCode>0%</c:formatCode>
                <c:ptCount val="9"/>
                <c:pt idx="0">
                  <c:v>0.43630000000000002</c:v>
                </c:pt>
                <c:pt idx="1">
                  <c:v>0.45119999999999999</c:v>
                </c:pt>
                <c:pt idx="2">
                  <c:v>0.1946</c:v>
                </c:pt>
                <c:pt idx="3">
                  <c:v>0.26250000000000001</c:v>
                </c:pt>
                <c:pt idx="4">
                  <c:v>0.2671</c:v>
                </c:pt>
                <c:pt idx="5">
                  <c:v>0.19040000000000001</c:v>
                </c:pt>
                <c:pt idx="6">
                  <c:v>0.1077</c:v>
                </c:pt>
                <c:pt idx="7">
                  <c:v>6.1199999999999997E-2</c:v>
                </c:pt>
                <c:pt idx="8">
                  <c:v>0.12139999999999999</c:v>
                </c:pt>
              </c:numCache>
            </c:numRef>
          </c:val>
        </c:ser>
        <c:ser>
          <c:idx val="11"/>
          <c:order val="11"/>
          <c:tx>
            <c:strRef>
              <c:f>Лист1!$M$1</c:f>
              <c:strCache>
                <c:ptCount val="1"/>
                <c:pt idx="0">
                  <c:v>Столбец7</c:v>
                </c:pt>
              </c:strCache>
            </c:strRef>
          </c:tx>
          <c:spPr>
            <a:noFill/>
          </c:spPr>
          <c:invertIfNegative val="0"/>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Лист1!$M$2:$M$10</c:f>
              <c:numCache>
                <c:formatCode>0%</c:formatCode>
                <c:ptCount val="9"/>
                <c:pt idx="0">
                  <c:v>0.56369999999999998</c:v>
                </c:pt>
                <c:pt idx="1">
                  <c:v>0.54879999999999995</c:v>
                </c:pt>
                <c:pt idx="2">
                  <c:v>0.8054</c:v>
                </c:pt>
                <c:pt idx="3">
                  <c:v>0.73750000000000004</c:v>
                </c:pt>
                <c:pt idx="4">
                  <c:v>0.7329</c:v>
                </c:pt>
                <c:pt idx="5">
                  <c:v>0.80959999999999999</c:v>
                </c:pt>
                <c:pt idx="6">
                  <c:v>0.89229999999999998</c:v>
                </c:pt>
                <c:pt idx="7">
                  <c:v>0.93879999999999997</c:v>
                </c:pt>
                <c:pt idx="8">
                  <c:v>0.87860000000000005</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4"/>
              <c:spPr/>
              <c:txPr>
                <a:bodyPr/>
                <a:lstStyle/>
                <a:p>
                  <a:pPr>
                    <a:defRPr sz="900" b="1">
                      <a:solidFill>
                        <a:srgbClr val="0000FF"/>
                      </a:solidFill>
                    </a:defRPr>
                  </a:pPr>
                  <a:endParaRPr lang="en-US"/>
                </a:p>
              </c:txPr>
              <c:showLegendKey val="0"/>
              <c:showVal val="1"/>
              <c:showCatName val="0"/>
              <c:showSerName val="0"/>
              <c:showPercent val="0"/>
              <c:showBubbleSize val="0"/>
            </c:dLbl>
            <c:dLbl>
              <c:idx val="5"/>
              <c:spPr/>
              <c:txPr>
                <a:bodyPr/>
                <a:lstStyle/>
                <a:p>
                  <a:pPr>
                    <a:defRPr sz="900" b="1">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сімей з нарко-або алко-залежностями</c:v>
                </c:pt>
                <c:pt idx="1">
                  <c:v>ВІЛ-інфіковані діти</c:v>
                </c:pt>
                <c:pt idx="2">
                  <c:v>Діти у конфлікті з законом</c:v>
                </c:pt>
                <c:pt idx="3">
                  <c:v>Діти-сироти</c:v>
                </c:pt>
                <c:pt idx="4">
                  <c:v>Діти з сімей ВІЛ-інфікованих батьків</c:v>
                </c:pt>
                <c:pt idx="5">
                  <c:v>Діти, позбавлені батьківської опіки</c:v>
                </c:pt>
                <c:pt idx="6">
                  <c:v>Діти з особливими потребами (діти з інвалідністю)</c:v>
                </c:pt>
                <c:pt idx="7">
                  <c:v>Діти з насильством у сім'ї</c:v>
                </c:pt>
                <c:pt idx="8">
                  <c:v>Бездомні діти / діти які живуть і / або працюють на вулиці</c:v>
                </c:pt>
              </c:strCache>
            </c:strRef>
          </c:cat>
          <c:val>
            <c:numRef>
              <c:f>Лист1!$N$2:$N$10</c:f>
              <c:numCache>
                <c:formatCode>0%</c:formatCode>
                <c:ptCount val="9"/>
                <c:pt idx="0">
                  <c:v>0.3992</c:v>
                </c:pt>
                <c:pt idx="1">
                  <c:v>0.37369999999999998</c:v>
                </c:pt>
                <c:pt idx="2">
                  <c:v>0.36399999999999999</c:v>
                </c:pt>
                <c:pt idx="3">
                  <c:v>0.31130000000000002</c:v>
                </c:pt>
                <c:pt idx="4">
                  <c:v>0.111</c:v>
                </c:pt>
                <c:pt idx="5">
                  <c:v>0.1041</c:v>
                </c:pt>
                <c:pt idx="6">
                  <c:v>0.12909999999999999</c:v>
                </c:pt>
                <c:pt idx="7">
                  <c:v>0.107</c:v>
                </c:pt>
                <c:pt idx="8">
                  <c:v>7.2999999999999995E-2</c:v>
                </c:pt>
              </c:numCache>
            </c:numRef>
          </c:val>
        </c:ser>
        <c:dLbls>
          <c:showLegendKey val="0"/>
          <c:showVal val="0"/>
          <c:showCatName val="0"/>
          <c:showSerName val="0"/>
          <c:showPercent val="0"/>
          <c:showBubbleSize val="0"/>
        </c:dLbls>
        <c:gapWidth val="50"/>
        <c:overlap val="100"/>
        <c:axId val="359259016"/>
        <c:axId val="359325120"/>
      </c:barChart>
      <c:catAx>
        <c:axId val="359259016"/>
        <c:scaling>
          <c:orientation val="maxMin"/>
        </c:scaling>
        <c:delete val="1"/>
        <c:axPos val="l"/>
        <c:numFmt formatCode="General" sourceLinked="1"/>
        <c:majorTickMark val="out"/>
        <c:minorTickMark val="none"/>
        <c:tickLblPos val="nextTo"/>
        <c:crossAx val="359325120"/>
        <c:crosses val="autoZero"/>
        <c:auto val="1"/>
        <c:lblAlgn val="ctr"/>
        <c:lblOffset val="100"/>
        <c:noMultiLvlLbl val="0"/>
      </c:catAx>
      <c:valAx>
        <c:axId val="359325120"/>
        <c:scaling>
          <c:orientation val="minMax"/>
        </c:scaling>
        <c:delete val="1"/>
        <c:axPos val="t"/>
        <c:majorGridlines>
          <c:spPr>
            <a:ln>
              <a:noFill/>
            </a:ln>
          </c:spPr>
        </c:majorGridlines>
        <c:numFmt formatCode="0%" sourceLinked="1"/>
        <c:majorTickMark val="out"/>
        <c:minorTickMark val="none"/>
        <c:tickLblPos val="nextTo"/>
        <c:crossAx val="359259016"/>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1.0689048018233664E-2"/>
          <c:y val="0.12205125987401751"/>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14602417911E-2"/>
          <c:y val="0.1658192154253359"/>
          <c:w val="0.88994597308118029"/>
          <c:h val="0.80671978675955325"/>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dLbl>
              <c:idx val="1"/>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Лист1!$B$2:$B$10</c:f>
              <c:numCache>
                <c:formatCode>0%</c:formatCode>
                <c:ptCount val="9"/>
                <c:pt idx="0">
                  <c:v>0.86650000000000005</c:v>
                </c:pt>
                <c:pt idx="1">
                  <c:v>0.86850000000000005</c:v>
                </c:pt>
                <c:pt idx="2">
                  <c:v>0.79720000000000002</c:v>
                </c:pt>
                <c:pt idx="3">
                  <c:v>0.76990000000000003</c:v>
                </c:pt>
                <c:pt idx="4">
                  <c:v>0.76479999999999992</c:v>
                </c:pt>
                <c:pt idx="5">
                  <c:v>0.68090000000000006</c:v>
                </c:pt>
                <c:pt idx="6">
                  <c:v>0.67269999999999996</c:v>
                </c:pt>
                <c:pt idx="7">
                  <c:v>0.60719999999999996</c:v>
                </c:pt>
                <c:pt idx="8">
                  <c:v>0.62060000000000004</c:v>
                </c:pt>
              </c:numCache>
            </c:numRef>
          </c:val>
        </c:ser>
        <c:ser>
          <c:idx val="1"/>
          <c:order val="1"/>
          <c:tx>
            <c:strRef>
              <c:f>Лист1!$C$1</c:f>
              <c:strCache>
                <c:ptCount val="1"/>
                <c:pt idx="0">
                  <c:v>Столбец2</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Лист1!$C$2:$C$10</c:f>
              <c:numCache>
                <c:formatCode>0%</c:formatCode>
                <c:ptCount val="9"/>
                <c:pt idx="0">
                  <c:v>0.13349999999999995</c:v>
                </c:pt>
                <c:pt idx="1">
                  <c:v>0.13149999999999995</c:v>
                </c:pt>
                <c:pt idx="2">
                  <c:v>0.20279999999999998</c:v>
                </c:pt>
                <c:pt idx="3">
                  <c:v>0.23009999999999997</c:v>
                </c:pt>
                <c:pt idx="4">
                  <c:v>0.23520000000000008</c:v>
                </c:pt>
                <c:pt idx="5">
                  <c:v>0.31909999999999994</c:v>
                </c:pt>
                <c:pt idx="6">
                  <c:v>0.32730000000000004</c:v>
                </c:pt>
                <c:pt idx="7">
                  <c:v>0.39280000000000004</c:v>
                </c:pt>
                <c:pt idx="8">
                  <c:v>0.37939999999999996</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dLbl>
              <c:idx val="1"/>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Лист1!$D$2:$D$10</c:f>
              <c:numCache>
                <c:formatCode>0%</c:formatCode>
                <c:ptCount val="9"/>
                <c:pt idx="0">
                  <c:v>0.82120000000000004</c:v>
                </c:pt>
                <c:pt idx="1">
                  <c:v>0.7752</c:v>
                </c:pt>
                <c:pt idx="2">
                  <c:v>0.73929999999999996</c:v>
                </c:pt>
                <c:pt idx="3">
                  <c:v>0.63990000000000002</c:v>
                </c:pt>
                <c:pt idx="4">
                  <c:v>0.63559999999999994</c:v>
                </c:pt>
                <c:pt idx="5">
                  <c:v>0.65510000000000002</c:v>
                </c:pt>
                <c:pt idx="6">
                  <c:v>0.50160000000000005</c:v>
                </c:pt>
                <c:pt idx="7">
                  <c:v>0.50950000000000006</c:v>
                </c:pt>
                <c:pt idx="8">
                  <c:v>0.52580000000000005</c:v>
                </c:pt>
              </c:numCache>
            </c:numRef>
          </c:val>
        </c:ser>
        <c:ser>
          <c:idx val="3"/>
          <c:order val="3"/>
          <c:tx>
            <c:strRef>
              <c:f>Лист1!$E$1</c:f>
              <c:strCache>
                <c:ptCount val="1"/>
                <c:pt idx="0">
                  <c:v>Столбец3</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Лист1!$E$2:$E$10</c:f>
              <c:numCache>
                <c:formatCode>0%</c:formatCode>
                <c:ptCount val="9"/>
                <c:pt idx="0">
                  <c:v>0.17879999999999996</c:v>
                </c:pt>
                <c:pt idx="1">
                  <c:v>0.2248</c:v>
                </c:pt>
                <c:pt idx="2">
                  <c:v>0.26070000000000004</c:v>
                </c:pt>
                <c:pt idx="3">
                  <c:v>0.36009999999999998</c:v>
                </c:pt>
                <c:pt idx="4">
                  <c:v>0.36440000000000006</c:v>
                </c:pt>
                <c:pt idx="5">
                  <c:v>0.34489999999999998</c:v>
                </c:pt>
                <c:pt idx="6">
                  <c:v>0.49839999999999995</c:v>
                </c:pt>
                <c:pt idx="7">
                  <c:v>0.49049999999999994</c:v>
                </c:pt>
                <c:pt idx="8">
                  <c:v>0.47419999999999995</c:v>
                </c:pt>
              </c:numCache>
            </c:numRef>
          </c:val>
        </c:ser>
        <c:ser>
          <c:idx val="4"/>
          <c:order val="4"/>
          <c:tx>
            <c:strRef>
              <c:f>Лист1!$F$1</c:f>
              <c:strCache>
                <c:ptCount val="1"/>
                <c:pt idx="0">
                  <c:v>Північ+Центр</c:v>
                </c:pt>
              </c:strCache>
            </c:strRef>
          </c:tx>
          <c:spPr>
            <a:solidFill>
              <a:srgbClr val="92D050"/>
            </a:solidFill>
          </c:spPr>
          <c:invertIfNegative val="0"/>
          <c:dLbls>
            <c:dLbl>
              <c:idx val="3"/>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Лист1!$F$2:$F$10</c:f>
              <c:numCache>
                <c:formatCode>0%</c:formatCode>
                <c:ptCount val="9"/>
                <c:pt idx="0">
                  <c:v>0.82630000000000003</c:v>
                </c:pt>
                <c:pt idx="1">
                  <c:v>0.80200000000000005</c:v>
                </c:pt>
                <c:pt idx="2">
                  <c:v>0.76260000000000006</c:v>
                </c:pt>
                <c:pt idx="3">
                  <c:v>0.80990000000000006</c:v>
                </c:pt>
                <c:pt idx="4">
                  <c:v>0.67949999999999999</c:v>
                </c:pt>
                <c:pt idx="5">
                  <c:v>0.66690000000000005</c:v>
                </c:pt>
                <c:pt idx="6">
                  <c:v>0.66799999999999993</c:v>
                </c:pt>
                <c:pt idx="7">
                  <c:v>0.59739999999999993</c:v>
                </c:pt>
                <c:pt idx="8">
                  <c:v>0.57269999999999999</c:v>
                </c:pt>
              </c:numCache>
            </c:numRef>
          </c:val>
        </c:ser>
        <c:ser>
          <c:idx val="5"/>
          <c:order val="5"/>
          <c:tx>
            <c:strRef>
              <c:f>Лист1!$G$1</c:f>
              <c:strCache>
                <c:ptCount val="1"/>
                <c:pt idx="0">
                  <c:v>Столбец4</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Лист1!$G$2:$G$10</c:f>
              <c:numCache>
                <c:formatCode>0%</c:formatCode>
                <c:ptCount val="9"/>
                <c:pt idx="0">
                  <c:v>0.17369999999999997</c:v>
                </c:pt>
                <c:pt idx="1">
                  <c:v>0.19799999999999995</c:v>
                </c:pt>
                <c:pt idx="2">
                  <c:v>0.23739999999999994</c:v>
                </c:pt>
                <c:pt idx="3">
                  <c:v>0.19009999999999994</c:v>
                </c:pt>
                <c:pt idx="4">
                  <c:v>0.32050000000000001</c:v>
                </c:pt>
                <c:pt idx="5">
                  <c:v>0.33309999999999995</c:v>
                </c:pt>
                <c:pt idx="6">
                  <c:v>0.33200000000000007</c:v>
                </c:pt>
                <c:pt idx="7">
                  <c:v>0.40260000000000007</c:v>
                </c:pt>
                <c:pt idx="8">
                  <c:v>0.42730000000000001</c:v>
                </c:pt>
              </c:numCache>
            </c:numRef>
          </c:val>
        </c:ser>
        <c:ser>
          <c:idx val="6"/>
          <c:order val="6"/>
          <c:tx>
            <c:strRef>
              <c:f>Лист1!$H$1</c:f>
              <c:strCache>
                <c:ptCount val="1"/>
                <c:pt idx="0">
                  <c:v>Південь</c:v>
                </c:pt>
              </c:strCache>
            </c:strRef>
          </c:tx>
          <c:spPr>
            <a:solidFill>
              <a:srgbClr val="FFFF00"/>
            </a:solidFill>
          </c:spPr>
          <c:invertIfNegative val="0"/>
          <c:dLbls>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Лист1!$H$2:$H$10</c:f>
              <c:numCache>
                <c:formatCode>0%</c:formatCode>
                <c:ptCount val="9"/>
                <c:pt idx="0">
                  <c:v>0.85200000000000009</c:v>
                </c:pt>
                <c:pt idx="1">
                  <c:v>0.8266</c:v>
                </c:pt>
                <c:pt idx="2">
                  <c:v>0.78149999999999997</c:v>
                </c:pt>
                <c:pt idx="3">
                  <c:v>0.7379</c:v>
                </c:pt>
                <c:pt idx="4">
                  <c:v>0.6593</c:v>
                </c:pt>
                <c:pt idx="5">
                  <c:v>0.67379999999999995</c:v>
                </c:pt>
                <c:pt idx="6">
                  <c:v>0.55049999999999999</c:v>
                </c:pt>
                <c:pt idx="7">
                  <c:v>0.53049999999999997</c:v>
                </c:pt>
                <c:pt idx="8">
                  <c:v>0.51970000000000005</c:v>
                </c:pt>
              </c:numCache>
            </c:numRef>
          </c:val>
        </c:ser>
        <c:ser>
          <c:idx val="7"/>
          <c:order val="7"/>
          <c:tx>
            <c:strRef>
              <c:f>Лист1!$I$1</c:f>
              <c:strCache>
                <c:ptCount val="1"/>
                <c:pt idx="0">
                  <c:v>Столбец5</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Лист1!$I$2:$I$10</c:f>
              <c:numCache>
                <c:formatCode>0%</c:formatCode>
                <c:ptCount val="9"/>
                <c:pt idx="0">
                  <c:v>0.14799999999999991</c:v>
                </c:pt>
                <c:pt idx="1">
                  <c:v>0.1734</c:v>
                </c:pt>
                <c:pt idx="2">
                  <c:v>0.21850000000000003</c:v>
                </c:pt>
                <c:pt idx="3">
                  <c:v>0.2621</c:v>
                </c:pt>
                <c:pt idx="4">
                  <c:v>0.3407</c:v>
                </c:pt>
                <c:pt idx="5">
                  <c:v>0.32620000000000005</c:v>
                </c:pt>
                <c:pt idx="6">
                  <c:v>0.44950000000000001</c:v>
                </c:pt>
                <c:pt idx="7">
                  <c:v>0.46950000000000003</c:v>
                </c:pt>
                <c:pt idx="8">
                  <c:v>0.48029999999999995</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0"/>
              <c:spPr/>
              <c:txPr>
                <a:bodyPr/>
                <a:lstStyle/>
                <a:p>
                  <a:pPr>
                    <a:defRPr sz="900" b="1">
                      <a:solidFill>
                        <a:srgbClr val="FF0000"/>
                      </a:solidFill>
                    </a:defRPr>
                  </a:pPr>
                  <a:endParaRPr lang="en-US"/>
                </a:p>
              </c:txPr>
              <c:showLegendKey val="0"/>
              <c:showVal val="1"/>
              <c:showCatName val="0"/>
              <c:showSerName val="0"/>
              <c:showPercent val="0"/>
              <c:showBubbleSize val="0"/>
            </c:dLbl>
            <c:dLbl>
              <c:idx val="2"/>
              <c:spPr/>
              <c:txPr>
                <a:bodyPr/>
                <a:lstStyle/>
                <a:p>
                  <a:pPr>
                    <a:defRPr sz="900" b="1">
                      <a:solidFill>
                        <a:srgbClr val="FF0000"/>
                      </a:solidFill>
                    </a:defRPr>
                  </a:pPr>
                  <a:endParaRPr lang="en-US"/>
                </a:p>
              </c:txPr>
              <c:showLegendKey val="0"/>
              <c:showVal val="1"/>
              <c:showCatName val="0"/>
              <c:showSerName val="0"/>
              <c:showPercent val="0"/>
              <c:showBubbleSize val="0"/>
            </c:dLbl>
            <c:dLbl>
              <c:idx val="3"/>
              <c:spPr/>
              <c:txPr>
                <a:bodyPr/>
                <a:lstStyle/>
                <a:p>
                  <a:pPr>
                    <a:defRPr sz="900" b="1">
                      <a:solidFill>
                        <a:srgbClr val="FF0000"/>
                      </a:solidFill>
                    </a:defRPr>
                  </a:pPr>
                  <a:endParaRPr lang="en-US"/>
                </a:p>
              </c:txPr>
              <c:showLegendKey val="0"/>
              <c:showVal val="1"/>
              <c:showCatName val="0"/>
              <c:showSerName val="0"/>
              <c:showPercent val="0"/>
              <c:showBubbleSize val="0"/>
            </c:dLbl>
            <c:dLbl>
              <c:idx val="4"/>
              <c:spPr/>
              <c:txPr>
                <a:bodyPr/>
                <a:lstStyle/>
                <a:p>
                  <a:pPr>
                    <a:defRPr sz="900" b="1">
                      <a:solidFill>
                        <a:srgbClr val="FF0000"/>
                      </a:solidFill>
                    </a:defRPr>
                  </a:pPr>
                  <a:endParaRPr lang="en-US"/>
                </a:p>
              </c:txPr>
              <c:showLegendKey val="0"/>
              <c:showVal val="1"/>
              <c:showCatName val="0"/>
              <c:showSerName val="0"/>
              <c:showPercent val="0"/>
              <c:showBubbleSize val="0"/>
            </c:dLbl>
            <c:dLbl>
              <c:idx val="5"/>
              <c:spPr/>
              <c:txPr>
                <a:bodyPr/>
                <a:lstStyle/>
                <a:p>
                  <a:pPr>
                    <a:defRPr sz="900" b="1">
                      <a:solidFill>
                        <a:srgbClr val="FF0000"/>
                      </a:solidFill>
                    </a:defRPr>
                  </a:pPr>
                  <a:endParaRPr lang="en-US"/>
                </a:p>
              </c:txPr>
              <c:showLegendKey val="0"/>
              <c:showVal val="1"/>
              <c:showCatName val="0"/>
              <c:showSerName val="0"/>
              <c:showPercent val="0"/>
              <c:showBubbleSize val="0"/>
            </c:dLbl>
            <c:dLbl>
              <c:idx val="6"/>
              <c:spPr/>
              <c:txPr>
                <a:bodyPr/>
                <a:lstStyle/>
                <a:p>
                  <a:pPr>
                    <a:defRPr sz="900" b="1">
                      <a:solidFill>
                        <a:srgbClr val="FF0000"/>
                      </a:solidFill>
                    </a:defRPr>
                  </a:pPr>
                  <a:endParaRPr lang="en-US"/>
                </a:p>
              </c:txPr>
              <c:showLegendKey val="0"/>
              <c:showVal val="1"/>
              <c:showCatName val="0"/>
              <c:showSerName val="0"/>
              <c:showPercent val="0"/>
              <c:showBubbleSize val="0"/>
            </c:dLbl>
            <c:dLbl>
              <c:idx val="7"/>
              <c:spPr/>
              <c:txPr>
                <a:bodyPr/>
                <a:lstStyle/>
                <a:p>
                  <a:pPr>
                    <a:defRPr sz="900" b="1">
                      <a:solidFill>
                        <a:srgbClr val="FF0000"/>
                      </a:solidFill>
                    </a:defRPr>
                  </a:pPr>
                  <a:endParaRPr lang="en-US"/>
                </a:p>
              </c:txPr>
              <c:showLegendKey val="0"/>
              <c:showVal val="1"/>
              <c:showCatName val="0"/>
              <c:showSerName val="0"/>
              <c:showPercent val="0"/>
              <c:showBubbleSize val="0"/>
            </c:dLbl>
            <c:dLbl>
              <c:idx val="8"/>
              <c:layout/>
              <c:spPr/>
              <c:txPr>
                <a:bodyPr/>
                <a:lstStyle/>
                <a:p>
                  <a:pPr>
                    <a:defRPr sz="900" b="1">
                      <a:solidFill>
                        <a:srgbClr val="FF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Лист1!$J$2:$J$10</c:f>
              <c:numCache>
                <c:formatCode>0%</c:formatCode>
                <c:ptCount val="9"/>
                <c:pt idx="0">
                  <c:v>0.89459999999999995</c:v>
                </c:pt>
                <c:pt idx="1">
                  <c:v>0.85470000000000002</c:v>
                </c:pt>
                <c:pt idx="2">
                  <c:v>0.85389999999999988</c:v>
                </c:pt>
                <c:pt idx="3">
                  <c:v>0.85830000000000006</c:v>
                </c:pt>
                <c:pt idx="4">
                  <c:v>0.79180000000000006</c:v>
                </c:pt>
                <c:pt idx="5">
                  <c:v>0.7863</c:v>
                </c:pt>
                <c:pt idx="6">
                  <c:v>0.74490000000000001</c:v>
                </c:pt>
                <c:pt idx="7">
                  <c:v>0.69279999999999997</c:v>
                </c:pt>
                <c:pt idx="8">
                  <c:v>0.65200000000000002</c:v>
                </c:pt>
              </c:numCache>
            </c:numRef>
          </c:val>
        </c:ser>
        <c:ser>
          <c:idx val="9"/>
          <c:order val="9"/>
          <c:tx>
            <c:strRef>
              <c:f>Лист1!$K$1</c:f>
              <c:strCache>
                <c:ptCount val="1"/>
                <c:pt idx="0">
                  <c:v>Столбец6</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Лист1!$K$2:$K$10</c:f>
              <c:numCache>
                <c:formatCode>0%</c:formatCode>
                <c:ptCount val="9"/>
                <c:pt idx="0">
                  <c:v>0.10540000000000005</c:v>
                </c:pt>
                <c:pt idx="1">
                  <c:v>0.14529999999999998</c:v>
                </c:pt>
                <c:pt idx="2">
                  <c:v>0.14610000000000012</c:v>
                </c:pt>
                <c:pt idx="3">
                  <c:v>0.14169999999999994</c:v>
                </c:pt>
                <c:pt idx="4">
                  <c:v>0.20819999999999994</c:v>
                </c:pt>
                <c:pt idx="5">
                  <c:v>0.2137</c:v>
                </c:pt>
                <c:pt idx="6">
                  <c:v>0.25509999999999999</c:v>
                </c:pt>
                <c:pt idx="7">
                  <c:v>0.30720000000000003</c:v>
                </c:pt>
                <c:pt idx="8">
                  <c:v>0.34799999999999998</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dLbl>
              <c:idx val="1"/>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Лист1!$L$2:$L$10</c:f>
              <c:numCache>
                <c:formatCode>0%</c:formatCode>
                <c:ptCount val="9"/>
                <c:pt idx="0">
                  <c:v>0.88789999999999991</c:v>
                </c:pt>
                <c:pt idx="1">
                  <c:v>0.8841</c:v>
                </c:pt>
                <c:pt idx="2">
                  <c:v>0.78059999999999996</c:v>
                </c:pt>
                <c:pt idx="3">
                  <c:v>0.64579999999999993</c:v>
                </c:pt>
                <c:pt idx="4">
                  <c:v>0.68779999999999997</c:v>
                </c:pt>
                <c:pt idx="5">
                  <c:v>0.71460000000000001</c:v>
                </c:pt>
                <c:pt idx="6">
                  <c:v>0.60329999999999995</c:v>
                </c:pt>
                <c:pt idx="7">
                  <c:v>0.56699999999999995</c:v>
                </c:pt>
                <c:pt idx="8">
                  <c:v>0.58820000000000006</c:v>
                </c:pt>
              </c:numCache>
            </c:numRef>
          </c:val>
        </c:ser>
        <c:ser>
          <c:idx val="11"/>
          <c:order val="11"/>
          <c:tx>
            <c:strRef>
              <c:f>Лист1!$M$1</c:f>
              <c:strCache>
                <c:ptCount val="1"/>
                <c:pt idx="0">
                  <c:v>Столбец7</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Лист1!$M$2:$M$10</c:f>
              <c:numCache>
                <c:formatCode>0%</c:formatCode>
                <c:ptCount val="9"/>
                <c:pt idx="0">
                  <c:v>0.11210000000000009</c:v>
                </c:pt>
                <c:pt idx="1">
                  <c:v>0.1159</c:v>
                </c:pt>
                <c:pt idx="2">
                  <c:v>0.21940000000000004</c:v>
                </c:pt>
                <c:pt idx="3">
                  <c:v>0.35420000000000007</c:v>
                </c:pt>
                <c:pt idx="4">
                  <c:v>0.31220000000000003</c:v>
                </c:pt>
                <c:pt idx="5">
                  <c:v>0.28539999999999999</c:v>
                </c:pt>
                <c:pt idx="6">
                  <c:v>0.39670000000000005</c:v>
                </c:pt>
                <c:pt idx="7">
                  <c:v>0.43300000000000005</c:v>
                </c:pt>
                <c:pt idx="8">
                  <c:v>0.41179999999999994</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1"/>
              <c:spPr/>
              <c:txPr>
                <a:bodyPr/>
                <a:lstStyle/>
                <a:p>
                  <a:pPr>
                    <a:defRPr sz="900" b="1">
                      <a:solidFill>
                        <a:srgbClr val="0000FF"/>
                      </a:solidFill>
                    </a:defRPr>
                  </a:pPr>
                  <a:endParaRPr lang="en-US"/>
                </a:p>
              </c:txPr>
              <c:showLegendKey val="0"/>
              <c:showVal val="1"/>
              <c:showCatName val="0"/>
              <c:showSerName val="0"/>
              <c:showPercent val="0"/>
              <c:showBubbleSize val="0"/>
            </c:dLbl>
            <c:dLbl>
              <c:idx val="2"/>
              <c:spPr/>
              <c:txPr>
                <a:bodyPr/>
                <a:lstStyle/>
                <a:p>
                  <a:pPr>
                    <a:defRPr sz="900" b="1">
                      <a:solidFill>
                        <a:srgbClr val="0000FF"/>
                      </a:solidFill>
                    </a:defRPr>
                  </a:pPr>
                  <a:endParaRPr lang="en-US"/>
                </a:p>
              </c:txPr>
              <c:showLegendKey val="0"/>
              <c:showVal val="1"/>
              <c:showCatName val="0"/>
              <c:showSerName val="0"/>
              <c:showPercent val="0"/>
              <c:showBubbleSize val="0"/>
            </c:dLbl>
            <c:dLbl>
              <c:idx val="3"/>
              <c:spPr/>
              <c:txPr>
                <a:bodyPr/>
                <a:lstStyle/>
                <a:p>
                  <a:pPr>
                    <a:defRPr sz="900" b="1">
                      <a:solidFill>
                        <a:srgbClr val="0000FF"/>
                      </a:solidFill>
                    </a:defRPr>
                  </a:pPr>
                  <a:endParaRPr lang="en-US"/>
                </a:p>
              </c:txPr>
              <c:showLegendKey val="0"/>
              <c:showVal val="1"/>
              <c:showCatName val="0"/>
              <c:showSerName val="0"/>
              <c:showPercent val="0"/>
              <c:showBubbleSize val="0"/>
            </c:dLbl>
            <c:dLbl>
              <c:idx val="6"/>
              <c:spPr/>
              <c:txPr>
                <a:bodyPr/>
                <a:lstStyle/>
                <a:p>
                  <a:pPr>
                    <a:defRPr sz="900" b="1">
                      <a:solidFill>
                        <a:srgbClr val="0000FF"/>
                      </a:solidFill>
                    </a:defRPr>
                  </a:pPr>
                  <a:endParaRPr lang="en-US"/>
                </a:p>
              </c:txPr>
              <c:showLegendKey val="0"/>
              <c:showVal val="1"/>
              <c:showCatName val="0"/>
              <c:showSerName val="0"/>
              <c:showPercent val="0"/>
              <c:showBubbleSize val="0"/>
            </c:dLbl>
            <c:dLbl>
              <c:idx val="7"/>
              <c:spPr/>
              <c:txPr>
                <a:bodyPr/>
                <a:lstStyle/>
                <a:p>
                  <a:pPr>
                    <a:defRPr sz="900" b="1">
                      <a:solidFill>
                        <a:srgbClr val="0000FF"/>
                      </a:solidFill>
                    </a:defRPr>
                  </a:pPr>
                  <a:endParaRPr lang="en-US"/>
                </a:p>
              </c:txPr>
              <c:showLegendKey val="0"/>
              <c:showVal val="1"/>
              <c:showCatName val="0"/>
              <c:showSerName val="0"/>
              <c:showPercent val="0"/>
              <c:showBubbleSize val="0"/>
            </c:dLbl>
            <c:dLbl>
              <c:idx val="8"/>
              <c:spPr/>
              <c:txPr>
                <a:bodyPr/>
                <a:lstStyle/>
                <a:p>
                  <a:pPr>
                    <a:defRPr sz="900" b="1">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Лист1!$N$2:$N$10</c:f>
              <c:numCache>
                <c:formatCode>0%</c:formatCode>
                <c:ptCount val="9"/>
                <c:pt idx="0">
                  <c:v>0.80749999999999988</c:v>
                </c:pt>
                <c:pt idx="1">
                  <c:v>0.76200000000000001</c:v>
                </c:pt>
                <c:pt idx="2">
                  <c:v>0.60060000000000002</c:v>
                </c:pt>
                <c:pt idx="3">
                  <c:v>0.67549999999999999</c:v>
                </c:pt>
                <c:pt idx="4">
                  <c:v>0.65870000000000006</c:v>
                </c:pt>
                <c:pt idx="5">
                  <c:v>0.45430000000000004</c:v>
                </c:pt>
                <c:pt idx="6">
                  <c:v>0.502</c:v>
                </c:pt>
                <c:pt idx="7">
                  <c:v>0.34839999999999999</c:v>
                </c:pt>
                <c:pt idx="8">
                  <c:v>0.33029999999999998</c:v>
                </c:pt>
              </c:numCache>
            </c:numRef>
          </c:val>
        </c:ser>
        <c:dLbls>
          <c:showLegendKey val="0"/>
          <c:showVal val="0"/>
          <c:showCatName val="0"/>
          <c:showSerName val="0"/>
          <c:showPercent val="0"/>
          <c:showBubbleSize val="0"/>
        </c:dLbls>
        <c:gapWidth val="50"/>
        <c:overlap val="100"/>
        <c:axId val="359325904"/>
        <c:axId val="359326296"/>
      </c:barChart>
      <c:catAx>
        <c:axId val="359325904"/>
        <c:scaling>
          <c:orientation val="maxMin"/>
        </c:scaling>
        <c:delete val="1"/>
        <c:axPos val="l"/>
        <c:numFmt formatCode="General" sourceLinked="0"/>
        <c:majorTickMark val="out"/>
        <c:minorTickMark val="none"/>
        <c:tickLblPos val="nextTo"/>
        <c:crossAx val="359326296"/>
        <c:crosses val="autoZero"/>
        <c:auto val="1"/>
        <c:lblAlgn val="ctr"/>
        <c:lblOffset val="100"/>
        <c:noMultiLvlLbl val="0"/>
      </c:catAx>
      <c:valAx>
        <c:axId val="359326296"/>
        <c:scaling>
          <c:orientation val="minMax"/>
        </c:scaling>
        <c:delete val="1"/>
        <c:axPos val="t"/>
        <c:majorGridlines>
          <c:spPr>
            <a:ln>
              <a:noFill/>
            </a:ln>
          </c:spPr>
        </c:majorGridlines>
        <c:numFmt formatCode="0%" sourceLinked="1"/>
        <c:majorTickMark val="out"/>
        <c:minorTickMark val="none"/>
        <c:tickLblPos val="nextTo"/>
        <c:crossAx val="359325904"/>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0"/>
          <c:y val="0.13103927813163482"/>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329184469066069"/>
          <c:y val="0"/>
          <c:w val="0.55805804603237341"/>
          <c:h val="0.91856065309127788"/>
        </c:manualLayout>
      </c:layout>
      <c:barChart>
        <c:barDir val="bar"/>
        <c:grouping val="stacked"/>
        <c:varyColors val="0"/>
        <c:ser>
          <c:idx val="0"/>
          <c:order val="0"/>
          <c:tx>
            <c:strRef>
              <c:f>Лист1!$A$2</c:f>
              <c:strCache>
                <c:ptCount val="1"/>
                <c:pt idx="0">
                  <c:v>ВС/НВ</c:v>
                </c:pt>
              </c:strCache>
            </c:strRef>
          </c:tx>
          <c:spPr>
            <a:solidFill>
              <a:schemeClr val="bg1">
                <a:lumMod val="8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Лист1!$B$2:$J$2</c:f>
            </c:numRef>
          </c:val>
        </c:ser>
        <c:ser>
          <c:idx val="1"/>
          <c:order val="1"/>
          <c:tx>
            <c:strRef>
              <c:f>Лист1!$A$3</c:f>
              <c:strCache>
                <c:ptCount val="1"/>
                <c:pt idx="0">
                  <c:v>зовсім не актуальна</c:v>
                </c:pt>
              </c:strCache>
            </c:strRef>
          </c:tx>
          <c:spPr>
            <a:solidFill>
              <a:schemeClr val="tx2">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Лист1!$B$3:$J$3</c:f>
              <c:numCache>
                <c:formatCode>General</c:formatCode>
                <c:ptCount val="9"/>
                <c:pt idx="4" formatCode="0%">
                  <c:v>1.11E-2</c:v>
                </c:pt>
                <c:pt idx="5" formatCode="0%">
                  <c:v>6.7999999999999996E-3</c:v>
                </c:pt>
                <c:pt idx="6" formatCode="0%">
                  <c:v>7.1999999999999998E-3</c:v>
                </c:pt>
                <c:pt idx="7" formatCode="0%">
                  <c:v>6.4000000000000003E-3</c:v>
                </c:pt>
                <c:pt idx="8" formatCode="0%">
                  <c:v>9.2999999999999992E-3</c:v>
                </c:pt>
              </c:numCache>
            </c:numRef>
          </c:val>
        </c:ser>
        <c:ser>
          <c:idx val="2"/>
          <c:order val="2"/>
          <c:tx>
            <c:strRef>
              <c:f>Лист1!$A$4</c:f>
              <c:strCache>
                <c:ptCount val="1"/>
                <c:pt idx="0">
                  <c:v>2</c:v>
                </c:pt>
              </c:strCache>
            </c:strRef>
          </c:tx>
          <c:spPr>
            <a:solidFill>
              <a:schemeClr val="accent1">
                <a:lumMod val="60000"/>
                <a:lumOff val="40000"/>
              </a:schemeClr>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Лист1!$B$4:$J$4</c:f>
              <c:numCache>
                <c:formatCode>0%</c:formatCode>
                <c:ptCount val="9"/>
                <c:pt idx="0">
                  <c:v>2.8400000000000002E-2</c:v>
                </c:pt>
                <c:pt idx="1">
                  <c:v>2.23E-2</c:v>
                </c:pt>
                <c:pt idx="2">
                  <c:v>2.9399999999999999E-2</c:v>
                </c:pt>
                <c:pt idx="3">
                  <c:v>3.0099999999999998E-2</c:v>
                </c:pt>
                <c:pt idx="4">
                  <c:v>7.0599999999999996E-2</c:v>
                </c:pt>
                <c:pt idx="5">
                  <c:v>7.0900000000000005E-2</c:v>
                </c:pt>
                <c:pt idx="6">
                  <c:v>6.2E-2</c:v>
                </c:pt>
                <c:pt idx="7">
                  <c:v>7.9200000000000007E-2</c:v>
                </c:pt>
                <c:pt idx="8">
                  <c:v>0.10630000000000001</c:v>
                </c:pt>
              </c:numCache>
            </c:numRef>
          </c:val>
        </c:ser>
        <c:ser>
          <c:idx val="3"/>
          <c:order val="3"/>
          <c:tx>
            <c:strRef>
              <c:f>Лист1!$A$5</c:f>
              <c:strCache>
                <c:ptCount val="1"/>
                <c:pt idx="0">
                  <c:v>3</c:v>
                </c:pt>
              </c:strCache>
            </c:strRef>
          </c:tx>
          <c:spPr>
            <a:solidFill>
              <a:schemeClr val="bg1">
                <a:lumMod val="85000"/>
              </a:schemeClr>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Лист1!$B$5:$J$5</c:f>
              <c:numCache>
                <c:formatCode>0%</c:formatCode>
                <c:ptCount val="9"/>
                <c:pt idx="0">
                  <c:v>7.7499999999999999E-2</c:v>
                </c:pt>
                <c:pt idx="1">
                  <c:v>0.1061</c:v>
                </c:pt>
                <c:pt idx="2">
                  <c:v>0.11990000000000001</c:v>
                </c:pt>
                <c:pt idx="3">
                  <c:v>0.14269999999999999</c:v>
                </c:pt>
                <c:pt idx="4">
                  <c:v>0.15559999999999999</c:v>
                </c:pt>
                <c:pt idx="5">
                  <c:v>0.16769999999999999</c:v>
                </c:pt>
                <c:pt idx="6">
                  <c:v>0.2117</c:v>
                </c:pt>
                <c:pt idx="7">
                  <c:v>0.20039999999999999</c:v>
                </c:pt>
                <c:pt idx="8">
                  <c:v>0.15559999999999999</c:v>
                </c:pt>
              </c:numCache>
            </c:numRef>
          </c:val>
        </c:ser>
        <c:ser>
          <c:idx val="4"/>
          <c:order val="4"/>
          <c:tx>
            <c:strRef>
              <c:f>Лист1!$A$6</c:f>
              <c:strCache>
                <c:ptCount val="1"/>
                <c:pt idx="0">
                  <c:v>4</c:v>
                </c:pt>
              </c:strCache>
            </c:strRef>
          </c:tx>
          <c:spPr>
            <a:solidFill>
              <a:srgbClr val="FFC000"/>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Лист1!$B$6:$J$6</c:f>
              <c:numCache>
                <c:formatCode>0%</c:formatCode>
                <c:ptCount val="9"/>
                <c:pt idx="0">
                  <c:v>0.25840000000000002</c:v>
                </c:pt>
                <c:pt idx="1">
                  <c:v>0.24560000000000001</c:v>
                </c:pt>
                <c:pt idx="2">
                  <c:v>0.25109999999999999</c:v>
                </c:pt>
                <c:pt idx="3">
                  <c:v>0.22969999999999999</c:v>
                </c:pt>
                <c:pt idx="4">
                  <c:v>0.20169999999999999</c:v>
                </c:pt>
                <c:pt idx="5">
                  <c:v>0.22950000000000001</c:v>
                </c:pt>
                <c:pt idx="6">
                  <c:v>0.19120000000000001</c:v>
                </c:pt>
                <c:pt idx="7">
                  <c:v>0.18490000000000001</c:v>
                </c:pt>
                <c:pt idx="8">
                  <c:v>0.1852</c:v>
                </c:pt>
              </c:numCache>
            </c:numRef>
          </c:val>
        </c:ser>
        <c:ser>
          <c:idx val="5"/>
          <c:order val="5"/>
          <c:tx>
            <c:strRef>
              <c:f>Лист1!$A$7</c:f>
              <c:strCache>
                <c:ptCount val="1"/>
                <c:pt idx="0">
                  <c:v>дуже актуальна</c:v>
                </c:pt>
              </c:strCache>
            </c:strRef>
          </c:tx>
          <c:spPr>
            <a:solidFill>
              <a:srgbClr val="FF9900"/>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Лист1!$B$7:$J$7</c:f>
              <c:numCache>
                <c:formatCode>0%</c:formatCode>
                <c:ptCount val="9"/>
                <c:pt idx="0">
                  <c:v>0.58450000000000002</c:v>
                </c:pt>
                <c:pt idx="1">
                  <c:v>0.57820000000000005</c:v>
                </c:pt>
                <c:pt idx="2">
                  <c:v>0.52170000000000005</c:v>
                </c:pt>
                <c:pt idx="3">
                  <c:v>0.53010000000000002</c:v>
                </c:pt>
                <c:pt idx="4">
                  <c:v>0.49790000000000001</c:v>
                </c:pt>
                <c:pt idx="5">
                  <c:v>0.44109999999999999</c:v>
                </c:pt>
                <c:pt idx="6">
                  <c:v>0.43580000000000002</c:v>
                </c:pt>
                <c:pt idx="7">
                  <c:v>0.39300000000000002</c:v>
                </c:pt>
                <c:pt idx="8">
                  <c:v>0.38890000000000002</c:v>
                </c:pt>
              </c:numCache>
            </c:numRef>
          </c:val>
        </c:ser>
        <c:ser>
          <c:idx val="6"/>
          <c:order val="6"/>
          <c:tx>
            <c:strRef>
              <c:f>Лист1!$A$8</c:f>
              <c:strCache>
                <c:ptCount val="1"/>
                <c:pt idx="0">
                  <c:v>Т2В (4+5)</c:v>
                </c:pt>
              </c:strCache>
            </c:strRef>
          </c:tx>
          <c:spPr>
            <a:noFill/>
          </c:spPr>
          <c:invertIfNegative val="0"/>
          <c:dLbls>
            <c:spPr>
              <a:noFill/>
              <a:ln>
                <a:noFill/>
              </a:ln>
              <a:effectLst/>
            </c:spPr>
            <c:txPr>
              <a:bodyPr/>
              <a:lstStyle/>
              <a:p>
                <a:pPr>
                  <a:defRPr sz="1000" b="1">
                    <a:solidFill>
                      <a:srgbClr val="00B05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Лист1!$B$8:$J$8</c:f>
              <c:numCache>
                <c:formatCode>0%</c:formatCode>
                <c:ptCount val="9"/>
                <c:pt idx="0">
                  <c:v>0.84289999999999998</c:v>
                </c:pt>
                <c:pt idx="1">
                  <c:v>0.82380000000000009</c:v>
                </c:pt>
                <c:pt idx="2">
                  <c:v>0.77280000000000004</c:v>
                </c:pt>
                <c:pt idx="3">
                  <c:v>0.75980000000000003</c:v>
                </c:pt>
                <c:pt idx="4">
                  <c:v>0.6996</c:v>
                </c:pt>
                <c:pt idx="5">
                  <c:v>0.67059999999999997</c:v>
                </c:pt>
                <c:pt idx="6">
                  <c:v>0.627</c:v>
                </c:pt>
                <c:pt idx="7">
                  <c:v>0.57790000000000008</c:v>
                </c:pt>
                <c:pt idx="8">
                  <c:v>0.57410000000000005</c:v>
                </c:pt>
              </c:numCache>
            </c:numRef>
          </c:val>
        </c:ser>
        <c:dLbls>
          <c:dLblPos val="ctr"/>
          <c:showLegendKey val="0"/>
          <c:showVal val="1"/>
          <c:showCatName val="0"/>
          <c:showSerName val="0"/>
          <c:showPercent val="0"/>
          <c:showBubbleSize val="0"/>
        </c:dLbls>
        <c:gapWidth val="50"/>
        <c:overlap val="100"/>
        <c:axId val="359327080"/>
        <c:axId val="359327472"/>
      </c:barChart>
      <c:catAx>
        <c:axId val="359327080"/>
        <c:scaling>
          <c:orientation val="maxMin"/>
        </c:scaling>
        <c:delete val="0"/>
        <c:axPos val="l"/>
        <c:numFmt formatCode="General" sourceLinked="1"/>
        <c:majorTickMark val="out"/>
        <c:minorTickMark val="none"/>
        <c:tickLblPos val="nextTo"/>
        <c:txPr>
          <a:bodyPr/>
          <a:lstStyle/>
          <a:p>
            <a:pPr>
              <a:defRPr sz="1000" b="0"/>
            </a:pPr>
            <a:endParaRPr lang="en-US"/>
          </a:p>
        </c:txPr>
        <c:crossAx val="359327472"/>
        <c:crosses val="autoZero"/>
        <c:auto val="1"/>
        <c:lblAlgn val="ctr"/>
        <c:lblOffset val="100"/>
        <c:noMultiLvlLbl val="0"/>
      </c:catAx>
      <c:valAx>
        <c:axId val="359327472"/>
        <c:scaling>
          <c:orientation val="minMax"/>
          <c:max val="1"/>
          <c:min val="0"/>
        </c:scaling>
        <c:delete val="1"/>
        <c:axPos val="t"/>
        <c:numFmt formatCode="0%" sourceLinked="0"/>
        <c:majorTickMark val="out"/>
        <c:minorTickMark val="none"/>
        <c:tickLblPos val="nextTo"/>
        <c:crossAx val="359327080"/>
        <c:crosses val="autoZero"/>
        <c:crossBetween val="between"/>
      </c:valAx>
    </c:plotArea>
    <c:legend>
      <c:legendPos val="b"/>
      <c:legendEntry>
        <c:idx val="5"/>
        <c:delete val="1"/>
      </c:legendEntry>
      <c:layout>
        <c:manualLayout>
          <c:xMode val="edge"/>
          <c:yMode val="edge"/>
          <c:x val="0.14282277890850842"/>
          <c:y val="0.9366011286574234"/>
          <c:w val="0.84989522263236883"/>
          <c:h val="4.1587009803921576E-2"/>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04149029595333"/>
          <c:y val="0.1658192154253359"/>
          <c:w val="0.51603550391860187"/>
          <c:h val="0.81920205849369454"/>
        </c:manualLayout>
      </c:layout>
      <c:barChart>
        <c:barDir val="bar"/>
        <c:grouping val="stacked"/>
        <c:varyColors val="0"/>
        <c:ser>
          <c:idx val="0"/>
          <c:order val="0"/>
          <c:tx>
            <c:strRef>
              <c:f>Лист1!$B$1</c:f>
              <c:strCache>
                <c:ptCount val="1"/>
                <c:pt idx="0">
                  <c:v>Вся вибірка</c:v>
                </c:pt>
              </c:strCache>
            </c:strRef>
          </c:tx>
          <c:spPr>
            <a:solidFill>
              <a:srgbClr val="FFC000"/>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Лист1!$B$2:$B$18</c:f>
              <c:numCache>
                <c:formatCode>0%</c:formatCode>
                <c:ptCount val="17"/>
                <c:pt idx="0">
                  <c:v>0.91389999999999993</c:v>
                </c:pt>
                <c:pt idx="1">
                  <c:v>0.78749999999999998</c:v>
                </c:pt>
                <c:pt idx="2">
                  <c:v>0.75659999999999994</c:v>
                </c:pt>
                <c:pt idx="3">
                  <c:v>0.7248</c:v>
                </c:pt>
                <c:pt idx="4">
                  <c:v>0.68640000000000001</c:v>
                </c:pt>
                <c:pt idx="5">
                  <c:v>0.59589999999999999</c:v>
                </c:pt>
                <c:pt idx="6">
                  <c:v>0.54469999999999996</c:v>
                </c:pt>
                <c:pt idx="7">
                  <c:v>0.49129999999999996</c:v>
                </c:pt>
                <c:pt idx="8">
                  <c:v>0.48599999999999999</c:v>
                </c:pt>
                <c:pt idx="9">
                  <c:v>0.41379999999999995</c:v>
                </c:pt>
                <c:pt idx="10">
                  <c:v>0.35630000000000001</c:v>
                </c:pt>
                <c:pt idx="11">
                  <c:v>0.32809999999999995</c:v>
                </c:pt>
                <c:pt idx="12">
                  <c:v>0.30530000000000002</c:v>
                </c:pt>
                <c:pt idx="13">
                  <c:v>0.2555</c:v>
                </c:pt>
                <c:pt idx="14">
                  <c:v>0.2495</c:v>
                </c:pt>
                <c:pt idx="15">
                  <c:v>0.20530000000000001</c:v>
                </c:pt>
                <c:pt idx="16">
                  <c:v>0.15710000000000002</c:v>
                </c:pt>
              </c:numCache>
            </c:numRef>
          </c:val>
        </c:ser>
        <c:ser>
          <c:idx val="1"/>
          <c:order val="1"/>
          <c:tx>
            <c:strRef>
              <c:f>Лист1!$C$1</c:f>
              <c:strCache>
                <c:ptCount val="1"/>
                <c:pt idx="0">
                  <c:v>Столбец7</c:v>
                </c:pt>
              </c:strCache>
            </c:strRef>
          </c:tx>
          <c:spPr>
            <a:noFill/>
          </c:spPr>
          <c:invertIfNegative val="0"/>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Лист1!$C$2:$C$18</c:f>
              <c:numCache>
                <c:formatCode>0%</c:formatCode>
                <c:ptCount val="17"/>
                <c:pt idx="0">
                  <c:v>0.58610000000000007</c:v>
                </c:pt>
                <c:pt idx="1">
                  <c:v>0.71250000000000002</c:v>
                </c:pt>
                <c:pt idx="2">
                  <c:v>0.74340000000000006</c:v>
                </c:pt>
                <c:pt idx="3">
                  <c:v>0.7752</c:v>
                </c:pt>
                <c:pt idx="4">
                  <c:v>0.81359999999999999</c:v>
                </c:pt>
                <c:pt idx="5">
                  <c:v>0.90410000000000001</c:v>
                </c:pt>
                <c:pt idx="6">
                  <c:v>0.95530000000000004</c:v>
                </c:pt>
                <c:pt idx="7">
                  <c:v>1.0087000000000002</c:v>
                </c:pt>
                <c:pt idx="8">
                  <c:v>1.014</c:v>
                </c:pt>
                <c:pt idx="9">
                  <c:v>1.0862000000000001</c:v>
                </c:pt>
                <c:pt idx="10">
                  <c:v>1.1436999999999999</c:v>
                </c:pt>
                <c:pt idx="11">
                  <c:v>1.1718999999999999</c:v>
                </c:pt>
                <c:pt idx="12">
                  <c:v>1.1947000000000001</c:v>
                </c:pt>
                <c:pt idx="13">
                  <c:v>1.2444999999999999</c:v>
                </c:pt>
                <c:pt idx="14">
                  <c:v>1.2504999999999999</c:v>
                </c:pt>
                <c:pt idx="15">
                  <c:v>1.2947</c:v>
                </c:pt>
                <c:pt idx="16">
                  <c:v>1.3429</c:v>
                </c:pt>
              </c:numCache>
            </c:numRef>
          </c:val>
        </c:ser>
        <c:ser>
          <c:idx val="2"/>
          <c:order val="2"/>
          <c:tx>
            <c:strRef>
              <c:f>Лист1!$D$1</c:f>
              <c:strCache>
                <c:ptCount val="1"/>
                <c:pt idx="0">
                  <c:v>Схід</c:v>
                </c:pt>
              </c:strCache>
            </c:strRef>
          </c:tx>
          <c:spPr>
            <a:solidFill>
              <a:schemeClr val="accent2">
                <a:lumMod val="60000"/>
                <a:lumOff val="40000"/>
              </a:schemeClr>
            </a:solidFill>
          </c:spPr>
          <c:invertIfNegative val="0"/>
          <c:dLbls>
            <c:dLbl>
              <c:idx val="1"/>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4"/>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5"/>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13"/>
              <c:spPr/>
              <c:txPr>
                <a:bodyPr/>
                <a:lstStyle/>
                <a:p>
                  <a:pPr>
                    <a:defRPr b="1">
                      <a:solidFill>
                        <a:srgbClr val="0000FF"/>
                      </a:solidFill>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Лист1!$D$2:$D$18</c:f>
              <c:numCache>
                <c:formatCode>0%</c:formatCode>
                <c:ptCount val="17"/>
                <c:pt idx="0">
                  <c:v>0.93130000000000002</c:v>
                </c:pt>
                <c:pt idx="1">
                  <c:v>0.70640000000000003</c:v>
                </c:pt>
                <c:pt idx="2">
                  <c:v>0.84199999999999997</c:v>
                </c:pt>
                <c:pt idx="3">
                  <c:v>0.74779999999999991</c:v>
                </c:pt>
                <c:pt idx="4">
                  <c:v>0.5958</c:v>
                </c:pt>
                <c:pt idx="5">
                  <c:v>0.50330000000000008</c:v>
                </c:pt>
                <c:pt idx="6">
                  <c:v>0.42160000000000003</c:v>
                </c:pt>
                <c:pt idx="7">
                  <c:v>0.54220000000000002</c:v>
                </c:pt>
                <c:pt idx="8">
                  <c:v>0.45329999999999998</c:v>
                </c:pt>
                <c:pt idx="9">
                  <c:v>0.36680000000000001</c:v>
                </c:pt>
                <c:pt idx="10">
                  <c:v>0.35010000000000002</c:v>
                </c:pt>
                <c:pt idx="11">
                  <c:v>0.28310000000000002</c:v>
                </c:pt>
                <c:pt idx="12">
                  <c:v>0.31979999999999997</c:v>
                </c:pt>
                <c:pt idx="13">
                  <c:v>0.17899999999999999</c:v>
                </c:pt>
                <c:pt idx="14">
                  <c:v>0.19569999999999999</c:v>
                </c:pt>
                <c:pt idx="15">
                  <c:v>0.22970000000000002</c:v>
                </c:pt>
                <c:pt idx="16">
                  <c:v>0.1691</c:v>
                </c:pt>
              </c:numCache>
            </c:numRef>
          </c:val>
        </c:ser>
        <c:ser>
          <c:idx val="3"/>
          <c:order val="3"/>
          <c:tx>
            <c:strRef>
              <c:f>Лист1!$E$1</c:f>
              <c:strCache>
                <c:ptCount val="1"/>
                <c:pt idx="0">
                  <c:v>Столбец2</c:v>
                </c:pt>
              </c:strCache>
            </c:strRef>
          </c:tx>
          <c:spPr>
            <a:noFill/>
          </c:spPr>
          <c:invertIfNegative val="0"/>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Лист1!$E$2:$E$18</c:f>
              <c:numCache>
                <c:formatCode>0%</c:formatCode>
                <c:ptCount val="17"/>
                <c:pt idx="0">
                  <c:v>6.8699999999999983E-2</c:v>
                </c:pt>
                <c:pt idx="1">
                  <c:v>0.29359999999999997</c:v>
                </c:pt>
                <c:pt idx="2">
                  <c:v>0.15800000000000003</c:v>
                </c:pt>
                <c:pt idx="3">
                  <c:v>0.25220000000000009</c:v>
                </c:pt>
                <c:pt idx="4">
                  <c:v>0.4042</c:v>
                </c:pt>
                <c:pt idx="5">
                  <c:v>0.49669999999999992</c:v>
                </c:pt>
                <c:pt idx="6">
                  <c:v>0.57840000000000003</c:v>
                </c:pt>
                <c:pt idx="7">
                  <c:v>0.45779999999999998</c:v>
                </c:pt>
                <c:pt idx="8">
                  <c:v>0.54669999999999996</c:v>
                </c:pt>
                <c:pt idx="9">
                  <c:v>0.63319999999999999</c:v>
                </c:pt>
                <c:pt idx="10">
                  <c:v>0.64989999999999992</c:v>
                </c:pt>
                <c:pt idx="11">
                  <c:v>0.71689999999999998</c:v>
                </c:pt>
                <c:pt idx="12">
                  <c:v>0.68020000000000003</c:v>
                </c:pt>
                <c:pt idx="13">
                  <c:v>0.82099999999999995</c:v>
                </c:pt>
                <c:pt idx="14">
                  <c:v>0.80430000000000001</c:v>
                </c:pt>
                <c:pt idx="15">
                  <c:v>0.77029999999999998</c:v>
                </c:pt>
                <c:pt idx="16">
                  <c:v>0.83089999999999997</c:v>
                </c:pt>
              </c:numCache>
            </c:numRef>
          </c:val>
        </c:ser>
        <c:ser>
          <c:idx val="4"/>
          <c:order val="4"/>
          <c:tx>
            <c:strRef>
              <c:f>Лист1!$F$1</c:f>
              <c:strCache>
                <c:ptCount val="1"/>
                <c:pt idx="0">
                  <c:v>Захід</c:v>
                </c:pt>
              </c:strCache>
            </c:strRef>
          </c:tx>
          <c:spPr>
            <a:solidFill>
              <a:schemeClr val="accent4">
                <a:lumMod val="60000"/>
                <a:lumOff val="40000"/>
              </a:schemeClr>
            </a:solidFill>
          </c:spPr>
          <c:invertIfNegative val="0"/>
          <c:dLbls>
            <c:dLbl>
              <c:idx val="0"/>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1"/>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3"/>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8"/>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9"/>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11"/>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12"/>
              <c:spPr/>
              <c:txPr>
                <a:bodyPr/>
                <a:lstStyle/>
                <a:p>
                  <a:pPr>
                    <a:defRPr b="1">
                      <a:solidFill>
                        <a:srgbClr val="0000FF"/>
                      </a:solidFill>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Лист1!$F$2:$F$18</c:f>
              <c:numCache>
                <c:formatCode>0%</c:formatCode>
                <c:ptCount val="17"/>
                <c:pt idx="0">
                  <c:v>0.79810000000000003</c:v>
                </c:pt>
                <c:pt idx="1">
                  <c:v>0.71540000000000004</c:v>
                </c:pt>
                <c:pt idx="2">
                  <c:v>0.66290000000000004</c:v>
                </c:pt>
                <c:pt idx="3">
                  <c:v>0.55990000000000006</c:v>
                </c:pt>
                <c:pt idx="4">
                  <c:v>0.61250000000000004</c:v>
                </c:pt>
                <c:pt idx="5">
                  <c:v>0.54149999999999998</c:v>
                </c:pt>
                <c:pt idx="6">
                  <c:v>0.61450000000000005</c:v>
                </c:pt>
                <c:pt idx="7">
                  <c:v>0.47539999999999999</c:v>
                </c:pt>
                <c:pt idx="8">
                  <c:v>0.316</c:v>
                </c:pt>
                <c:pt idx="9">
                  <c:v>0.32290000000000002</c:v>
                </c:pt>
                <c:pt idx="10">
                  <c:v>0.38519999999999999</c:v>
                </c:pt>
                <c:pt idx="11">
                  <c:v>0.23270000000000002</c:v>
                </c:pt>
                <c:pt idx="12">
                  <c:v>0.20120000000000002</c:v>
                </c:pt>
                <c:pt idx="13">
                  <c:v>0.27240000000000003</c:v>
                </c:pt>
                <c:pt idx="14">
                  <c:v>0.2157</c:v>
                </c:pt>
                <c:pt idx="15">
                  <c:v>0.21110000000000001</c:v>
                </c:pt>
                <c:pt idx="16">
                  <c:v>0.1993</c:v>
                </c:pt>
              </c:numCache>
            </c:numRef>
          </c:val>
        </c:ser>
        <c:ser>
          <c:idx val="5"/>
          <c:order val="5"/>
          <c:tx>
            <c:strRef>
              <c:f>Лист1!$G$1</c:f>
              <c:strCache>
                <c:ptCount val="1"/>
                <c:pt idx="0">
                  <c:v>Столбец3</c:v>
                </c:pt>
              </c:strCache>
            </c:strRef>
          </c:tx>
          <c:spPr>
            <a:noFill/>
          </c:spPr>
          <c:invertIfNegative val="0"/>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Лист1!$G$2:$G$18</c:f>
              <c:numCache>
                <c:formatCode>0%</c:formatCode>
                <c:ptCount val="17"/>
                <c:pt idx="0">
                  <c:v>0.20189999999999997</c:v>
                </c:pt>
                <c:pt idx="1">
                  <c:v>0.28459999999999996</c:v>
                </c:pt>
                <c:pt idx="2">
                  <c:v>0.33709999999999996</c:v>
                </c:pt>
                <c:pt idx="3">
                  <c:v>0.44009999999999994</c:v>
                </c:pt>
                <c:pt idx="4">
                  <c:v>0.38749999999999996</c:v>
                </c:pt>
                <c:pt idx="5">
                  <c:v>0.45850000000000002</c:v>
                </c:pt>
                <c:pt idx="6">
                  <c:v>0.38549999999999995</c:v>
                </c:pt>
                <c:pt idx="7">
                  <c:v>0.52459999999999996</c:v>
                </c:pt>
                <c:pt idx="8">
                  <c:v>0.68399999999999994</c:v>
                </c:pt>
                <c:pt idx="9">
                  <c:v>0.67710000000000004</c:v>
                </c:pt>
                <c:pt idx="10">
                  <c:v>0.61480000000000001</c:v>
                </c:pt>
                <c:pt idx="11">
                  <c:v>0.76729999999999998</c:v>
                </c:pt>
                <c:pt idx="12">
                  <c:v>0.79879999999999995</c:v>
                </c:pt>
                <c:pt idx="13">
                  <c:v>0.72760000000000002</c:v>
                </c:pt>
                <c:pt idx="14">
                  <c:v>0.7843</c:v>
                </c:pt>
                <c:pt idx="15">
                  <c:v>0.78889999999999993</c:v>
                </c:pt>
                <c:pt idx="16">
                  <c:v>0.80069999999999997</c:v>
                </c:pt>
              </c:numCache>
            </c:numRef>
          </c:val>
        </c:ser>
        <c:ser>
          <c:idx val="6"/>
          <c:order val="6"/>
          <c:tx>
            <c:strRef>
              <c:f>Лист1!$H$1</c:f>
              <c:strCache>
                <c:ptCount val="1"/>
                <c:pt idx="0">
                  <c:v>Північ+Центр</c:v>
                </c:pt>
              </c:strCache>
            </c:strRef>
          </c:tx>
          <c:spPr>
            <a:solidFill>
              <a:srgbClr val="92D050"/>
            </a:solidFill>
          </c:spPr>
          <c:invertIfNegative val="0"/>
          <c:dLbls>
            <c:dLbl>
              <c:idx val="1"/>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2"/>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4"/>
              <c:layout/>
              <c:spPr/>
              <c:txPr>
                <a:bodyPr/>
                <a:lstStyle/>
                <a:p>
                  <a:pPr>
                    <a:defRPr b="1">
                      <a:solidFill>
                        <a:srgbClr val="C00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pPr/>
              <c:txPr>
                <a:bodyPr/>
                <a:lstStyle/>
                <a:p>
                  <a:pPr>
                    <a:defRPr b="1">
                      <a:solidFill>
                        <a:srgbClr val="C00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1"/>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12"/>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13"/>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14"/>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15"/>
              <c:layout/>
              <c:showLegendKey val="0"/>
              <c:showVal val="1"/>
              <c:showCatName val="0"/>
              <c:showSerName val="0"/>
              <c:showPercent val="0"/>
              <c:showBubbleSize val="0"/>
              <c:extLst>
                <c:ext xmlns:c15="http://schemas.microsoft.com/office/drawing/2012/chart" uri="{CE6537A1-D6FC-4f65-9D91-7224C49458BB}">
                  <c15:layout/>
                </c:ext>
              </c:extLst>
            </c:dLbl>
            <c:dLbl>
              <c:idx val="27"/>
              <c:delete val="1"/>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Лист1!$H$2:$H$18</c:f>
              <c:numCache>
                <c:formatCode>0%</c:formatCode>
                <c:ptCount val="17"/>
                <c:pt idx="0">
                  <c:v>0.93410000000000004</c:v>
                </c:pt>
                <c:pt idx="1">
                  <c:v>0.88230000000000008</c:v>
                </c:pt>
                <c:pt idx="2">
                  <c:v>0.69279999999999997</c:v>
                </c:pt>
                <c:pt idx="3">
                  <c:v>0.78370000000000006</c:v>
                </c:pt>
                <c:pt idx="4">
                  <c:v>0.78269999999999995</c:v>
                </c:pt>
                <c:pt idx="5">
                  <c:v>0.68959999999999999</c:v>
                </c:pt>
                <c:pt idx="6">
                  <c:v>0.57130000000000003</c:v>
                </c:pt>
                <c:pt idx="7">
                  <c:v>0.47650000000000003</c:v>
                </c:pt>
                <c:pt idx="8">
                  <c:v>0.58020000000000005</c:v>
                </c:pt>
                <c:pt idx="9">
                  <c:v>0.47070000000000001</c:v>
                </c:pt>
                <c:pt idx="10">
                  <c:v>0.3589</c:v>
                </c:pt>
                <c:pt idx="11">
                  <c:v>0.49109999999999998</c:v>
                </c:pt>
                <c:pt idx="12">
                  <c:v>0.37740000000000001</c:v>
                </c:pt>
                <c:pt idx="13">
                  <c:v>0.34010000000000001</c:v>
                </c:pt>
                <c:pt idx="14">
                  <c:v>0.34760000000000002</c:v>
                </c:pt>
                <c:pt idx="15">
                  <c:v>0.21029999999999999</c:v>
                </c:pt>
                <c:pt idx="16">
                  <c:v>0.16339999999999999</c:v>
                </c:pt>
              </c:numCache>
            </c:numRef>
          </c:val>
        </c:ser>
        <c:ser>
          <c:idx val="7"/>
          <c:order val="7"/>
          <c:tx>
            <c:strRef>
              <c:f>Лист1!$I$1</c:f>
              <c:strCache>
                <c:ptCount val="1"/>
                <c:pt idx="0">
                  <c:v>Столбец4</c:v>
                </c:pt>
              </c:strCache>
            </c:strRef>
          </c:tx>
          <c:spPr>
            <a:noFill/>
          </c:spPr>
          <c:invertIfNegative val="0"/>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Лист1!$I$2:$I$18</c:f>
              <c:numCache>
                <c:formatCode>0%</c:formatCode>
                <c:ptCount val="17"/>
                <c:pt idx="0">
                  <c:v>6.5899999999999959E-2</c:v>
                </c:pt>
                <c:pt idx="1">
                  <c:v>0.11769999999999992</c:v>
                </c:pt>
                <c:pt idx="2">
                  <c:v>0.30720000000000003</c:v>
                </c:pt>
                <c:pt idx="3">
                  <c:v>0.21629999999999994</c:v>
                </c:pt>
                <c:pt idx="4">
                  <c:v>0.21730000000000005</c:v>
                </c:pt>
                <c:pt idx="5">
                  <c:v>0.31040000000000001</c:v>
                </c:pt>
                <c:pt idx="6">
                  <c:v>0.42869999999999997</c:v>
                </c:pt>
                <c:pt idx="7">
                  <c:v>0.52349999999999997</c:v>
                </c:pt>
                <c:pt idx="8">
                  <c:v>0.41979999999999995</c:v>
                </c:pt>
                <c:pt idx="9">
                  <c:v>0.52929999999999999</c:v>
                </c:pt>
                <c:pt idx="10">
                  <c:v>0.6411</c:v>
                </c:pt>
                <c:pt idx="11">
                  <c:v>0.50890000000000002</c:v>
                </c:pt>
                <c:pt idx="12">
                  <c:v>0.62260000000000004</c:v>
                </c:pt>
                <c:pt idx="13">
                  <c:v>0.65989999999999993</c:v>
                </c:pt>
                <c:pt idx="14">
                  <c:v>0.65239999999999998</c:v>
                </c:pt>
                <c:pt idx="15">
                  <c:v>0.78970000000000007</c:v>
                </c:pt>
                <c:pt idx="16">
                  <c:v>0.83660000000000001</c:v>
                </c:pt>
              </c:numCache>
            </c:numRef>
          </c:val>
        </c:ser>
        <c:ser>
          <c:idx val="8"/>
          <c:order val="8"/>
          <c:tx>
            <c:strRef>
              <c:f>Лист1!$J$1</c:f>
              <c:strCache>
                <c:ptCount val="1"/>
                <c:pt idx="0">
                  <c:v>Південь</c:v>
                </c:pt>
              </c:strCache>
            </c:strRef>
          </c:tx>
          <c:spPr>
            <a:solidFill>
              <a:srgbClr val="FFFF00"/>
            </a:solidFill>
            <a:ln>
              <a:noFill/>
            </a:ln>
          </c:spPr>
          <c:invertIfNegative val="0"/>
          <c:dLbls>
            <c:dLbl>
              <c:idx val="6"/>
              <c:spPr/>
              <c:txPr>
                <a:bodyPr/>
                <a:lstStyle/>
                <a:p>
                  <a:pPr>
                    <a:defRPr b="1">
                      <a:solidFill>
                        <a:srgbClr val="C00000"/>
                      </a:solidFill>
                    </a:defRPr>
                  </a:pPr>
                  <a:endParaRPr lang="en-US"/>
                </a:p>
              </c:txPr>
              <c:showLegendKey val="0"/>
              <c:showVal val="1"/>
              <c:showCatName val="0"/>
              <c:showSerName val="0"/>
              <c:showPercent val="0"/>
              <c:showBubbleSize val="0"/>
            </c:dLbl>
            <c:dLbl>
              <c:idx val="11"/>
              <c:spPr/>
              <c:txPr>
                <a:bodyPr/>
                <a:lstStyle/>
                <a:p>
                  <a:pPr>
                    <a:defRPr b="1">
                      <a:solidFill>
                        <a:srgbClr val="0000FF"/>
                      </a:solidFill>
                    </a:defRPr>
                  </a:pPr>
                  <a:endParaRPr lang="en-US"/>
                </a:p>
              </c:txPr>
              <c:showLegendKey val="0"/>
              <c:showVal val="1"/>
              <c:showCatName val="0"/>
              <c:showSerName val="0"/>
              <c:showPercent val="0"/>
              <c:showBubbleSize val="0"/>
            </c:dLbl>
            <c:dLbl>
              <c:idx val="12"/>
              <c:spPr/>
              <c:txPr>
                <a:bodyPr/>
                <a:lstStyle/>
                <a:p>
                  <a:pPr>
                    <a:defRPr b="1">
                      <a:solidFill>
                        <a:srgbClr val="0000FF"/>
                      </a:solidFill>
                    </a:defRPr>
                  </a:pPr>
                  <a:endParaRPr lang="en-US"/>
                </a:p>
              </c:txPr>
              <c:showLegendKey val="0"/>
              <c:showVal val="1"/>
              <c:showCatName val="0"/>
              <c:showSerName val="0"/>
              <c:showPercent val="0"/>
              <c:showBubbleSize val="0"/>
            </c:dLbl>
            <c:dLbl>
              <c:idx val="14"/>
              <c:spPr/>
              <c:txPr>
                <a:bodyPr/>
                <a:lstStyle/>
                <a:p>
                  <a:pPr>
                    <a:defRPr b="1">
                      <a:solidFill>
                        <a:srgbClr val="0000FF"/>
                      </a:solidFill>
                    </a:defRPr>
                  </a:pPr>
                  <a:endParaRPr lang="en-US"/>
                </a:p>
              </c:txPr>
              <c:showLegendKey val="0"/>
              <c:showVal val="1"/>
              <c:showCatName val="0"/>
              <c:showSerName val="0"/>
              <c:showPercent val="0"/>
              <c:showBubbleSize val="0"/>
            </c:dLbl>
            <c:dLbl>
              <c:idx val="15"/>
              <c:spPr/>
              <c:txPr>
                <a:bodyPr/>
                <a:lstStyle/>
                <a:p>
                  <a:pPr>
                    <a:defRPr b="1">
                      <a:solidFill>
                        <a:srgbClr val="0000FF"/>
                      </a:solidFill>
                    </a:defRPr>
                  </a:pPr>
                  <a:endParaRPr lang="en-US"/>
                </a:p>
              </c:txPr>
              <c:showLegendKey val="0"/>
              <c:showVal val="1"/>
              <c:showCatName val="0"/>
              <c:showSerName val="0"/>
              <c:showPercent val="0"/>
              <c:showBubbleSize val="0"/>
            </c:dLbl>
            <c:dLbl>
              <c:idx val="16"/>
              <c:spPr/>
              <c:txPr>
                <a:bodyPr/>
                <a:lstStyle/>
                <a:p>
                  <a:pPr>
                    <a:defRPr b="1">
                      <a:solidFill>
                        <a:srgbClr val="0000FF"/>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Лист1!$J$2:$J$18</c:f>
              <c:numCache>
                <c:formatCode>0%</c:formatCode>
                <c:ptCount val="17"/>
                <c:pt idx="0">
                  <c:v>0.95039999999999991</c:v>
                </c:pt>
                <c:pt idx="1">
                  <c:v>0.82</c:v>
                </c:pt>
                <c:pt idx="2">
                  <c:v>0.82200000000000006</c:v>
                </c:pt>
                <c:pt idx="3">
                  <c:v>0.7198</c:v>
                </c:pt>
                <c:pt idx="4">
                  <c:v>0.74150000000000005</c:v>
                </c:pt>
                <c:pt idx="5">
                  <c:v>0.64229999999999998</c:v>
                </c:pt>
                <c:pt idx="6">
                  <c:v>0.71520000000000006</c:v>
                </c:pt>
                <c:pt idx="7">
                  <c:v>0.41439999999999999</c:v>
                </c:pt>
                <c:pt idx="8">
                  <c:v>0.51280000000000003</c:v>
                </c:pt>
                <c:pt idx="9">
                  <c:v>0.50619999999999998</c:v>
                </c:pt>
                <c:pt idx="10">
                  <c:v>0.32899999999999996</c:v>
                </c:pt>
                <c:pt idx="11">
                  <c:v>0.11779999999999999</c:v>
                </c:pt>
                <c:pt idx="12">
                  <c:v>0.1986</c:v>
                </c:pt>
                <c:pt idx="13">
                  <c:v>0.21629999999999999</c:v>
                </c:pt>
                <c:pt idx="14">
                  <c:v>0.16309999999999999</c:v>
                </c:pt>
                <c:pt idx="15">
                  <c:v>0.11879999999999999</c:v>
                </c:pt>
                <c:pt idx="16">
                  <c:v>5.4099999999999995E-2</c:v>
                </c:pt>
              </c:numCache>
            </c:numRef>
          </c:val>
        </c:ser>
        <c:ser>
          <c:idx val="9"/>
          <c:order val="9"/>
          <c:tx>
            <c:strRef>
              <c:f>Лист1!$K$1</c:f>
              <c:strCache>
                <c:ptCount val="1"/>
                <c:pt idx="0">
                  <c:v>Столбец5</c:v>
                </c:pt>
              </c:strCache>
            </c:strRef>
          </c:tx>
          <c:spPr>
            <a:noFill/>
          </c:spPr>
          <c:invertIfNegative val="0"/>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Лист1!$K$2:$K$18</c:f>
              <c:numCache>
                <c:formatCode>0%</c:formatCode>
                <c:ptCount val="17"/>
                <c:pt idx="0">
                  <c:v>4.9600000000000088E-2</c:v>
                </c:pt>
                <c:pt idx="1">
                  <c:v>0.18000000000000005</c:v>
                </c:pt>
                <c:pt idx="2">
                  <c:v>0.17799999999999994</c:v>
                </c:pt>
                <c:pt idx="3">
                  <c:v>0.2802</c:v>
                </c:pt>
                <c:pt idx="4">
                  <c:v>0.25849999999999995</c:v>
                </c:pt>
                <c:pt idx="5">
                  <c:v>0.35770000000000002</c:v>
                </c:pt>
                <c:pt idx="6">
                  <c:v>0.28479999999999994</c:v>
                </c:pt>
                <c:pt idx="7">
                  <c:v>0.58560000000000001</c:v>
                </c:pt>
                <c:pt idx="8">
                  <c:v>0.48719999999999997</c:v>
                </c:pt>
                <c:pt idx="9">
                  <c:v>0.49380000000000002</c:v>
                </c:pt>
                <c:pt idx="10">
                  <c:v>0.67100000000000004</c:v>
                </c:pt>
                <c:pt idx="11">
                  <c:v>0.88219999999999998</c:v>
                </c:pt>
                <c:pt idx="12">
                  <c:v>0.8014</c:v>
                </c:pt>
                <c:pt idx="13">
                  <c:v>0.78370000000000006</c:v>
                </c:pt>
                <c:pt idx="14">
                  <c:v>0.83689999999999998</c:v>
                </c:pt>
                <c:pt idx="15">
                  <c:v>0.88119999999999998</c:v>
                </c:pt>
                <c:pt idx="16">
                  <c:v>0.94589999999999996</c:v>
                </c:pt>
              </c:numCache>
            </c:numRef>
          </c:val>
        </c:ser>
        <c:ser>
          <c:idx val="10"/>
          <c:order val="10"/>
          <c:tx>
            <c:strRef>
              <c:f>Лист1!$L$1</c:f>
              <c:strCache>
                <c:ptCount val="1"/>
                <c:pt idx="0">
                  <c:v>Київ</c:v>
                </c:pt>
              </c:strCache>
            </c:strRef>
          </c:tx>
          <c:spPr>
            <a:solidFill>
              <a:schemeClr val="accent3">
                <a:lumMod val="60000"/>
                <a:lumOff val="40000"/>
              </a:schemeClr>
            </a:solidFill>
          </c:spPr>
          <c:invertIfNegative val="0"/>
          <c:dLbls>
            <c:dLbl>
              <c:idx val="0"/>
              <c:spPr/>
              <c:txPr>
                <a:bodyPr/>
                <a:lstStyle/>
                <a:p>
                  <a:pPr>
                    <a:defRPr>
                      <a:solidFill>
                        <a:schemeClr val="tx1"/>
                      </a:solidFill>
                    </a:defRPr>
                  </a:pPr>
                  <a:endParaRPr lang="en-US"/>
                </a:p>
              </c:txPr>
              <c:showLegendKey val="0"/>
              <c:showVal val="1"/>
              <c:showCatName val="0"/>
              <c:showSerName val="0"/>
              <c:showPercent val="0"/>
              <c:showBubbleSize val="0"/>
            </c:dLbl>
            <c:dLbl>
              <c:idx val="1"/>
              <c:spPr/>
              <c:txPr>
                <a:bodyPr/>
                <a:lstStyle/>
                <a:p>
                  <a:pPr>
                    <a:defRPr b="1">
                      <a:solidFill>
                        <a:srgbClr val="C00000"/>
                      </a:solidFill>
                    </a:defRPr>
                  </a:pPr>
                  <a:endParaRPr lang="en-US"/>
                </a:p>
              </c:txPr>
              <c:showLegendKey val="0"/>
              <c:showVal val="1"/>
              <c:showCatName val="0"/>
              <c:showSerName val="0"/>
              <c:showPercent val="0"/>
              <c:showBubbleSize val="0"/>
            </c:dLbl>
            <c:dLbl>
              <c:idx val="2"/>
              <c:spPr/>
              <c:txPr>
                <a:bodyPr/>
                <a:lstStyle/>
                <a:p>
                  <a:pPr>
                    <a:defRPr b="1">
                      <a:solidFill>
                        <a:srgbClr val="0000FF"/>
                      </a:solidFill>
                    </a:defRPr>
                  </a:pPr>
                  <a:endParaRPr lang="en-US"/>
                </a:p>
              </c:txPr>
              <c:showLegendKey val="0"/>
              <c:showVal val="1"/>
              <c:showCatName val="0"/>
              <c:showSerName val="0"/>
              <c:showPercent val="0"/>
              <c:showBubbleSize val="0"/>
            </c:dLbl>
            <c:dLbl>
              <c:idx val="3"/>
              <c:spPr/>
              <c:txPr>
                <a:bodyPr/>
                <a:lstStyle/>
                <a:p>
                  <a:pPr>
                    <a:defRPr b="1">
                      <a:solidFill>
                        <a:srgbClr val="C00000"/>
                      </a:solidFill>
                    </a:defRPr>
                  </a:pPr>
                  <a:endParaRPr lang="en-US"/>
                </a:p>
              </c:txPr>
              <c:showLegendKey val="0"/>
              <c:showVal val="1"/>
              <c:showCatName val="0"/>
              <c:showSerName val="0"/>
              <c:showPercent val="0"/>
              <c:showBubbleSize val="0"/>
            </c:dLbl>
            <c:dLbl>
              <c:idx val="4"/>
              <c:spPr/>
              <c:txPr>
                <a:bodyPr/>
                <a:lstStyle/>
                <a:p>
                  <a:pPr>
                    <a:defRPr b="1">
                      <a:solidFill>
                        <a:srgbClr val="C00000"/>
                      </a:solidFill>
                    </a:defRPr>
                  </a:pPr>
                  <a:endParaRPr lang="en-US"/>
                </a:p>
              </c:txPr>
              <c:showLegendKey val="0"/>
              <c:showVal val="1"/>
              <c:showCatName val="0"/>
              <c:showSerName val="0"/>
              <c:showPercent val="0"/>
              <c:showBubbleSize val="0"/>
            </c:dLbl>
            <c:dLbl>
              <c:idx val="5"/>
              <c:spPr/>
              <c:txPr>
                <a:bodyPr/>
                <a:lstStyle/>
                <a:p>
                  <a:pPr>
                    <a:defRPr b="1">
                      <a:solidFill>
                        <a:srgbClr val="C00000"/>
                      </a:solidFill>
                    </a:defRPr>
                  </a:pPr>
                  <a:endParaRPr lang="en-US"/>
                </a:p>
              </c:txPr>
              <c:showLegendKey val="0"/>
              <c:showVal val="1"/>
              <c:showCatName val="0"/>
              <c:showSerName val="0"/>
              <c:showPercent val="0"/>
              <c:showBubbleSize val="0"/>
            </c:dLbl>
            <c:dLbl>
              <c:idx val="8"/>
              <c:spPr/>
              <c:txPr>
                <a:bodyPr/>
                <a:lstStyle/>
                <a:p>
                  <a:pPr>
                    <a:defRPr b="1">
                      <a:solidFill>
                        <a:srgbClr val="C00000"/>
                      </a:solidFill>
                    </a:defRPr>
                  </a:pPr>
                  <a:endParaRPr lang="en-US"/>
                </a:p>
              </c:txPr>
              <c:showLegendKey val="0"/>
              <c:showVal val="1"/>
              <c:showCatName val="0"/>
              <c:showSerName val="0"/>
              <c:showPercent val="0"/>
              <c:showBubbleSize val="0"/>
            </c:dLbl>
            <c:dLbl>
              <c:idx val="9"/>
              <c:spPr/>
              <c:txPr>
                <a:bodyPr/>
                <a:lstStyle/>
                <a:p>
                  <a:pPr>
                    <a:defRPr b="1">
                      <a:solidFill>
                        <a:srgbClr val="C00000"/>
                      </a:solidFill>
                    </a:defRPr>
                  </a:pPr>
                  <a:endParaRPr lang="en-US"/>
                </a:p>
              </c:txPr>
              <c:showLegendKey val="0"/>
              <c:showVal val="1"/>
              <c:showCatName val="0"/>
              <c:showSerName val="0"/>
              <c:showPercent val="0"/>
              <c:showBubbleSize val="0"/>
            </c:dLbl>
            <c:dLbl>
              <c:idx val="10"/>
              <c:spPr/>
              <c:txPr>
                <a:bodyPr/>
                <a:lstStyle/>
                <a:p>
                  <a:pPr>
                    <a:defRPr b="1">
                      <a:solidFill>
                        <a:srgbClr val="C00000"/>
                      </a:solidFill>
                    </a:defRPr>
                  </a:pPr>
                  <a:endParaRPr lang="en-US"/>
                </a:p>
              </c:txPr>
              <c:showLegendKey val="0"/>
              <c:showVal val="1"/>
              <c:showCatName val="0"/>
              <c:showSerName val="0"/>
              <c:showPercent val="0"/>
              <c:showBubbleSize val="0"/>
            </c:dLbl>
            <c:dLbl>
              <c:idx val="11"/>
              <c:spPr/>
              <c:txPr>
                <a:bodyPr/>
                <a:lstStyle/>
                <a:p>
                  <a:pPr>
                    <a:defRPr b="1">
                      <a:solidFill>
                        <a:srgbClr val="C00000"/>
                      </a:solidFill>
                    </a:defRPr>
                  </a:pPr>
                  <a:endParaRPr lang="en-US"/>
                </a:p>
              </c:txPr>
              <c:showLegendKey val="0"/>
              <c:showVal val="1"/>
              <c:showCatName val="0"/>
              <c:showSerName val="0"/>
              <c:showPercent val="0"/>
              <c:showBubbleSize val="0"/>
            </c:dLbl>
            <c:dLbl>
              <c:idx val="12"/>
              <c:spPr/>
              <c:txPr>
                <a:bodyPr/>
                <a:lstStyle/>
                <a:p>
                  <a:pPr>
                    <a:defRPr b="1">
                      <a:solidFill>
                        <a:srgbClr val="C00000"/>
                      </a:solidFill>
                    </a:defRPr>
                  </a:pPr>
                  <a:endParaRPr lang="en-US"/>
                </a:p>
              </c:txPr>
              <c:showLegendKey val="0"/>
              <c:showVal val="1"/>
              <c:showCatName val="0"/>
              <c:showSerName val="0"/>
              <c:showPercent val="0"/>
              <c:showBubbleSize val="0"/>
            </c:dLbl>
            <c:dLbl>
              <c:idx val="13"/>
              <c:spPr/>
              <c:txPr>
                <a:bodyPr/>
                <a:lstStyle/>
                <a:p>
                  <a:pPr>
                    <a:defRPr b="1">
                      <a:solidFill>
                        <a:srgbClr val="C00000"/>
                      </a:solidFill>
                    </a:defRPr>
                  </a:pPr>
                  <a:endParaRPr lang="en-US"/>
                </a:p>
              </c:txPr>
              <c:showLegendKey val="0"/>
              <c:showVal val="1"/>
              <c:showCatName val="0"/>
              <c:showSerName val="0"/>
              <c:showPercent val="0"/>
              <c:showBubbleSize val="0"/>
            </c:dLbl>
            <c:dLbl>
              <c:idx val="14"/>
              <c:spPr/>
              <c:txPr>
                <a:bodyPr/>
                <a:lstStyle/>
                <a:p>
                  <a:pPr>
                    <a:defRPr b="1">
                      <a:solidFill>
                        <a:srgbClr val="C00000"/>
                      </a:solidFill>
                    </a:defRPr>
                  </a:pPr>
                  <a:endParaRPr lang="en-US"/>
                </a:p>
              </c:txPr>
              <c:showLegendKey val="0"/>
              <c:showVal val="1"/>
              <c:showCatName val="0"/>
              <c:showSerName val="0"/>
              <c:showPercent val="0"/>
              <c:showBubbleSize val="0"/>
            </c:dLbl>
            <c:dLbl>
              <c:idx val="16"/>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Лист1!$L$2:$L$18</c:f>
              <c:numCache>
                <c:formatCode>0%</c:formatCode>
                <c:ptCount val="17"/>
                <c:pt idx="0">
                  <c:v>0.93440000000000001</c:v>
                </c:pt>
                <c:pt idx="1">
                  <c:v>0.88430000000000009</c:v>
                </c:pt>
                <c:pt idx="2">
                  <c:v>0.64430000000000009</c:v>
                </c:pt>
                <c:pt idx="3">
                  <c:v>0.82479999999999998</c:v>
                </c:pt>
                <c:pt idx="4">
                  <c:v>0.85059999999999991</c:v>
                </c:pt>
                <c:pt idx="5">
                  <c:v>0.7944</c:v>
                </c:pt>
                <c:pt idx="6">
                  <c:v>0.56950000000000001</c:v>
                </c:pt>
                <c:pt idx="7">
                  <c:v>0.51800000000000002</c:v>
                </c:pt>
                <c:pt idx="8">
                  <c:v>0.59319999999999995</c:v>
                </c:pt>
                <c:pt idx="9">
                  <c:v>0.53980000000000006</c:v>
                </c:pt>
                <c:pt idx="10">
                  <c:v>0.44330000000000003</c:v>
                </c:pt>
                <c:pt idx="11">
                  <c:v>0.51959999999999995</c:v>
                </c:pt>
                <c:pt idx="12">
                  <c:v>0.56310000000000004</c:v>
                </c:pt>
                <c:pt idx="13">
                  <c:v>0.44579999999999997</c:v>
                </c:pt>
                <c:pt idx="14">
                  <c:v>0.40039999999999998</c:v>
                </c:pt>
                <c:pt idx="15">
                  <c:v>0.2482</c:v>
                </c:pt>
                <c:pt idx="16">
                  <c:v>0.24940000000000001</c:v>
                </c:pt>
              </c:numCache>
            </c:numRef>
          </c:val>
        </c:ser>
        <c:ser>
          <c:idx val="11"/>
          <c:order val="11"/>
          <c:tx>
            <c:strRef>
              <c:f>Лист1!$M$1</c:f>
              <c:strCache>
                <c:ptCount val="1"/>
                <c:pt idx="0">
                  <c:v>Столбец6</c:v>
                </c:pt>
              </c:strCache>
            </c:strRef>
          </c:tx>
          <c:spPr>
            <a:noFill/>
          </c:spPr>
          <c:invertIfNegative val="0"/>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Лист1!$M$2:$M$18</c:f>
              <c:numCache>
                <c:formatCode>0%</c:formatCode>
                <c:ptCount val="17"/>
                <c:pt idx="0">
                  <c:v>6.5599999999999992E-2</c:v>
                </c:pt>
                <c:pt idx="1">
                  <c:v>0.11569999999999991</c:v>
                </c:pt>
                <c:pt idx="2">
                  <c:v>0.35569999999999991</c:v>
                </c:pt>
                <c:pt idx="3">
                  <c:v>0.17520000000000002</c:v>
                </c:pt>
                <c:pt idx="4">
                  <c:v>0.14940000000000009</c:v>
                </c:pt>
                <c:pt idx="5">
                  <c:v>0.2056</c:v>
                </c:pt>
                <c:pt idx="6">
                  <c:v>0.43049999999999999</c:v>
                </c:pt>
                <c:pt idx="7">
                  <c:v>0.48199999999999998</c:v>
                </c:pt>
                <c:pt idx="8">
                  <c:v>0.40680000000000005</c:v>
                </c:pt>
                <c:pt idx="9">
                  <c:v>0.46019999999999994</c:v>
                </c:pt>
                <c:pt idx="10">
                  <c:v>0.55669999999999997</c:v>
                </c:pt>
                <c:pt idx="11">
                  <c:v>0.48040000000000005</c:v>
                </c:pt>
                <c:pt idx="12">
                  <c:v>0.43689999999999996</c:v>
                </c:pt>
                <c:pt idx="13">
                  <c:v>0.55420000000000003</c:v>
                </c:pt>
                <c:pt idx="14">
                  <c:v>0.59960000000000002</c:v>
                </c:pt>
                <c:pt idx="15">
                  <c:v>0.75180000000000002</c:v>
                </c:pt>
                <c:pt idx="16">
                  <c:v>0.75059999999999993</c:v>
                </c:pt>
              </c:numCache>
            </c:numRef>
          </c:val>
        </c:ser>
        <c:ser>
          <c:idx val="12"/>
          <c:order val="12"/>
          <c:tx>
            <c:strRef>
              <c:f>Лист1!$N$1</c:f>
              <c:strCache>
                <c:ptCount val="1"/>
                <c:pt idx="0">
                  <c:v>Львів</c:v>
                </c:pt>
              </c:strCache>
            </c:strRef>
          </c:tx>
          <c:spPr>
            <a:solidFill>
              <a:schemeClr val="accent4">
                <a:lumMod val="40000"/>
                <a:lumOff val="60000"/>
              </a:schemeClr>
            </a:solidFill>
          </c:spPr>
          <c:invertIfNegative val="0"/>
          <c:dLbls>
            <c:dLbl>
              <c:idx val="0"/>
              <c:spPr/>
              <c:txPr>
                <a:bodyPr/>
                <a:lstStyle/>
                <a:p>
                  <a:pPr>
                    <a:defRPr b="1">
                      <a:solidFill>
                        <a:srgbClr val="0000FF"/>
                      </a:solidFill>
                    </a:defRPr>
                  </a:pPr>
                  <a:endParaRPr lang="en-US"/>
                </a:p>
              </c:txPr>
              <c:showLegendKey val="0"/>
              <c:showVal val="1"/>
              <c:showCatName val="0"/>
              <c:showSerName val="0"/>
              <c:showPercent val="0"/>
              <c:showBubbleSize val="0"/>
            </c:dLbl>
            <c:dLbl>
              <c:idx val="3"/>
              <c:spPr/>
              <c:txPr>
                <a:bodyPr/>
                <a:lstStyle/>
                <a:p>
                  <a:pPr>
                    <a:defRPr b="1">
                      <a:solidFill>
                        <a:srgbClr val="0000FF"/>
                      </a:solidFill>
                    </a:defRPr>
                  </a:pPr>
                  <a:endParaRPr lang="en-US"/>
                </a:p>
              </c:txPr>
              <c:showLegendKey val="0"/>
              <c:showVal val="1"/>
              <c:showCatName val="0"/>
              <c:showSerName val="0"/>
              <c:showPercent val="0"/>
              <c:showBubbleSize val="0"/>
            </c:dLbl>
            <c:dLbl>
              <c:idx val="5"/>
              <c:spPr/>
              <c:txPr>
                <a:bodyPr/>
                <a:lstStyle/>
                <a:p>
                  <a:pPr>
                    <a:defRPr b="1">
                      <a:solidFill>
                        <a:srgbClr val="0000FF"/>
                      </a:solidFill>
                    </a:defRPr>
                  </a:pPr>
                  <a:endParaRPr lang="en-US"/>
                </a:p>
              </c:txPr>
              <c:showLegendKey val="0"/>
              <c:showVal val="1"/>
              <c:showCatName val="0"/>
              <c:showSerName val="0"/>
              <c:showPercent val="0"/>
              <c:showBubbleSize val="0"/>
            </c:dLbl>
            <c:dLbl>
              <c:idx val="6"/>
              <c:spPr/>
              <c:txPr>
                <a:bodyPr/>
                <a:lstStyle/>
                <a:p>
                  <a:pPr>
                    <a:defRPr b="1">
                      <a:solidFill>
                        <a:srgbClr val="C00000"/>
                      </a:solidFill>
                    </a:defRPr>
                  </a:pPr>
                  <a:endParaRPr lang="en-US"/>
                </a:p>
              </c:txPr>
              <c:showLegendKey val="0"/>
              <c:showVal val="1"/>
              <c:showCatName val="0"/>
              <c:showSerName val="0"/>
              <c:showPercent val="0"/>
              <c:showBubbleSize val="0"/>
            </c:dLbl>
            <c:dLbl>
              <c:idx val="7"/>
              <c:spPr/>
              <c:txPr>
                <a:bodyPr/>
                <a:lstStyle/>
                <a:p>
                  <a:pPr>
                    <a:defRPr b="1">
                      <a:solidFill>
                        <a:srgbClr val="C00000"/>
                      </a:solidFill>
                    </a:defRPr>
                  </a:pPr>
                  <a:endParaRPr lang="en-US"/>
                </a:p>
              </c:txPr>
              <c:showLegendKey val="0"/>
              <c:showVal val="1"/>
              <c:showCatName val="0"/>
              <c:showSerName val="0"/>
              <c:showPercent val="0"/>
              <c:showBubbleSize val="0"/>
            </c:dLbl>
            <c:dLbl>
              <c:idx val="8"/>
              <c:spPr/>
              <c:txPr>
                <a:bodyPr/>
                <a:lstStyle/>
                <a:p>
                  <a:pPr>
                    <a:defRPr b="1">
                      <a:solidFill>
                        <a:srgbClr val="0000FF"/>
                      </a:solidFill>
                    </a:defRPr>
                  </a:pPr>
                  <a:endParaRPr lang="en-US"/>
                </a:p>
              </c:txPr>
              <c:showLegendKey val="0"/>
              <c:showVal val="1"/>
              <c:showCatName val="0"/>
              <c:showSerName val="0"/>
              <c:showPercent val="0"/>
              <c:showBubbleSize val="0"/>
            </c:dLbl>
            <c:dLbl>
              <c:idx val="9"/>
              <c:spPr/>
              <c:txPr>
                <a:bodyPr/>
                <a:lstStyle/>
                <a:p>
                  <a:pPr>
                    <a:defRPr b="1">
                      <a:solidFill>
                        <a:srgbClr val="0000FF"/>
                      </a:solidFill>
                    </a:defRPr>
                  </a:pPr>
                  <a:endParaRPr lang="en-US"/>
                </a:p>
              </c:txPr>
              <c:showLegendKey val="0"/>
              <c:showVal val="1"/>
              <c:showCatName val="0"/>
              <c:showSerName val="0"/>
              <c:showPercent val="0"/>
              <c:showBubbleSize val="0"/>
            </c:dLbl>
            <c:dLbl>
              <c:idx val="16"/>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Лист1!$N$2:$N$18</c:f>
              <c:numCache>
                <c:formatCode>0%</c:formatCode>
                <c:ptCount val="17"/>
                <c:pt idx="0">
                  <c:v>0.82099999999999995</c:v>
                </c:pt>
                <c:pt idx="1">
                  <c:v>0.82159999999999989</c:v>
                </c:pt>
                <c:pt idx="2">
                  <c:v>0.69030000000000002</c:v>
                </c:pt>
                <c:pt idx="3">
                  <c:v>0.53129999999999999</c:v>
                </c:pt>
                <c:pt idx="4">
                  <c:v>0.65070000000000006</c:v>
                </c:pt>
                <c:pt idx="5">
                  <c:v>0.48370000000000002</c:v>
                </c:pt>
                <c:pt idx="6">
                  <c:v>0.80940000000000001</c:v>
                </c:pt>
                <c:pt idx="7">
                  <c:v>0.68240000000000001</c:v>
                </c:pt>
                <c:pt idx="8">
                  <c:v>0.28149999999999997</c:v>
                </c:pt>
                <c:pt idx="9">
                  <c:v>0.15570000000000001</c:v>
                </c:pt>
                <c:pt idx="10">
                  <c:v>0.4294</c:v>
                </c:pt>
                <c:pt idx="11">
                  <c:v>0.27310000000000001</c:v>
                </c:pt>
                <c:pt idx="12">
                  <c:v>0.32679999999999998</c:v>
                </c:pt>
                <c:pt idx="13">
                  <c:v>0.30420000000000003</c:v>
                </c:pt>
                <c:pt idx="14">
                  <c:v>0.18099999999999999</c:v>
                </c:pt>
                <c:pt idx="15">
                  <c:v>0.22660000000000002</c:v>
                </c:pt>
                <c:pt idx="16">
                  <c:v>0.42810000000000004</c:v>
                </c:pt>
              </c:numCache>
            </c:numRef>
          </c:val>
        </c:ser>
        <c:ser>
          <c:idx val="13"/>
          <c:order val="13"/>
          <c:tx>
            <c:strRef>
              <c:f>Лист1!$O$1</c:f>
              <c:strCache>
                <c:ptCount val="1"/>
                <c:pt idx="0">
                  <c:v>Столбец7</c:v>
                </c:pt>
              </c:strCache>
            </c:strRef>
          </c:tx>
          <c:spPr>
            <a:noFill/>
          </c:spPr>
          <c:invertIfNegative val="0"/>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Лист1!$O$2:$O$18</c:f>
              <c:numCache>
                <c:formatCode>0%</c:formatCode>
                <c:ptCount val="17"/>
                <c:pt idx="0">
                  <c:v>0.17900000000000005</c:v>
                </c:pt>
                <c:pt idx="1">
                  <c:v>0.17840000000000011</c:v>
                </c:pt>
                <c:pt idx="2">
                  <c:v>0.30969999999999998</c:v>
                </c:pt>
                <c:pt idx="3">
                  <c:v>0.46870000000000001</c:v>
                </c:pt>
                <c:pt idx="4">
                  <c:v>0.34929999999999994</c:v>
                </c:pt>
                <c:pt idx="5">
                  <c:v>0.51629999999999998</c:v>
                </c:pt>
                <c:pt idx="6">
                  <c:v>0.19059999999999999</c:v>
                </c:pt>
                <c:pt idx="7">
                  <c:v>0.31759999999999999</c:v>
                </c:pt>
                <c:pt idx="8">
                  <c:v>0.71850000000000003</c:v>
                </c:pt>
                <c:pt idx="9">
                  <c:v>0.84430000000000005</c:v>
                </c:pt>
                <c:pt idx="10">
                  <c:v>0.5706</c:v>
                </c:pt>
                <c:pt idx="11">
                  <c:v>0.72689999999999999</c:v>
                </c:pt>
                <c:pt idx="12">
                  <c:v>0.67320000000000002</c:v>
                </c:pt>
                <c:pt idx="13">
                  <c:v>0.69579999999999997</c:v>
                </c:pt>
                <c:pt idx="14">
                  <c:v>0.81899999999999995</c:v>
                </c:pt>
                <c:pt idx="15">
                  <c:v>0.77339999999999998</c:v>
                </c:pt>
                <c:pt idx="16">
                  <c:v>0.57189999999999996</c:v>
                </c:pt>
              </c:numCache>
            </c:numRef>
          </c:val>
        </c:ser>
        <c:ser>
          <c:idx val="14"/>
          <c:order val="14"/>
          <c:tx>
            <c:strRef>
              <c:f>Лист1!$P$1</c:f>
              <c:strCache>
                <c:ptCount val="1"/>
                <c:pt idx="0">
                  <c:v>Харків</c:v>
                </c:pt>
              </c:strCache>
            </c:strRef>
          </c:tx>
          <c:spPr>
            <a:solidFill>
              <a:schemeClr val="accent2">
                <a:lumMod val="40000"/>
                <a:lumOff val="60000"/>
              </a:schemeClr>
            </a:solidFill>
          </c:spPr>
          <c:invertIfNegative val="0"/>
          <c:dLbls>
            <c:dLbl>
              <c:idx val="2"/>
              <c:spPr/>
              <c:txPr>
                <a:bodyPr/>
                <a:lstStyle/>
                <a:p>
                  <a:pPr>
                    <a:defRPr b="1">
                      <a:solidFill>
                        <a:srgbClr val="C00000"/>
                      </a:solidFill>
                    </a:defRPr>
                  </a:pPr>
                  <a:endParaRPr lang="en-US"/>
                </a:p>
              </c:txPr>
              <c:showLegendKey val="0"/>
              <c:showVal val="1"/>
              <c:showCatName val="0"/>
              <c:showSerName val="0"/>
              <c:showPercent val="0"/>
              <c:showBubbleSize val="0"/>
            </c:dLbl>
            <c:dLbl>
              <c:idx val="4"/>
              <c:spPr/>
              <c:txPr>
                <a:bodyPr/>
                <a:lstStyle/>
                <a:p>
                  <a:pPr>
                    <a:defRPr b="1">
                      <a:solidFill>
                        <a:srgbClr val="C00000"/>
                      </a:solidFill>
                    </a:defRPr>
                  </a:pPr>
                  <a:endParaRPr lang="en-US"/>
                </a:p>
              </c:txPr>
              <c:showLegendKey val="0"/>
              <c:showVal val="1"/>
              <c:showCatName val="0"/>
              <c:showSerName val="0"/>
              <c:showPercent val="0"/>
              <c:showBubbleSize val="0"/>
            </c:dLbl>
            <c:dLbl>
              <c:idx val="8"/>
              <c:spPr/>
              <c:txPr>
                <a:bodyPr/>
                <a:lstStyle/>
                <a:p>
                  <a:pPr>
                    <a:defRPr b="1">
                      <a:solidFill>
                        <a:srgbClr val="C00000"/>
                      </a:solidFill>
                    </a:defRPr>
                  </a:pPr>
                  <a:endParaRPr lang="en-US"/>
                </a:p>
              </c:txPr>
              <c:showLegendKey val="0"/>
              <c:showVal val="1"/>
              <c:showCatName val="0"/>
              <c:showSerName val="0"/>
              <c:showPercent val="0"/>
              <c:showBubbleSize val="0"/>
            </c:dLbl>
            <c:dLbl>
              <c:idx val="9"/>
              <c:spPr/>
              <c:txPr>
                <a:bodyPr/>
                <a:lstStyle/>
                <a:p>
                  <a:pPr>
                    <a:defRPr b="1">
                      <a:solidFill>
                        <a:srgbClr val="C00000"/>
                      </a:solidFill>
                    </a:defRPr>
                  </a:pPr>
                  <a:endParaRPr lang="en-US"/>
                </a:p>
              </c:txPr>
              <c:showLegendKey val="0"/>
              <c:showVal val="1"/>
              <c:showCatName val="0"/>
              <c:showSerName val="0"/>
              <c:showPercent val="0"/>
              <c:showBubbleSize val="0"/>
            </c:dLbl>
            <c:dLbl>
              <c:idx val="10"/>
              <c:spPr/>
              <c:txPr>
                <a:bodyPr/>
                <a:lstStyle/>
                <a:p>
                  <a:pPr>
                    <a:defRPr b="1">
                      <a:solidFill>
                        <a:srgbClr val="C00000"/>
                      </a:solidFill>
                    </a:defRPr>
                  </a:pPr>
                  <a:endParaRPr lang="en-US"/>
                </a:p>
              </c:txPr>
              <c:showLegendKey val="0"/>
              <c:showVal val="1"/>
              <c:showCatName val="0"/>
              <c:showSerName val="0"/>
              <c:showPercent val="0"/>
              <c:showBubbleSize val="0"/>
            </c:dLbl>
            <c:dLbl>
              <c:idx val="15"/>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Лист1!$A$2:$A$18</c:f>
              <c:strCache>
                <c:ptCount val="17"/>
                <c:pt idx="0">
                  <c:v>Я впевнений (а), що сім'ї, де живуть люди, діти з інвалідністю, заслуговують підтримки від навколишнього оточення та уряду</c:v>
                </c:pt>
                <c:pt idx="1">
                  <c:v>Батьки, які застосовують насильство, або мають наркотичну / алкогольну залежність, не можуть стати хорошими батьками</c:v>
                </c:pt>
                <c:pt idx="2">
                  <c:v>Я впевнений (а), що сім'ї, які живуть у бідності, заслуговують підтримки від навколишнього оточення та уряду</c:v>
                </c:pt>
                <c:pt idx="3">
                  <c:v>Я впевнений (а), що сім'ї, що живуть з ВІЛ, заслуговують підтримки від навколишнього оточення та уряду</c:v>
                </c:pt>
                <c:pt idx="4">
                  <c:v>Я впевнений (а), що сім'ї з наркотичною / алкогольною залежністю самі винні у своїй ситуації</c:v>
                </c:pt>
                <c:pt idx="5">
                  <c:v>Якби з'ясувалося, що зі мною по сусідству живе сім'я, що має дитину з (важкою) інвалідністю / має проблеми з наркотичною / алкогольною залежністю / живе з ВІЛ / живе в бідності, я був (була) би готовий (а) підтримувати їх доступними мені способами</c:v>
                </c:pt>
                <c:pt idx="6">
                  <c:v>У сім'ях з проблемами наркотичної / алкогольної залежності або такими захворюваннями як ВІЛ кращим варіантом для дітей є їх вилучення з сім'ї</c:v>
                </c:pt>
                <c:pt idx="7">
                  <c:v>Я впевнений (а), що сім'ї з наркотичною / алкогольною залежністю заслуговують підтримки від навколишнього оточення та уряду</c:v>
                </c:pt>
                <c:pt idx="8">
                  <c:v>Якби мій родич мав проблеми з наркотичною / алкогольною залежністю, я б вважав за краще, щоб інші люди не знали про це</c:v>
                </c:pt>
                <c:pt idx="9">
                  <c:v>Якби мій родич усиновив дитину, я б вважав за краще, щоб інші люди не знали про це</c:v>
                </c:pt>
                <c:pt idx="10">
                  <c:v>Для дітей з важкими формами інвалідності кращим варіантом є знаходження в стаціонарі, де вони можуть отримувати медичний догляд, ніж знаходження в сім'ї</c:v>
                </c:pt>
                <c:pt idx="11">
                  <c:v>Я впевнений (а), що сім'ї, які живуть з ВІЛ, самі винні у своїй ситуації</c:v>
                </c:pt>
                <c:pt idx="12">
                  <c:v>У сім'ї дитина з інвалідністю не може отримати достатній догляд, їй буде краще в спеціалізованому дитячому будинку</c:v>
                </c:pt>
                <c:pt idx="13">
                  <c:v>Я впевнений (а), що сім'ї, що живуть у бідності, самі винні у своїй ситуації</c:v>
                </c:pt>
                <c:pt idx="14">
                  <c:v>Якби мій родич жив би в бідності, я б вважав за краще, щоб інші люди не знали про це</c:v>
                </c:pt>
                <c:pt idx="15">
                  <c:v>Якби мій родич мав важку форму інвалідності, я б вважав за краще, щоб інші люди не знали про це</c:v>
                </c:pt>
                <c:pt idx="16">
                  <c:v>Я впевнений (а), що сім'ї, де живуть люди, діти з інвалідністю, самі винні у своїй ситуації</c:v>
                </c:pt>
              </c:strCache>
            </c:strRef>
          </c:cat>
          <c:val>
            <c:numRef>
              <c:f>Лист1!$P$2:$P$18</c:f>
              <c:numCache>
                <c:formatCode>0%</c:formatCode>
                <c:ptCount val="17"/>
                <c:pt idx="0">
                  <c:v>0.95250000000000001</c:v>
                </c:pt>
                <c:pt idx="1">
                  <c:v>0.84299999999999997</c:v>
                </c:pt>
                <c:pt idx="2">
                  <c:v>0.84529999999999994</c:v>
                </c:pt>
                <c:pt idx="3">
                  <c:v>0.7056</c:v>
                </c:pt>
                <c:pt idx="4">
                  <c:v>0.79069999999999996</c:v>
                </c:pt>
                <c:pt idx="5">
                  <c:v>0.53039999999999998</c:v>
                </c:pt>
                <c:pt idx="6">
                  <c:v>0.5756</c:v>
                </c:pt>
                <c:pt idx="7">
                  <c:v>0.44070000000000004</c:v>
                </c:pt>
                <c:pt idx="8">
                  <c:v>0.7873</c:v>
                </c:pt>
                <c:pt idx="9">
                  <c:v>0.61640000000000006</c:v>
                </c:pt>
                <c:pt idx="10">
                  <c:v>0.48309999999999997</c:v>
                </c:pt>
                <c:pt idx="11">
                  <c:v>0.41100000000000003</c:v>
                </c:pt>
                <c:pt idx="12">
                  <c:v>0.36169999999999997</c:v>
                </c:pt>
                <c:pt idx="13">
                  <c:v>0.27529999999999999</c:v>
                </c:pt>
                <c:pt idx="14">
                  <c:v>0.29900000000000004</c:v>
                </c:pt>
                <c:pt idx="15">
                  <c:v>0.42120000000000002</c:v>
                </c:pt>
                <c:pt idx="16">
                  <c:v>0.1202</c:v>
                </c:pt>
              </c:numCache>
            </c:numRef>
          </c:val>
        </c:ser>
        <c:dLbls>
          <c:showLegendKey val="0"/>
          <c:showVal val="0"/>
          <c:showCatName val="0"/>
          <c:showSerName val="0"/>
          <c:showPercent val="0"/>
          <c:showBubbleSize val="0"/>
        </c:dLbls>
        <c:gapWidth val="50"/>
        <c:overlap val="100"/>
        <c:axId val="359328648"/>
        <c:axId val="360951808"/>
      </c:barChart>
      <c:catAx>
        <c:axId val="359328648"/>
        <c:scaling>
          <c:orientation val="maxMin"/>
        </c:scaling>
        <c:delete val="1"/>
        <c:axPos val="l"/>
        <c:numFmt formatCode="General" sourceLinked="1"/>
        <c:majorTickMark val="out"/>
        <c:minorTickMark val="none"/>
        <c:tickLblPos val="nextTo"/>
        <c:crossAx val="360951808"/>
        <c:crosses val="autoZero"/>
        <c:auto val="1"/>
        <c:lblAlgn val="ctr"/>
        <c:lblOffset val="100"/>
        <c:noMultiLvlLbl val="0"/>
      </c:catAx>
      <c:valAx>
        <c:axId val="360951808"/>
        <c:scaling>
          <c:orientation val="minMax"/>
        </c:scaling>
        <c:delete val="1"/>
        <c:axPos val="t"/>
        <c:majorGridlines>
          <c:spPr>
            <a:ln>
              <a:noFill/>
            </a:ln>
          </c:spPr>
        </c:majorGridlines>
        <c:numFmt formatCode="0%" sourceLinked="1"/>
        <c:majorTickMark val="out"/>
        <c:minorTickMark val="none"/>
        <c:tickLblPos val="nextTo"/>
        <c:crossAx val="359328648"/>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egendEntry>
        <c:idx val="13"/>
        <c:delete val="1"/>
      </c:legendEntry>
      <c:layout>
        <c:manualLayout>
          <c:xMode val="edge"/>
          <c:yMode val="edge"/>
          <c:x val="0.37598760394144243"/>
          <c:y val="0.11979015361251541"/>
          <c:w val="0.54047215365764512"/>
          <c:h val="4.0589044331351111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99080459770112"/>
          <c:y val="0.1658191790516631"/>
          <c:w val="0.34691105750154749"/>
          <c:h val="0.80671978675955325"/>
        </c:manualLayout>
      </c:layout>
      <c:barChart>
        <c:barDir val="bar"/>
        <c:grouping val="stacked"/>
        <c:varyColors val="0"/>
        <c:ser>
          <c:idx val="0"/>
          <c:order val="0"/>
          <c:tx>
            <c:strRef>
              <c:f>Лист1!$B$1</c:f>
              <c:strCache>
                <c:ptCount val="1"/>
                <c:pt idx="0">
                  <c:v>Столбец4</c:v>
                </c:pt>
              </c:strCache>
            </c:strRef>
          </c:tx>
          <c:spPr>
            <a:solidFill>
              <a:srgbClr val="FFC000"/>
            </a:solidFill>
          </c:spPr>
          <c:invertIfNegative val="0"/>
          <c:dLbls>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Толерантність українського суспільства по відношенню до уразливих груп дітей</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Лист1!$B$2:$B$10</c:f>
              <c:numCache>
                <c:formatCode>General</c:formatCode>
                <c:ptCount val="9"/>
                <c:pt idx="0" formatCode="0%">
                  <c:v>0.3836</c:v>
                </c:pt>
                <c:pt idx="2" formatCode="0%">
                  <c:v>0.60680000000000001</c:v>
                </c:pt>
                <c:pt idx="3" formatCode="0%">
                  <c:v>0.51270000000000004</c:v>
                </c:pt>
                <c:pt idx="4" formatCode="0%">
                  <c:v>0.43740000000000001</c:v>
                </c:pt>
                <c:pt idx="5" formatCode="0%">
                  <c:v>0.37030000000000002</c:v>
                </c:pt>
                <c:pt idx="6" formatCode="0%">
                  <c:v>0.31850000000000001</c:v>
                </c:pt>
                <c:pt idx="7" formatCode="0%">
                  <c:v>0.1103</c:v>
                </c:pt>
                <c:pt idx="8" formatCode="0%">
                  <c:v>3.8E-3</c:v>
                </c:pt>
              </c:numCache>
            </c:numRef>
          </c:val>
        </c:ser>
        <c:ser>
          <c:idx val="1"/>
          <c:order val="1"/>
          <c:tx>
            <c:strRef>
              <c:f>Лист1!$C$1</c:f>
              <c:strCache>
                <c:ptCount val="1"/>
                <c:pt idx="0">
                  <c:v>Столбец2</c:v>
                </c:pt>
              </c:strCache>
            </c:strRef>
          </c:tx>
          <c:spPr>
            <a:noFill/>
          </c:spPr>
          <c:invertIfNegative val="0"/>
          <c:cat>
            <c:strRef>
              <c:f>Лист1!$A$2:$A$10</c:f>
              <c:strCache>
                <c:ptCount val="9"/>
                <c:pt idx="0">
                  <c:v>Толерантність українського суспільства по відношенню до уразливих груп дітей</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Лист1!$C$2:$C$10</c:f>
              <c:numCache>
                <c:formatCode>0%</c:formatCode>
                <c:ptCount val="9"/>
                <c:pt idx="0">
                  <c:v>0.61640000000000006</c:v>
                </c:pt>
                <c:pt idx="1">
                  <c:v>1</c:v>
                </c:pt>
                <c:pt idx="2">
                  <c:v>0.39319999999999999</c:v>
                </c:pt>
                <c:pt idx="3">
                  <c:v>0.48729999999999996</c:v>
                </c:pt>
                <c:pt idx="4">
                  <c:v>0.56259999999999999</c:v>
                </c:pt>
                <c:pt idx="5">
                  <c:v>0.62969999999999993</c:v>
                </c:pt>
                <c:pt idx="6">
                  <c:v>0.68149999999999999</c:v>
                </c:pt>
                <c:pt idx="7">
                  <c:v>0.88970000000000005</c:v>
                </c:pt>
                <c:pt idx="8">
                  <c:v>0.99619999999999997</c:v>
                </c:pt>
              </c:numCache>
            </c:numRef>
          </c:val>
        </c:ser>
        <c:ser>
          <c:idx val="2"/>
          <c:order val="2"/>
          <c:tx>
            <c:strRef>
              <c:f>Лист1!$D$1</c:f>
              <c:strCache>
                <c:ptCount val="1"/>
                <c:pt idx="0">
                  <c:v>Столбец5</c:v>
                </c:pt>
              </c:strCache>
            </c:strRef>
          </c:tx>
          <c:spPr>
            <a:noFill/>
          </c:spPr>
          <c:invertIfNegative val="0"/>
          <c:cat>
            <c:strRef>
              <c:f>Лист1!$A$2:$A$10</c:f>
              <c:strCache>
                <c:ptCount val="9"/>
                <c:pt idx="0">
                  <c:v>Толерантність українського суспільства по відношенню до уразливих груп дітей</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Лист1!$D$2:$D$10</c:f>
              <c:numCache>
                <c:formatCode>General</c:formatCode>
                <c:ptCount val="9"/>
                <c:pt idx="0" formatCode="0%">
                  <c:v>0.97660000000000002</c:v>
                </c:pt>
                <c:pt idx="2" formatCode="0%">
                  <c:v>0.92989999999999995</c:v>
                </c:pt>
                <c:pt idx="3" formatCode="0%">
                  <c:v>0.92769999999999997</c:v>
                </c:pt>
                <c:pt idx="4" formatCode="0%">
                  <c:v>0.91849999999999998</c:v>
                </c:pt>
                <c:pt idx="5" formatCode="0%">
                  <c:v>0.88019999999999998</c:v>
                </c:pt>
                <c:pt idx="6" formatCode="0%">
                  <c:v>0.87360000000000004</c:v>
                </c:pt>
                <c:pt idx="7" formatCode="0%">
                  <c:v>0.86919999999999997</c:v>
                </c:pt>
                <c:pt idx="8" formatCode="0%">
                  <c:v>0.85799999999999998</c:v>
                </c:pt>
              </c:numCache>
            </c:numRef>
          </c:val>
        </c:ser>
        <c:ser>
          <c:idx val="3"/>
          <c:order val="3"/>
          <c:tx>
            <c:strRef>
              <c:f>Лист1!$E$1</c:f>
              <c:strCache>
                <c:ptCount val="1"/>
                <c:pt idx="0">
                  <c:v>Столбец3</c:v>
                </c:pt>
              </c:strCache>
            </c:strRef>
          </c:tx>
          <c:spPr>
            <a:noFill/>
          </c:spPr>
          <c:invertIfNegative val="0"/>
          <c:cat>
            <c:strRef>
              <c:f>Лист1!$A$2:$A$10</c:f>
              <c:strCache>
                <c:ptCount val="9"/>
                <c:pt idx="0">
                  <c:v>Толерантність українського суспільства по відношенню до уразливих груп дітей</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Лист1!$E$2:$E$10</c:f>
              <c:numCache>
                <c:formatCode>0%</c:formatCode>
                <c:ptCount val="9"/>
                <c:pt idx="0">
                  <c:v>2.3399999999999976E-2</c:v>
                </c:pt>
                <c:pt idx="1">
                  <c:v>1</c:v>
                </c:pt>
                <c:pt idx="2">
                  <c:v>7.0100000000000051E-2</c:v>
                </c:pt>
                <c:pt idx="3">
                  <c:v>7.2300000000000031E-2</c:v>
                </c:pt>
                <c:pt idx="4">
                  <c:v>8.1500000000000017E-2</c:v>
                </c:pt>
                <c:pt idx="5">
                  <c:v>0.11980000000000002</c:v>
                </c:pt>
                <c:pt idx="6">
                  <c:v>0.12639999999999996</c:v>
                </c:pt>
                <c:pt idx="7">
                  <c:v>0.13080000000000003</c:v>
                </c:pt>
                <c:pt idx="8">
                  <c:v>0.14200000000000002</c:v>
                </c:pt>
              </c:numCache>
            </c:numRef>
          </c:val>
        </c:ser>
        <c:dLbls>
          <c:showLegendKey val="0"/>
          <c:showVal val="0"/>
          <c:showCatName val="0"/>
          <c:showSerName val="0"/>
          <c:showPercent val="0"/>
          <c:showBubbleSize val="0"/>
        </c:dLbls>
        <c:gapWidth val="50"/>
        <c:overlap val="100"/>
        <c:axId val="360953768"/>
        <c:axId val="360954160"/>
      </c:barChart>
      <c:catAx>
        <c:axId val="360953768"/>
        <c:scaling>
          <c:orientation val="maxMin"/>
        </c:scaling>
        <c:delete val="0"/>
        <c:axPos val="l"/>
        <c:numFmt formatCode="General" sourceLinked="1"/>
        <c:majorTickMark val="out"/>
        <c:minorTickMark val="none"/>
        <c:tickLblPos val="nextTo"/>
        <c:crossAx val="360954160"/>
        <c:crosses val="autoZero"/>
        <c:auto val="1"/>
        <c:lblAlgn val="ctr"/>
        <c:lblOffset val="100"/>
        <c:noMultiLvlLbl val="0"/>
      </c:catAx>
      <c:valAx>
        <c:axId val="360954160"/>
        <c:scaling>
          <c:orientation val="minMax"/>
        </c:scaling>
        <c:delete val="1"/>
        <c:axPos val="t"/>
        <c:majorGridlines>
          <c:spPr>
            <a:ln>
              <a:noFill/>
            </a:ln>
          </c:spPr>
        </c:majorGridlines>
        <c:numFmt formatCode="0%" sourceLinked="1"/>
        <c:majorTickMark val="out"/>
        <c:minorTickMark val="none"/>
        <c:tickLblPos val="nextTo"/>
        <c:crossAx val="360953768"/>
        <c:crosses val="autoZero"/>
        <c:crossBetween val="between"/>
      </c:valAx>
      <c:spPr>
        <a:noFill/>
        <a:ln w="25400">
          <a:noFill/>
        </a:ln>
      </c:spPr>
    </c:plotArea>
    <c:plotVisOnly val="1"/>
    <c:dispBlanksAs val="gap"/>
    <c:showDLblsOverMax val="0"/>
  </c:chart>
  <c:txPr>
    <a:bodyPr/>
    <a:lstStyle/>
    <a:p>
      <a:pPr>
        <a:defRPr sz="10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78994322788E-2"/>
          <c:y val="0.1658191790516631"/>
          <c:w val="0.88994597308118029"/>
          <c:h val="0.80671978675955325"/>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sz="900" b="0">
                      <a:solidFill>
                        <a:srgbClr val="0000FF"/>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Лист1!$B$2:$B$10</c:f>
              <c:numCache>
                <c:formatCode>General</c:formatCode>
                <c:ptCount val="9"/>
                <c:pt idx="0" formatCode="0%">
                  <c:v>0.36959999999999998</c:v>
                </c:pt>
                <c:pt idx="2" formatCode="0%">
                  <c:v>0.55979999999999996</c:v>
                </c:pt>
                <c:pt idx="3" formatCode="0%">
                  <c:v>0.45529999999999998</c:v>
                </c:pt>
                <c:pt idx="4" formatCode="0%">
                  <c:v>0.33139999999999997</c:v>
                </c:pt>
                <c:pt idx="5" formatCode="0%">
                  <c:v>0.36559999999999998</c:v>
                </c:pt>
                <c:pt idx="6" formatCode="0%">
                  <c:v>0.20960000000000001</c:v>
                </c:pt>
                <c:pt idx="7" formatCode="0%">
                  <c:v>7.0199999999999999E-2</c:v>
                </c:pt>
                <c:pt idx="8" formatCode="0%">
                  <c:v>1.1000000000000001E-3</c:v>
                </c:pt>
              </c:numCache>
            </c:numRef>
          </c:val>
        </c:ser>
        <c:ser>
          <c:idx val="1"/>
          <c:order val="1"/>
          <c:tx>
            <c:strRef>
              <c:f>Лист1!$C$1</c:f>
              <c:strCache>
                <c:ptCount val="1"/>
                <c:pt idx="0">
                  <c:v>Столбец2</c:v>
                </c:pt>
              </c:strCache>
            </c:strRef>
          </c:tx>
          <c:spPr>
            <a:noFill/>
          </c:spPr>
          <c:invertIfNegative val="0"/>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Лист1!$C$2:$C$10</c:f>
              <c:numCache>
                <c:formatCode>0%</c:formatCode>
                <c:ptCount val="9"/>
                <c:pt idx="0">
                  <c:v>0.63040000000000007</c:v>
                </c:pt>
                <c:pt idx="1">
                  <c:v>1</c:v>
                </c:pt>
                <c:pt idx="2">
                  <c:v>0.44020000000000004</c:v>
                </c:pt>
                <c:pt idx="3">
                  <c:v>0.54469999999999996</c:v>
                </c:pt>
                <c:pt idx="4">
                  <c:v>0.66860000000000008</c:v>
                </c:pt>
                <c:pt idx="5">
                  <c:v>0.63440000000000007</c:v>
                </c:pt>
                <c:pt idx="6">
                  <c:v>0.79039999999999999</c:v>
                </c:pt>
                <c:pt idx="7">
                  <c:v>0.92979999999999996</c:v>
                </c:pt>
                <c:pt idx="8">
                  <c:v>0.99890000000000001</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dLbl>
              <c:idx val="2"/>
              <c:spPr/>
              <c:txPr>
                <a:bodyPr/>
                <a:lstStyle/>
                <a:p>
                  <a:pPr>
                    <a:defRPr sz="900" b="1">
                      <a:solidFill>
                        <a:srgbClr val="C00000"/>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Лист1!$D$2:$D$10</c:f>
              <c:numCache>
                <c:formatCode>General</c:formatCode>
                <c:ptCount val="9"/>
                <c:pt idx="0" formatCode="0%">
                  <c:v>0.4158</c:v>
                </c:pt>
                <c:pt idx="2" formatCode="0%">
                  <c:v>0.70720000000000005</c:v>
                </c:pt>
                <c:pt idx="3" formatCode="0%">
                  <c:v>0.44740000000000002</c:v>
                </c:pt>
                <c:pt idx="4" formatCode="0%">
                  <c:v>0.30840000000000001</c:v>
                </c:pt>
                <c:pt idx="5" formatCode="0%">
                  <c:v>0.27379999999999999</c:v>
                </c:pt>
                <c:pt idx="6" formatCode="0%">
                  <c:v>0.29680000000000001</c:v>
                </c:pt>
                <c:pt idx="7" formatCode="0%">
                  <c:v>0.13669999999999999</c:v>
                </c:pt>
                <c:pt idx="8" formatCode="0%">
                  <c:v>3.2000000000000002E-3</c:v>
                </c:pt>
              </c:numCache>
            </c:numRef>
          </c:val>
        </c:ser>
        <c:ser>
          <c:idx val="3"/>
          <c:order val="3"/>
          <c:tx>
            <c:strRef>
              <c:f>Лист1!$E$1</c:f>
              <c:strCache>
                <c:ptCount val="1"/>
                <c:pt idx="0">
                  <c:v>Столбец3</c:v>
                </c:pt>
              </c:strCache>
            </c:strRef>
          </c:tx>
          <c:spPr>
            <a:noFill/>
          </c:spPr>
          <c:invertIfNegative val="0"/>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Лист1!$E$2:$E$10</c:f>
              <c:numCache>
                <c:formatCode>0%</c:formatCode>
                <c:ptCount val="9"/>
                <c:pt idx="0">
                  <c:v>0.58420000000000005</c:v>
                </c:pt>
                <c:pt idx="1">
                  <c:v>1</c:v>
                </c:pt>
                <c:pt idx="2">
                  <c:v>0.29279999999999995</c:v>
                </c:pt>
                <c:pt idx="3">
                  <c:v>0.55259999999999998</c:v>
                </c:pt>
                <c:pt idx="4">
                  <c:v>0.69159999999999999</c:v>
                </c:pt>
                <c:pt idx="5">
                  <c:v>0.72619999999999996</c:v>
                </c:pt>
                <c:pt idx="6">
                  <c:v>0.70320000000000005</c:v>
                </c:pt>
                <c:pt idx="7">
                  <c:v>0.86329999999999996</c:v>
                </c:pt>
                <c:pt idx="8">
                  <c:v>0.99680000000000002</c:v>
                </c:pt>
              </c:numCache>
            </c:numRef>
          </c:val>
        </c:ser>
        <c:ser>
          <c:idx val="4"/>
          <c:order val="4"/>
          <c:tx>
            <c:strRef>
              <c:f>Лист1!$F$1</c:f>
              <c:strCache>
                <c:ptCount val="1"/>
                <c:pt idx="0">
                  <c:v>Північ+Центр</c:v>
                </c:pt>
              </c:strCache>
            </c:strRef>
          </c:tx>
          <c:spPr>
            <a:solidFill>
              <a:srgbClr val="92D050"/>
            </a:solidFill>
          </c:spPr>
          <c:invertIfNegative val="0"/>
          <c:dLbls>
            <c:dLbl>
              <c:idx val="0"/>
              <c:spPr/>
              <c:txPr>
                <a:bodyPr/>
                <a:lstStyle/>
                <a:p>
                  <a:pPr>
                    <a:defRPr sz="900" b="1">
                      <a:solidFill>
                        <a:srgbClr val="C00000"/>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Лист1!$F$2:$F$10</c:f>
              <c:numCache>
                <c:formatCode>General</c:formatCode>
                <c:ptCount val="9"/>
                <c:pt idx="0" formatCode="0%">
                  <c:v>0.46310000000000001</c:v>
                </c:pt>
                <c:pt idx="2" formatCode="0%">
                  <c:v>0.55530000000000002</c:v>
                </c:pt>
                <c:pt idx="3" formatCode="0%">
                  <c:v>0.56869999999999998</c:v>
                </c:pt>
                <c:pt idx="4" formatCode="0%">
                  <c:v>0.50190000000000001</c:v>
                </c:pt>
                <c:pt idx="5" formatCode="0%">
                  <c:v>0.34179999999999999</c:v>
                </c:pt>
                <c:pt idx="6" formatCode="0%">
                  <c:v>0.3246</c:v>
                </c:pt>
                <c:pt idx="7" formatCode="0%">
                  <c:v>0.1188</c:v>
                </c:pt>
                <c:pt idx="8" formatCode="0%">
                  <c:v>8.2000000000000007E-3</c:v>
                </c:pt>
              </c:numCache>
            </c:numRef>
          </c:val>
        </c:ser>
        <c:ser>
          <c:idx val="5"/>
          <c:order val="5"/>
          <c:tx>
            <c:strRef>
              <c:f>Лист1!$G$1</c:f>
              <c:strCache>
                <c:ptCount val="1"/>
                <c:pt idx="0">
                  <c:v>Столбец4</c:v>
                </c:pt>
              </c:strCache>
            </c:strRef>
          </c:tx>
          <c:spPr>
            <a:noFill/>
          </c:spPr>
          <c:invertIfNegative val="0"/>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Лист1!$G$2:$G$10</c:f>
              <c:numCache>
                <c:formatCode>0%</c:formatCode>
                <c:ptCount val="9"/>
                <c:pt idx="0">
                  <c:v>0.53689999999999993</c:v>
                </c:pt>
                <c:pt idx="1">
                  <c:v>1</c:v>
                </c:pt>
                <c:pt idx="2">
                  <c:v>0.44469999999999998</c:v>
                </c:pt>
                <c:pt idx="3">
                  <c:v>0.43130000000000002</c:v>
                </c:pt>
                <c:pt idx="4">
                  <c:v>0.49809999999999999</c:v>
                </c:pt>
                <c:pt idx="5">
                  <c:v>0.65820000000000001</c:v>
                </c:pt>
                <c:pt idx="6">
                  <c:v>0.6754</c:v>
                </c:pt>
                <c:pt idx="7">
                  <c:v>0.88119999999999998</c:v>
                </c:pt>
                <c:pt idx="8">
                  <c:v>0.99180000000000001</c:v>
                </c:pt>
              </c:numCache>
            </c:numRef>
          </c:val>
        </c:ser>
        <c:ser>
          <c:idx val="6"/>
          <c:order val="6"/>
          <c:tx>
            <c:strRef>
              <c:f>Лист1!$H$1</c:f>
              <c:strCache>
                <c:ptCount val="1"/>
                <c:pt idx="0">
                  <c:v>Південь</c:v>
                </c:pt>
              </c:strCache>
            </c:strRef>
          </c:tx>
          <c:spPr>
            <a:solidFill>
              <a:srgbClr val="FFFF00"/>
            </a:solidFill>
          </c:spPr>
          <c:invertIfNegative val="0"/>
          <c:dLbls>
            <c:dLbl>
              <c:idx val="0"/>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C00000"/>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C00000"/>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C00000"/>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C00000"/>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C00000"/>
                      </a:solidFill>
                    </a:defRPr>
                  </a:pPr>
                  <a:endParaRPr lang="en-US"/>
                </a:p>
              </c:txPr>
              <c:dLblPos val="inBase"/>
              <c:showLegendKey val="0"/>
              <c:showVal val="1"/>
              <c:showCatName val="0"/>
              <c:showSerName val="0"/>
              <c:showPercent val="0"/>
              <c:showBubbleSize val="0"/>
            </c:dLbl>
            <c:dLbl>
              <c:idx val="7"/>
              <c:layout>
                <c:manualLayout>
                  <c:x val="1.4760088385241146E-2"/>
                  <c:y val="4.8554537163432469E-3"/>
                </c:manualLayout>
              </c:layout>
              <c:spPr/>
              <c:txPr>
                <a:bodyPr/>
                <a:lstStyle/>
                <a:p>
                  <a:pPr>
                    <a:defRPr sz="900" b="0">
                      <a:solidFill>
                        <a:srgbClr val="C00000"/>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8"/>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900"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Лист1!$H$2:$H$10</c:f>
              <c:numCache>
                <c:formatCode>General</c:formatCode>
                <c:ptCount val="9"/>
                <c:pt idx="0" formatCode="0%">
                  <c:v>0.17030000000000001</c:v>
                </c:pt>
                <c:pt idx="2" formatCode="0%">
                  <c:v>0.74119999999999997</c:v>
                </c:pt>
                <c:pt idx="3" formatCode="0%">
                  <c:v>0.59179999999999999</c:v>
                </c:pt>
                <c:pt idx="4" formatCode="0%">
                  <c:v>0.69699999999999995</c:v>
                </c:pt>
                <c:pt idx="5" formatCode="0%">
                  <c:v>0.57540000000000002</c:v>
                </c:pt>
                <c:pt idx="6" formatCode="0%">
                  <c:v>0.60850000000000004</c:v>
                </c:pt>
                <c:pt idx="7" formatCode="0%">
                  <c:v>0.15909999999999999</c:v>
                </c:pt>
                <c:pt idx="8" formatCode="0%">
                  <c:v>0</c:v>
                </c:pt>
              </c:numCache>
            </c:numRef>
          </c:val>
        </c:ser>
        <c:ser>
          <c:idx val="7"/>
          <c:order val="7"/>
          <c:tx>
            <c:strRef>
              <c:f>Лист1!$I$1</c:f>
              <c:strCache>
                <c:ptCount val="1"/>
                <c:pt idx="0">
                  <c:v>Столбец5</c:v>
                </c:pt>
              </c:strCache>
            </c:strRef>
          </c:tx>
          <c:spPr>
            <a:noFill/>
          </c:spPr>
          <c:invertIfNegative val="0"/>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Лист1!$I$2:$I$10</c:f>
              <c:numCache>
                <c:formatCode>0%</c:formatCode>
                <c:ptCount val="9"/>
                <c:pt idx="0">
                  <c:v>0.82969999999999999</c:v>
                </c:pt>
                <c:pt idx="1">
                  <c:v>1</c:v>
                </c:pt>
                <c:pt idx="2">
                  <c:v>0.25880000000000003</c:v>
                </c:pt>
                <c:pt idx="3">
                  <c:v>0.40820000000000001</c:v>
                </c:pt>
                <c:pt idx="4">
                  <c:v>0.30300000000000005</c:v>
                </c:pt>
                <c:pt idx="5">
                  <c:v>0.42459999999999998</c:v>
                </c:pt>
                <c:pt idx="6">
                  <c:v>0.39149999999999996</c:v>
                </c:pt>
                <c:pt idx="7">
                  <c:v>0.84089999999999998</c:v>
                </c:pt>
                <c:pt idx="8">
                  <c:v>1</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0"/>
              <c:spPr/>
              <c:txPr>
                <a:bodyPr/>
                <a:lstStyle/>
                <a:p>
                  <a:pPr>
                    <a:defRPr sz="900" b="1">
                      <a:solidFill>
                        <a:srgbClr val="C00000"/>
                      </a:solidFill>
                    </a:defRPr>
                  </a:pPr>
                  <a:endParaRPr lang="en-US"/>
                </a:p>
              </c:txPr>
              <c:showLegendKey val="0"/>
              <c:showVal val="1"/>
              <c:showCatName val="0"/>
              <c:showSerName val="0"/>
              <c:showPercent val="0"/>
              <c:showBubbleSize val="0"/>
            </c:dLbl>
            <c:dLbl>
              <c:idx val="2"/>
              <c:spPr/>
              <c:txPr>
                <a:bodyPr/>
                <a:lstStyle/>
                <a:p>
                  <a:pPr>
                    <a:defRPr sz="900" b="1">
                      <a:solidFill>
                        <a:srgbClr val="0000FF"/>
                      </a:solidFill>
                    </a:defRPr>
                  </a:pPr>
                  <a:endParaRPr lang="en-US"/>
                </a:p>
              </c:txPr>
              <c:showLegendKey val="0"/>
              <c:showVal val="1"/>
              <c:showCatName val="0"/>
              <c:showSerName val="0"/>
              <c:showPercent val="0"/>
              <c:showBubbleSize val="0"/>
            </c:dLbl>
            <c:dLbl>
              <c:idx val="5"/>
              <c:spPr/>
              <c:txPr>
                <a:bodyPr/>
                <a:lstStyle/>
                <a:p>
                  <a:pPr>
                    <a:defRPr sz="900" b="1">
                      <a:solidFill>
                        <a:srgbClr val="0000FF"/>
                      </a:solidFill>
                    </a:defRPr>
                  </a:pPr>
                  <a:endParaRPr lang="en-US"/>
                </a:p>
              </c:txPr>
              <c:showLegendKey val="0"/>
              <c:showVal val="1"/>
              <c:showCatName val="0"/>
              <c:showSerName val="0"/>
              <c:showPercent val="0"/>
              <c:showBubbleSize val="0"/>
            </c:dLbl>
            <c:dLbl>
              <c:idx val="6"/>
              <c:spPr/>
              <c:txPr>
                <a:bodyPr/>
                <a:lstStyle/>
                <a:p>
                  <a:pPr>
                    <a:defRPr sz="900" b="1">
                      <a:solidFill>
                        <a:srgbClr val="0000FF"/>
                      </a:solidFill>
                    </a:defRPr>
                  </a:pPr>
                  <a:endParaRPr lang="en-US"/>
                </a:p>
              </c:txPr>
              <c:showLegendKey val="0"/>
              <c:showVal val="1"/>
              <c:showCatName val="0"/>
              <c:showSerName val="0"/>
              <c:showPercent val="0"/>
              <c:showBubbleSize val="0"/>
            </c:dLbl>
            <c:dLbl>
              <c:idx val="8"/>
              <c:layout/>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Лист1!$J$2:$J$10</c:f>
              <c:numCache>
                <c:formatCode>General</c:formatCode>
                <c:ptCount val="9"/>
                <c:pt idx="0" formatCode="0%">
                  <c:v>0.54420000000000002</c:v>
                </c:pt>
                <c:pt idx="2" formatCode="0%">
                  <c:v>0.46710000000000002</c:v>
                </c:pt>
                <c:pt idx="3" formatCode="0%">
                  <c:v>0.51819999999999999</c:v>
                </c:pt>
                <c:pt idx="4" formatCode="0%">
                  <c:v>0.46489999999999998</c:v>
                </c:pt>
                <c:pt idx="5" formatCode="0%">
                  <c:v>0.25309999999999999</c:v>
                </c:pt>
                <c:pt idx="6" formatCode="0%">
                  <c:v>0.248</c:v>
                </c:pt>
                <c:pt idx="7" formatCode="0%">
                  <c:v>7.22E-2</c:v>
                </c:pt>
                <c:pt idx="8" formatCode="0%">
                  <c:v>1.41E-2</c:v>
                </c:pt>
              </c:numCache>
            </c:numRef>
          </c:val>
        </c:ser>
        <c:ser>
          <c:idx val="9"/>
          <c:order val="9"/>
          <c:tx>
            <c:strRef>
              <c:f>Лист1!$K$1</c:f>
              <c:strCache>
                <c:ptCount val="1"/>
                <c:pt idx="0">
                  <c:v>Столбец6</c:v>
                </c:pt>
              </c:strCache>
            </c:strRef>
          </c:tx>
          <c:spPr>
            <a:noFill/>
          </c:spPr>
          <c:invertIfNegative val="0"/>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Лист1!$K$2:$K$10</c:f>
              <c:numCache>
                <c:formatCode>0%</c:formatCode>
                <c:ptCount val="9"/>
                <c:pt idx="0">
                  <c:v>0.45579999999999998</c:v>
                </c:pt>
                <c:pt idx="1">
                  <c:v>1</c:v>
                </c:pt>
                <c:pt idx="2">
                  <c:v>0.53289999999999993</c:v>
                </c:pt>
                <c:pt idx="3">
                  <c:v>0.48180000000000001</c:v>
                </c:pt>
                <c:pt idx="4">
                  <c:v>0.53510000000000002</c:v>
                </c:pt>
                <c:pt idx="5">
                  <c:v>0.74690000000000001</c:v>
                </c:pt>
                <c:pt idx="6">
                  <c:v>0.752</c:v>
                </c:pt>
                <c:pt idx="7">
                  <c:v>0.92779999999999996</c:v>
                </c:pt>
                <c:pt idx="8">
                  <c:v>0.9859</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dLbl>
              <c:idx val="0"/>
              <c:spPr/>
              <c:txPr>
                <a:bodyPr/>
                <a:lstStyle/>
                <a:p>
                  <a:pPr>
                    <a:defRPr sz="900" b="1">
                      <a:solidFill>
                        <a:srgbClr val="C00000"/>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Лист1!$L$2:$L$10</c:f>
              <c:numCache>
                <c:formatCode>General</c:formatCode>
                <c:ptCount val="9"/>
                <c:pt idx="0" formatCode="0%">
                  <c:v>0.62780000000000002</c:v>
                </c:pt>
                <c:pt idx="2" formatCode="0%">
                  <c:v>0.63370000000000004</c:v>
                </c:pt>
                <c:pt idx="3" formatCode="0%">
                  <c:v>0.40710000000000002</c:v>
                </c:pt>
                <c:pt idx="4" formatCode="0%">
                  <c:v>0.36299999999999999</c:v>
                </c:pt>
                <c:pt idx="5" formatCode="0%">
                  <c:v>0.25530000000000003</c:v>
                </c:pt>
                <c:pt idx="6" formatCode="0%">
                  <c:v>0.28389999999999999</c:v>
                </c:pt>
                <c:pt idx="7" formatCode="0%">
                  <c:v>0.17480000000000001</c:v>
                </c:pt>
                <c:pt idx="8" formatCode="0%">
                  <c:v>0.01</c:v>
                </c:pt>
              </c:numCache>
            </c:numRef>
          </c:val>
        </c:ser>
        <c:ser>
          <c:idx val="11"/>
          <c:order val="11"/>
          <c:tx>
            <c:strRef>
              <c:f>Лист1!$M$1</c:f>
              <c:strCache>
                <c:ptCount val="1"/>
                <c:pt idx="0">
                  <c:v>Столбец7</c:v>
                </c:pt>
              </c:strCache>
            </c:strRef>
          </c:tx>
          <c:spPr>
            <a:noFill/>
          </c:spPr>
          <c:invertIfNegative val="0"/>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Лист1!$M$2:$M$10</c:f>
              <c:numCache>
                <c:formatCode>0%</c:formatCode>
                <c:ptCount val="9"/>
                <c:pt idx="0">
                  <c:v>0.37219999999999998</c:v>
                </c:pt>
                <c:pt idx="1">
                  <c:v>1</c:v>
                </c:pt>
                <c:pt idx="2">
                  <c:v>0.36629999999999996</c:v>
                </c:pt>
                <c:pt idx="3">
                  <c:v>0.59289999999999998</c:v>
                </c:pt>
                <c:pt idx="4">
                  <c:v>0.63700000000000001</c:v>
                </c:pt>
                <c:pt idx="5">
                  <c:v>0.74469999999999992</c:v>
                </c:pt>
                <c:pt idx="6">
                  <c:v>0.71609999999999996</c:v>
                </c:pt>
                <c:pt idx="7">
                  <c:v>0.82519999999999993</c:v>
                </c:pt>
                <c:pt idx="8">
                  <c:v>0.99</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0"/>
              <c:spPr/>
              <c:txPr>
                <a:bodyPr/>
                <a:lstStyle/>
                <a:p>
                  <a:pPr>
                    <a:defRPr sz="900" b="1">
                      <a:solidFill>
                        <a:srgbClr val="0000FF"/>
                      </a:solidFill>
                    </a:defRPr>
                  </a:pPr>
                  <a:endParaRPr lang="en-US"/>
                </a:p>
              </c:txPr>
              <c:showLegendKey val="0"/>
              <c:showVal val="1"/>
              <c:showCatName val="0"/>
              <c:showSerName val="0"/>
              <c:showPercent val="0"/>
              <c:showBubbleSize val="0"/>
            </c:dLbl>
            <c:dLbl>
              <c:idx val="3"/>
              <c:spPr/>
              <c:txPr>
                <a:bodyPr/>
                <a:lstStyle/>
                <a:p>
                  <a:pPr>
                    <a:defRPr sz="900" b="1">
                      <a:solidFill>
                        <a:srgbClr val="C00000"/>
                      </a:solidFill>
                    </a:defRPr>
                  </a:pPr>
                  <a:endParaRPr lang="en-US"/>
                </a:p>
              </c:txPr>
              <c:showLegendKey val="0"/>
              <c:showVal val="1"/>
              <c:showCatName val="0"/>
              <c:showSerName val="0"/>
              <c:showPercent val="0"/>
              <c:showBubbleSize val="0"/>
            </c:dLbl>
            <c:dLbl>
              <c:idx val="6"/>
              <c:spPr/>
              <c:txPr>
                <a:bodyPr/>
                <a:lstStyle/>
                <a:p>
                  <a:pPr>
                    <a:defRPr sz="900" b="1">
                      <a:solidFill>
                        <a:srgbClr val="C00000"/>
                      </a:solidFill>
                    </a:defRPr>
                  </a:pPr>
                  <a:endParaRPr lang="en-US"/>
                </a:p>
              </c:txPr>
              <c:showLegendKey val="0"/>
              <c:showVal val="1"/>
              <c:showCatName val="0"/>
              <c:showSerName val="0"/>
              <c:showPercent val="0"/>
              <c:showBubbleSize val="0"/>
            </c:dLbl>
            <c:spPr>
              <a:noFill/>
              <a:ln>
                <a:noFill/>
              </a:ln>
              <a:effectLst/>
            </c:spPr>
            <c:txPr>
              <a:bodyPr/>
              <a:lstStyle/>
              <a:p>
                <a:pPr>
                  <a:defRPr sz="9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Толерантність українського суспільства</c:v>
                </c:pt>
                <c:pt idx="2">
                  <c:v>Розуміння</c:v>
                </c:pt>
                <c:pt idx="3">
                  <c:v>Співчуття</c:v>
                </c:pt>
                <c:pt idx="4">
                  <c:v>Терпимість / терпіння</c:v>
                </c:pt>
                <c:pt idx="5">
                  <c:v>Шановливе ставлення</c:v>
                </c:pt>
                <c:pt idx="6">
                  <c:v>Не засудження</c:v>
                </c:pt>
                <c:pt idx="7">
                  <c:v>Дружба</c:v>
                </c:pt>
                <c:pt idx="8">
                  <c:v>Неприязнь</c:v>
                </c:pt>
              </c:strCache>
            </c:strRef>
          </c:cat>
          <c:val>
            <c:numRef>
              <c:f>Лист1!$N$2:$N$10</c:f>
              <c:numCache>
                <c:formatCode>General</c:formatCode>
                <c:ptCount val="9"/>
                <c:pt idx="0" formatCode="0%">
                  <c:v>0.31589999999999996</c:v>
                </c:pt>
                <c:pt idx="2" formatCode="0%">
                  <c:v>0.54910000000000003</c:v>
                </c:pt>
                <c:pt idx="3" formatCode="0%">
                  <c:v>0.65939999999999999</c:v>
                </c:pt>
                <c:pt idx="4" formatCode="0%">
                  <c:v>0.47720000000000001</c:v>
                </c:pt>
                <c:pt idx="5" formatCode="0%">
                  <c:v>0.38550000000000001</c:v>
                </c:pt>
                <c:pt idx="6" formatCode="0%">
                  <c:v>0.45939999999999998</c:v>
                </c:pt>
                <c:pt idx="7" formatCode="0%">
                  <c:v>0.1133</c:v>
                </c:pt>
                <c:pt idx="8" formatCode="0%">
                  <c:v>3.3999999999999998E-3</c:v>
                </c:pt>
              </c:numCache>
            </c:numRef>
          </c:val>
        </c:ser>
        <c:dLbls>
          <c:showLegendKey val="0"/>
          <c:showVal val="0"/>
          <c:showCatName val="0"/>
          <c:showSerName val="0"/>
          <c:showPercent val="0"/>
          <c:showBubbleSize val="0"/>
        </c:dLbls>
        <c:gapWidth val="50"/>
        <c:overlap val="100"/>
        <c:axId val="360954944"/>
        <c:axId val="360955336"/>
      </c:barChart>
      <c:catAx>
        <c:axId val="360954944"/>
        <c:scaling>
          <c:orientation val="maxMin"/>
        </c:scaling>
        <c:delete val="1"/>
        <c:axPos val="l"/>
        <c:numFmt formatCode="General" sourceLinked="1"/>
        <c:majorTickMark val="out"/>
        <c:minorTickMark val="none"/>
        <c:tickLblPos val="nextTo"/>
        <c:crossAx val="360955336"/>
        <c:crosses val="autoZero"/>
        <c:auto val="1"/>
        <c:lblAlgn val="ctr"/>
        <c:lblOffset val="100"/>
        <c:noMultiLvlLbl val="0"/>
      </c:catAx>
      <c:valAx>
        <c:axId val="360955336"/>
        <c:scaling>
          <c:orientation val="minMax"/>
        </c:scaling>
        <c:delete val="1"/>
        <c:axPos val="t"/>
        <c:majorGridlines>
          <c:spPr>
            <a:ln>
              <a:noFill/>
            </a:ln>
          </c:spPr>
        </c:majorGridlines>
        <c:numFmt formatCode="0%" sourceLinked="1"/>
        <c:majorTickMark val="out"/>
        <c:minorTickMark val="none"/>
        <c:tickLblPos val="nextTo"/>
        <c:crossAx val="360954944"/>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1.0689048018233664E-2"/>
          <c:y val="0.12205125987401751"/>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14602417911E-2"/>
          <c:y val="0.1658192154253359"/>
          <c:w val="0.88994597308118029"/>
          <c:h val="0.80671978675955325"/>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dLbl>
              <c:idx val="0"/>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1"/>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Лист1!$B$2:$B$10</c:f>
              <c:numCache>
                <c:formatCode>0%</c:formatCode>
                <c:ptCount val="9"/>
                <c:pt idx="0">
                  <c:v>0.49550000000000005</c:v>
                </c:pt>
                <c:pt idx="1">
                  <c:v>0.47249999999999998</c:v>
                </c:pt>
                <c:pt idx="2">
                  <c:v>0.42810000000000004</c:v>
                </c:pt>
                <c:pt idx="3">
                  <c:v>0.32930000000000004</c:v>
                </c:pt>
                <c:pt idx="4">
                  <c:v>0.32120000000000004</c:v>
                </c:pt>
                <c:pt idx="5">
                  <c:v>0.29089999999999999</c:v>
                </c:pt>
                <c:pt idx="6">
                  <c:v>0.27110000000000001</c:v>
                </c:pt>
                <c:pt idx="7">
                  <c:v>0.30199999999999999</c:v>
                </c:pt>
                <c:pt idx="8">
                  <c:v>0.25829999999999997</c:v>
                </c:pt>
              </c:numCache>
            </c:numRef>
          </c:val>
        </c:ser>
        <c:ser>
          <c:idx val="1"/>
          <c:order val="1"/>
          <c:tx>
            <c:strRef>
              <c:f>Лист1!$C$1</c:f>
              <c:strCache>
                <c:ptCount val="1"/>
                <c:pt idx="0">
                  <c:v>Столбец2</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Лист1!$C$2:$C$10</c:f>
              <c:numCache>
                <c:formatCode>0%</c:formatCode>
                <c:ptCount val="9"/>
                <c:pt idx="0">
                  <c:v>0.50449999999999995</c:v>
                </c:pt>
                <c:pt idx="1">
                  <c:v>0.52750000000000008</c:v>
                </c:pt>
                <c:pt idx="2">
                  <c:v>0.57189999999999996</c:v>
                </c:pt>
                <c:pt idx="3">
                  <c:v>0.67069999999999996</c:v>
                </c:pt>
                <c:pt idx="4">
                  <c:v>0.67879999999999996</c:v>
                </c:pt>
                <c:pt idx="5">
                  <c:v>0.70910000000000006</c:v>
                </c:pt>
                <c:pt idx="6">
                  <c:v>0.72889999999999999</c:v>
                </c:pt>
                <c:pt idx="7">
                  <c:v>0.69799999999999995</c:v>
                </c:pt>
                <c:pt idx="8">
                  <c:v>0.74170000000000003</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Лист1!$D$2:$D$10</c:f>
              <c:numCache>
                <c:formatCode>0%</c:formatCode>
                <c:ptCount val="9"/>
                <c:pt idx="0">
                  <c:v>0.54679999999999995</c:v>
                </c:pt>
                <c:pt idx="1">
                  <c:v>0.49340000000000001</c:v>
                </c:pt>
                <c:pt idx="2">
                  <c:v>0.47189999999999999</c:v>
                </c:pt>
                <c:pt idx="3">
                  <c:v>0.24880000000000002</c:v>
                </c:pt>
                <c:pt idx="4">
                  <c:v>0.21820000000000001</c:v>
                </c:pt>
                <c:pt idx="5">
                  <c:v>0.24840000000000001</c:v>
                </c:pt>
                <c:pt idx="6">
                  <c:v>0.24910000000000002</c:v>
                </c:pt>
                <c:pt idx="7">
                  <c:v>0.22849999999999998</c:v>
                </c:pt>
                <c:pt idx="8">
                  <c:v>0.2278</c:v>
                </c:pt>
              </c:numCache>
            </c:numRef>
          </c:val>
        </c:ser>
        <c:ser>
          <c:idx val="3"/>
          <c:order val="3"/>
          <c:tx>
            <c:strRef>
              <c:f>Лист1!$E$1</c:f>
              <c:strCache>
                <c:ptCount val="1"/>
                <c:pt idx="0">
                  <c:v>Столбец3</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Лист1!$E$2:$E$10</c:f>
              <c:numCache>
                <c:formatCode>0%</c:formatCode>
                <c:ptCount val="9"/>
                <c:pt idx="0">
                  <c:v>0.45320000000000005</c:v>
                </c:pt>
                <c:pt idx="1">
                  <c:v>0.50659999999999994</c:v>
                </c:pt>
                <c:pt idx="2">
                  <c:v>0.52810000000000001</c:v>
                </c:pt>
                <c:pt idx="3">
                  <c:v>0.75119999999999998</c:v>
                </c:pt>
                <c:pt idx="4">
                  <c:v>0.78180000000000005</c:v>
                </c:pt>
                <c:pt idx="5">
                  <c:v>0.75160000000000005</c:v>
                </c:pt>
                <c:pt idx="6">
                  <c:v>0.75090000000000001</c:v>
                </c:pt>
                <c:pt idx="7">
                  <c:v>0.77150000000000007</c:v>
                </c:pt>
                <c:pt idx="8">
                  <c:v>0.7722</c:v>
                </c:pt>
              </c:numCache>
            </c:numRef>
          </c:val>
        </c:ser>
        <c:ser>
          <c:idx val="4"/>
          <c:order val="4"/>
          <c:tx>
            <c:strRef>
              <c:f>Лист1!$F$1</c:f>
              <c:strCache>
                <c:ptCount val="1"/>
                <c:pt idx="0">
                  <c:v>Північ+Центр</c:v>
                </c:pt>
              </c:strCache>
            </c:strRef>
          </c:tx>
          <c:spPr>
            <a:solidFill>
              <a:srgbClr val="92D050"/>
            </a:solidFill>
          </c:spPr>
          <c:invertIfNegative val="0"/>
          <c:dLbls>
            <c:dLbl>
              <c:idx val="0"/>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1"/>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8"/>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Лист1!$F$2:$F$10</c:f>
              <c:numCache>
                <c:formatCode>0%</c:formatCode>
                <c:ptCount val="9"/>
                <c:pt idx="0">
                  <c:v>0.61160000000000003</c:v>
                </c:pt>
                <c:pt idx="1">
                  <c:v>0.58660000000000001</c:v>
                </c:pt>
                <c:pt idx="2">
                  <c:v>0.5514</c:v>
                </c:pt>
                <c:pt idx="3">
                  <c:v>0.496</c:v>
                </c:pt>
                <c:pt idx="4">
                  <c:v>0.36559999999999998</c:v>
                </c:pt>
                <c:pt idx="5">
                  <c:v>0.38239999999999996</c:v>
                </c:pt>
                <c:pt idx="6">
                  <c:v>0.39679999999999999</c:v>
                </c:pt>
                <c:pt idx="7">
                  <c:v>0.34599999999999997</c:v>
                </c:pt>
                <c:pt idx="8">
                  <c:v>0.28959999999999997</c:v>
                </c:pt>
              </c:numCache>
            </c:numRef>
          </c:val>
        </c:ser>
        <c:ser>
          <c:idx val="5"/>
          <c:order val="5"/>
          <c:tx>
            <c:strRef>
              <c:f>Лист1!$G$1</c:f>
              <c:strCache>
                <c:ptCount val="1"/>
                <c:pt idx="0">
                  <c:v>Столбец4</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Лист1!$G$2:$G$10</c:f>
              <c:numCache>
                <c:formatCode>0%</c:formatCode>
                <c:ptCount val="9"/>
                <c:pt idx="0">
                  <c:v>0.38839999999999997</c:v>
                </c:pt>
                <c:pt idx="1">
                  <c:v>0.41339999999999999</c:v>
                </c:pt>
                <c:pt idx="2">
                  <c:v>0.4486</c:v>
                </c:pt>
                <c:pt idx="3">
                  <c:v>0.504</c:v>
                </c:pt>
                <c:pt idx="4">
                  <c:v>0.63440000000000007</c:v>
                </c:pt>
                <c:pt idx="5">
                  <c:v>0.61760000000000004</c:v>
                </c:pt>
                <c:pt idx="6">
                  <c:v>0.60319999999999996</c:v>
                </c:pt>
                <c:pt idx="7">
                  <c:v>0.65400000000000003</c:v>
                </c:pt>
                <c:pt idx="8">
                  <c:v>0.71040000000000003</c:v>
                </c:pt>
              </c:numCache>
            </c:numRef>
          </c:val>
        </c:ser>
        <c:ser>
          <c:idx val="6"/>
          <c:order val="6"/>
          <c:tx>
            <c:strRef>
              <c:f>Лист1!$H$1</c:f>
              <c:strCache>
                <c:ptCount val="1"/>
                <c:pt idx="0">
                  <c:v>Південь</c:v>
                </c:pt>
              </c:strCache>
            </c:strRef>
          </c:tx>
          <c:spPr>
            <a:solidFill>
              <a:srgbClr val="FFFF00"/>
            </a:solidFill>
          </c:spPr>
          <c:invertIfNegative val="0"/>
          <c:dLbls>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7"/>
              <c:layout>
                <c:manualLayout>
                  <c:x val="1.4760088385241146E-2"/>
                  <c:y val="4.8554537163432469E-3"/>
                </c:manualLayout>
              </c:layout>
              <c:spPr/>
              <c:txPr>
                <a:bodyPr/>
                <a:lstStyle/>
                <a:p>
                  <a:pPr>
                    <a:defRPr sz="900" b="1">
                      <a:solidFill>
                        <a:srgbClr val="0000FF"/>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pPr/>
              <c:txPr>
                <a:bodyPr/>
                <a:lstStyle/>
                <a:p>
                  <a:pPr>
                    <a:defRPr sz="900"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Лист1!$H$2:$H$10</c:f>
              <c:numCache>
                <c:formatCode>0%</c:formatCode>
                <c:ptCount val="9"/>
                <c:pt idx="0">
                  <c:v>0.61069999999999991</c:v>
                </c:pt>
                <c:pt idx="1">
                  <c:v>0.5242</c:v>
                </c:pt>
                <c:pt idx="2">
                  <c:v>0.46279999999999999</c:v>
                </c:pt>
                <c:pt idx="3">
                  <c:v>0.2505</c:v>
                </c:pt>
                <c:pt idx="4">
                  <c:v>0.17420000000000002</c:v>
                </c:pt>
                <c:pt idx="5">
                  <c:v>0.13589999999999999</c:v>
                </c:pt>
                <c:pt idx="6">
                  <c:v>6.5500000000000003E-2</c:v>
                </c:pt>
                <c:pt idx="7">
                  <c:v>0.1396</c:v>
                </c:pt>
                <c:pt idx="8">
                  <c:v>6.6599999999999993E-2</c:v>
                </c:pt>
              </c:numCache>
            </c:numRef>
          </c:val>
        </c:ser>
        <c:ser>
          <c:idx val="7"/>
          <c:order val="7"/>
          <c:tx>
            <c:strRef>
              <c:f>Лист1!$I$1</c:f>
              <c:strCache>
                <c:ptCount val="1"/>
                <c:pt idx="0">
                  <c:v>Столбец5</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Лист1!$I$2:$I$10</c:f>
              <c:numCache>
                <c:formatCode>0%</c:formatCode>
                <c:ptCount val="9"/>
                <c:pt idx="0">
                  <c:v>0.38930000000000009</c:v>
                </c:pt>
                <c:pt idx="1">
                  <c:v>0.4758</c:v>
                </c:pt>
                <c:pt idx="2">
                  <c:v>0.53720000000000001</c:v>
                </c:pt>
                <c:pt idx="3">
                  <c:v>0.74950000000000006</c:v>
                </c:pt>
                <c:pt idx="4">
                  <c:v>0.82579999999999998</c:v>
                </c:pt>
                <c:pt idx="5">
                  <c:v>0.86409999999999998</c:v>
                </c:pt>
                <c:pt idx="6">
                  <c:v>0.9345</c:v>
                </c:pt>
                <c:pt idx="7">
                  <c:v>0.86040000000000005</c:v>
                </c:pt>
                <c:pt idx="8">
                  <c:v>0.93340000000000001</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0"/>
              <c:spPr/>
              <c:txPr>
                <a:bodyPr/>
                <a:lstStyle/>
                <a:p>
                  <a:pPr>
                    <a:defRPr sz="900" b="1">
                      <a:solidFill>
                        <a:srgbClr val="FF0000"/>
                      </a:solidFill>
                    </a:defRPr>
                  </a:pPr>
                  <a:endParaRPr lang="en-US"/>
                </a:p>
              </c:txPr>
              <c:showLegendKey val="0"/>
              <c:showVal val="1"/>
              <c:showCatName val="0"/>
              <c:showSerName val="0"/>
              <c:showPercent val="0"/>
              <c:showBubbleSize val="0"/>
            </c:dLbl>
            <c:dLbl>
              <c:idx val="1"/>
              <c:spPr/>
              <c:txPr>
                <a:bodyPr/>
                <a:lstStyle/>
                <a:p>
                  <a:pPr>
                    <a:defRPr sz="900" b="1">
                      <a:solidFill>
                        <a:srgbClr val="FF0000"/>
                      </a:solidFill>
                    </a:defRPr>
                  </a:pPr>
                  <a:endParaRPr lang="en-US"/>
                </a:p>
              </c:txPr>
              <c:showLegendKey val="0"/>
              <c:showVal val="1"/>
              <c:showCatName val="0"/>
              <c:showSerName val="0"/>
              <c:showPercent val="0"/>
              <c:showBubbleSize val="0"/>
            </c:dLbl>
            <c:dLbl>
              <c:idx val="2"/>
              <c:spPr/>
              <c:txPr>
                <a:bodyPr/>
                <a:lstStyle/>
                <a:p>
                  <a:pPr>
                    <a:defRPr sz="900" b="1">
                      <a:solidFill>
                        <a:srgbClr val="FF0000"/>
                      </a:solidFill>
                    </a:defRPr>
                  </a:pPr>
                  <a:endParaRPr lang="en-US"/>
                </a:p>
              </c:txPr>
              <c:showLegendKey val="0"/>
              <c:showVal val="1"/>
              <c:showCatName val="0"/>
              <c:showSerName val="0"/>
              <c:showPercent val="0"/>
              <c:showBubbleSize val="0"/>
            </c:dLbl>
            <c:dLbl>
              <c:idx val="3"/>
              <c:spPr/>
              <c:txPr>
                <a:bodyPr/>
                <a:lstStyle/>
                <a:p>
                  <a:pPr>
                    <a:defRPr sz="900" b="1">
                      <a:solidFill>
                        <a:srgbClr val="FF0000"/>
                      </a:solidFill>
                    </a:defRPr>
                  </a:pPr>
                  <a:endParaRPr lang="en-US"/>
                </a:p>
              </c:txPr>
              <c:showLegendKey val="0"/>
              <c:showVal val="1"/>
              <c:showCatName val="0"/>
              <c:showSerName val="0"/>
              <c:showPercent val="0"/>
              <c:showBubbleSize val="0"/>
            </c:dLbl>
            <c:dLbl>
              <c:idx val="4"/>
              <c:spPr/>
              <c:txPr>
                <a:bodyPr/>
                <a:lstStyle/>
                <a:p>
                  <a:pPr>
                    <a:defRPr sz="900" b="1">
                      <a:solidFill>
                        <a:srgbClr val="FF0000"/>
                      </a:solidFill>
                    </a:defRPr>
                  </a:pPr>
                  <a:endParaRPr lang="en-US"/>
                </a:p>
              </c:txPr>
              <c:showLegendKey val="0"/>
              <c:showVal val="1"/>
              <c:showCatName val="0"/>
              <c:showSerName val="0"/>
              <c:showPercent val="0"/>
              <c:showBubbleSize val="0"/>
            </c:dLbl>
            <c:dLbl>
              <c:idx val="5"/>
              <c:spPr/>
              <c:txPr>
                <a:bodyPr/>
                <a:lstStyle/>
                <a:p>
                  <a:pPr>
                    <a:defRPr sz="900" b="1">
                      <a:solidFill>
                        <a:srgbClr val="FF0000"/>
                      </a:solidFill>
                    </a:defRPr>
                  </a:pPr>
                  <a:endParaRPr lang="en-US"/>
                </a:p>
              </c:txPr>
              <c:showLegendKey val="0"/>
              <c:showVal val="1"/>
              <c:showCatName val="0"/>
              <c:showSerName val="0"/>
              <c:showPercent val="0"/>
              <c:showBubbleSize val="0"/>
            </c:dLbl>
            <c:dLbl>
              <c:idx val="6"/>
              <c:spPr/>
              <c:txPr>
                <a:bodyPr/>
                <a:lstStyle/>
                <a:p>
                  <a:pPr>
                    <a:defRPr sz="900" b="1">
                      <a:solidFill>
                        <a:srgbClr val="FF0000"/>
                      </a:solidFill>
                    </a:defRPr>
                  </a:pPr>
                  <a:endParaRPr lang="en-US"/>
                </a:p>
              </c:txPr>
              <c:showLegendKey val="0"/>
              <c:showVal val="1"/>
              <c:showCatName val="0"/>
              <c:showSerName val="0"/>
              <c:showPercent val="0"/>
              <c:showBubbleSize val="0"/>
            </c:dLbl>
            <c:dLbl>
              <c:idx val="7"/>
              <c:spPr/>
              <c:txPr>
                <a:bodyPr/>
                <a:lstStyle/>
                <a:p>
                  <a:pPr>
                    <a:defRPr sz="900" b="1">
                      <a:solidFill>
                        <a:srgbClr val="FF0000"/>
                      </a:solidFill>
                    </a:defRPr>
                  </a:pPr>
                  <a:endParaRPr lang="en-US"/>
                </a:p>
              </c:txPr>
              <c:showLegendKey val="0"/>
              <c:showVal val="1"/>
              <c:showCatName val="0"/>
              <c:showSerName val="0"/>
              <c:showPercent val="0"/>
              <c:showBubbleSize val="0"/>
            </c:dLbl>
            <c:dLbl>
              <c:idx val="8"/>
              <c:layout/>
              <c:spPr/>
              <c:txPr>
                <a:bodyPr/>
                <a:lstStyle/>
                <a:p>
                  <a:pPr>
                    <a:defRPr sz="900" b="1">
                      <a:solidFill>
                        <a:srgbClr val="FF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Лист1!$J$2:$J$10</c:f>
              <c:numCache>
                <c:formatCode>0%</c:formatCode>
                <c:ptCount val="9"/>
                <c:pt idx="0">
                  <c:v>0.7379</c:v>
                </c:pt>
                <c:pt idx="1">
                  <c:v>0.69259999999999999</c:v>
                </c:pt>
                <c:pt idx="2">
                  <c:v>0.65700000000000003</c:v>
                </c:pt>
                <c:pt idx="3">
                  <c:v>0.61499999999999999</c:v>
                </c:pt>
                <c:pt idx="4">
                  <c:v>0.47850000000000004</c:v>
                </c:pt>
                <c:pt idx="5">
                  <c:v>0.44469999999999998</c:v>
                </c:pt>
                <c:pt idx="6">
                  <c:v>0.4708</c:v>
                </c:pt>
                <c:pt idx="7">
                  <c:v>0.4632</c:v>
                </c:pt>
                <c:pt idx="8">
                  <c:v>0.36020000000000002</c:v>
                </c:pt>
              </c:numCache>
            </c:numRef>
          </c:val>
        </c:ser>
        <c:ser>
          <c:idx val="9"/>
          <c:order val="9"/>
          <c:tx>
            <c:strRef>
              <c:f>Лист1!$K$1</c:f>
              <c:strCache>
                <c:ptCount val="1"/>
                <c:pt idx="0">
                  <c:v>Столбец6</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Лист1!$K$2:$K$10</c:f>
              <c:numCache>
                <c:formatCode>0%</c:formatCode>
                <c:ptCount val="9"/>
                <c:pt idx="0">
                  <c:v>0.2621</c:v>
                </c:pt>
                <c:pt idx="1">
                  <c:v>0.30740000000000001</c:v>
                </c:pt>
                <c:pt idx="2">
                  <c:v>0.34299999999999997</c:v>
                </c:pt>
                <c:pt idx="3">
                  <c:v>0.38500000000000001</c:v>
                </c:pt>
                <c:pt idx="4">
                  <c:v>0.52149999999999996</c:v>
                </c:pt>
                <c:pt idx="5">
                  <c:v>0.55530000000000002</c:v>
                </c:pt>
                <c:pt idx="6">
                  <c:v>0.5292</c:v>
                </c:pt>
                <c:pt idx="7">
                  <c:v>0.53679999999999994</c:v>
                </c:pt>
                <c:pt idx="8">
                  <c:v>0.63979999999999992</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dLbl>
              <c:idx val="1"/>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8"/>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Лист1!$L$2:$L$10</c:f>
              <c:numCache>
                <c:formatCode>0%</c:formatCode>
                <c:ptCount val="9"/>
                <c:pt idx="0">
                  <c:v>0.62230000000000008</c:v>
                </c:pt>
                <c:pt idx="1">
                  <c:v>0.64319999999999999</c:v>
                </c:pt>
                <c:pt idx="2">
                  <c:v>0.62770000000000004</c:v>
                </c:pt>
                <c:pt idx="3">
                  <c:v>0.45850000000000002</c:v>
                </c:pt>
                <c:pt idx="4">
                  <c:v>0.48080000000000001</c:v>
                </c:pt>
                <c:pt idx="5">
                  <c:v>0.41239999999999999</c:v>
                </c:pt>
                <c:pt idx="6">
                  <c:v>0.38879999999999998</c:v>
                </c:pt>
                <c:pt idx="7">
                  <c:v>0.46509999999999996</c:v>
                </c:pt>
                <c:pt idx="8">
                  <c:v>0.36619999999999997</c:v>
                </c:pt>
              </c:numCache>
            </c:numRef>
          </c:val>
        </c:ser>
        <c:ser>
          <c:idx val="11"/>
          <c:order val="11"/>
          <c:tx>
            <c:strRef>
              <c:f>Лист1!$M$1</c:f>
              <c:strCache>
                <c:ptCount val="1"/>
                <c:pt idx="0">
                  <c:v>Столбец7</c:v>
                </c:pt>
              </c:strCache>
            </c:strRef>
          </c:tx>
          <c:spPr>
            <a:noFill/>
          </c:spPr>
          <c:invertIfNegative val="0"/>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Лист1!$M$2:$M$10</c:f>
              <c:numCache>
                <c:formatCode>0%</c:formatCode>
                <c:ptCount val="9"/>
                <c:pt idx="0">
                  <c:v>0.37769999999999992</c:v>
                </c:pt>
                <c:pt idx="1">
                  <c:v>0.35680000000000001</c:v>
                </c:pt>
                <c:pt idx="2">
                  <c:v>0.37229999999999996</c:v>
                </c:pt>
                <c:pt idx="3">
                  <c:v>0.54149999999999998</c:v>
                </c:pt>
                <c:pt idx="4">
                  <c:v>0.51919999999999999</c:v>
                </c:pt>
                <c:pt idx="5">
                  <c:v>0.58760000000000001</c:v>
                </c:pt>
                <c:pt idx="6">
                  <c:v>0.61119999999999997</c:v>
                </c:pt>
                <c:pt idx="7">
                  <c:v>0.53490000000000004</c:v>
                </c:pt>
                <c:pt idx="8">
                  <c:v>0.63380000000000003</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0"/>
              <c:spPr/>
              <c:txPr>
                <a:bodyPr/>
                <a:lstStyle/>
                <a:p>
                  <a:pPr>
                    <a:defRPr sz="900" b="1">
                      <a:solidFill>
                        <a:srgbClr val="0000FF"/>
                      </a:solidFill>
                    </a:defRPr>
                  </a:pPr>
                  <a:endParaRPr lang="en-US"/>
                </a:p>
              </c:txPr>
              <c:showLegendKey val="0"/>
              <c:showVal val="1"/>
              <c:showCatName val="0"/>
              <c:showSerName val="0"/>
              <c:showPercent val="0"/>
              <c:showBubbleSize val="0"/>
            </c:dLbl>
            <c:dLbl>
              <c:idx val="1"/>
              <c:spPr/>
              <c:txPr>
                <a:bodyPr/>
                <a:lstStyle/>
                <a:p>
                  <a:pPr>
                    <a:defRPr sz="900" b="1">
                      <a:solidFill>
                        <a:srgbClr val="0000FF"/>
                      </a:solidFill>
                    </a:defRPr>
                  </a:pPr>
                  <a:endParaRPr lang="en-US"/>
                </a:p>
              </c:txPr>
              <c:showLegendKey val="0"/>
              <c:showVal val="1"/>
              <c:showCatName val="0"/>
              <c:showSerName val="0"/>
              <c:showPercent val="0"/>
              <c:showBubbleSize val="0"/>
            </c:dLbl>
            <c:dLbl>
              <c:idx val="2"/>
              <c:spPr/>
              <c:txPr>
                <a:bodyPr/>
                <a:lstStyle/>
                <a:p>
                  <a:pPr>
                    <a:defRPr sz="900" b="1">
                      <a:solidFill>
                        <a:srgbClr val="0000FF"/>
                      </a:solidFill>
                    </a:defRPr>
                  </a:pPr>
                  <a:endParaRPr lang="en-US"/>
                </a:p>
              </c:txPr>
              <c:showLegendKey val="0"/>
              <c:showVal val="1"/>
              <c:showCatName val="0"/>
              <c:showSerName val="0"/>
              <c:showPercent val="0"/>
              <c:showBubbleSize val="0"/>
            </c:dLbl>
            <c:dLbl>
              <c:idx val="3"/>
              <c:spPr/>
              <c:txPr>
                <a:bodyPr/>
                <a:lstStyle/>
                <a:p>
                  <a:pPr>
                    <a:defRPr sz="900" b="1">
                      <a:solidFill>
                        <a:srgbClr val="0000FF"/>
                      </a:solidFill>
                    </a:defRPr>
                  </a:pPr>
                  <a:endParaRPr lang="en-US"/>
                </a:p>
              </c:txPr>
              <c:showLegendKey val="0"/>
              <c:showVal val="1"/>
              <c:showCatName val="0"/>
              <c:showSerName val="0"/>
              <c:showPercent val="0"/>
              <c:showBubbleSize val="0"/>
            </c:dLbl>
            <c:dLbl>
              <c:idx val="4"/>
              <c:spPr/>
              <c:txPr>
                <a:bodyPr/>
                <a:lstStyle/>
                <a:p>
                  <a:pPr>
                    <a:defRPr sz="900" b="1">
                      <a:solidFill>
                        <a:srgbClr val="0000FF"/>
                      </a:solidFill>
                    </a:defRPr>
                  </a:pPr>
                  <a:endParaRPr lang="en-US"/>
                </a:p>
              </c:txPr>
              <c:showLegendKey val="0"/>
              <c:showVal val="1"/>
              <c:showCatName val="0"/>
              <c:showSerName val="0"/>
              <c:showPercent val="0"/>
              <c:showBubbleSize val="0"/>
            </c:dLbl>
            <c:dLbl>
              <c:idx val="6"/>
              <c:spPr/>
              <c:txPr>
                <a:bodyPr/>
                <a:lstStyle/>
                <a:p>
                  <a:pPr>
                    <a:defRPr sz="900" b="1">
                      <a:solidFill>
                        <a:srgbClr val="0000FF"/>
                      </a:solidFill>
                    </a:defRPr>
                  </a:pPr>
                  <a:endParaRPr lang="en-US"/>
                </a:p>
              </c:txPr>
              <c:showLegendKey val="0"/>
              <c:showVal val="1"/>
              <c:showCatName val="0"/>
              <c:showSerName val="0"/>
              <c:showPercent val="0"/>
              <c:showBubbleSize val="0"/>
            </c:dLbl>
            <c:dLbl>
              <c:idx val="7"/>
              <c:spPr/>
              <c:txPr>
                <a:bodyPr/>
                <a:lstStyle/>
                <a:p>
                  <a:pPr>
                    <a:defRPr sz="900" b="1">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Діти з особливими потребами (діти з інвалідністю)</c:v>
                </c:pt>
                <c:pt idx="1">
                  <c:v>Діти-сироти</c:v>
                </c:pt>
                <c:pt idx="2">
                  <c:v>Діти, позбавлені батьківської опіки</c:v>
                </c:pt>
                <c:pt idx="3">
                  <c:v>Діти з сімей з нарко-або алко-залежностями</c:v>
                </c:pt>
                <c:pt idx="4">
                  <c:v>Бездомні діти / діти які живуть і / або працюють на вулиці</c:v>
                </c:pt>
                <c:pt idx="5">
                  <c:v>Діти з насильством у сім'ї</c:v>
                </c:pt>
                <c:pt idx="6">
                  <c:v>Діти у конфлікті з законом</c:v>
                </c:pt>
                <c:pt idx="7">
                  <c:v>Діти з сімей ВІЛ-інфікованих батьків</c:v>
                </c:pt>
                <c:pt idx="8">
                  <c:v>ВІЛ-інфіковані діти</c:v>
                </c:pt>
              </c:strCache>
            </c:strRef>
          </c:cat>
          <c:val>
            <c:numRef>
              <c:f>Лист1!$N$2:$N$10</c:f>
              <c:numCache>
                <c:formatCode>0%</c:formatCode>
                <c:ptCount val="9"/>
                <c:pt idx="0">
                  <c:v>0.44819999999999999</c:v>
                </c:pt>
                <c:pt idx="1">
                  <c:v>0.41470000000000001</c:v>
                </c:pt>
                <c:pt idx="2">
                  <c:v>0.33910000000000001</c:v>
                </c:pt>
                <c:pt idx="3">
                  <c:v>0.24959999999999999</c:v>
                </c:pt>
                <c:pt idx="4">
                  <c:v>0.2117</c:v>
                </c:pt>
                <c:pt idx="5">
                  <c:v>0.23749999999999999</c:v>
                </c:pt>
                <c:pt idx="6">
                  <c:v>0.1883</c:v>
                </c:pt>
                <c:pt idx="7">
                  <c:v>0.18190000000000001</c:v>
                </c:pt>
                <c:pt idx="8">
                  <c:v>0.18809999999999999</c:v>
                </c:pt>
              </c:numCache>
            </c:numRef>
          </c:val>
        </c:ser>
        <c:dLbls>
          <c:showLegendKey val="0"/>
          <c:showVal val="0"/>
          <c:showCatName val="0"/>
          <c:showSerName val="0"/>
          <c:showPercent val="0"/>
          <c:showBubbleSize val="0"/>
        </c:dLbls>
        <c:gapWidth val="50"/>
        <c:overlap val="100"/>
        <c:axId val="360956120"/>
        <c:axId val="360956512"/>
      </c:barChart>
      <c:catAx>
        <c:axId val="360956120"/>
        <c:scaling>
          <c:orientation val="maxMin"/>
        </c:scaling>
        <c:delete val="1"/>
        <c:axPos val="l"/>
        <c:numFmt formatCode="General" sourceLinked="0"/>
        <c:majorTickMark val="out"/>
        <c:minorTickMark val="none"/>
        <c:tickLblPos val="nextTo"/>
        <c:crossAx val="360956512"/>
        <c:crosses val="autoZero"/>
        <c:auto val="1"/>
        <c:lblAlgn val="ctr"/>
        <c:lblOffset val="100"/>
        <c:noMultiLvlLbl val="0"/>
      </c:catAx>
      <c:valAx>
        <c:axId val="360956512"/>
        <c:scaling>
          <c:orientation val="minMax"/>
        </c:scaling>
        <c:delete val="1"/>
        <c:axPos val="t"/>
        <c:majorGridlines>
          <c:spPr>
            <a:ln>
              <a:noFill/>
            </a:ln>
          </c:spPr>
        </c:majorGridlines>
        <c:numFmt formatCode="0%" sourceLinked="1"/>
        <c:majorTickMark val="out"/>
        <c:minorTickMark val="none"/>
        <c:tickLblPos val="nextTo"/>
        <c:crossAx val="360956120"/>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1.0689048018233664E-2"/>
          <c:y val="0.12205125987401751"/>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55636252664612"/>
          <c:y val="0"/>
          <c:w val="0.32864906787858666"/>
          <c:h val="0.91856065309127788"/>
        </c:manualLayout>
      </c:layout>
      <c:barChart>
        <c:barDir val="bar"/>
        <c:grouping val="stacked"/>
        <c:varyColors val="0"/>
        <c:ser>
          <c:idx val="0"/>
          <c:order val="0"/>
          <c:tx>
            <c:strRef>
              <c:f>Лист1!$A$2</c:f>
              <c:strCache>
                <c:ptCount val="1"/>
                <c:pt idx="0">
                  <c:v>ВС/НВ</c:v>
                </c:pt>
              </c:strCache>
            </c:strRef>
          </c:tx>
          <c:spPr>
            <a:solidFill>
              <a:schemeClr val="bg1">
                <a:lumMod val="8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Лист1!$B$1:$F$1</c:f>
              <c:strCache>
                <c:ptCount val="5"/>
                <c:pt idx="0">
                  <c:v>Сім'я - це союз люблячих один одного людей, в якому народжуються діти</c:v>
                </c:pt>
                <c:pt idx="1">
                  <c:v>Сім'я - це середовище, у якому формуються і виховуються цінності, принципи, моральні установки дитини</c:v>
                </c:pt>
                <c:pt idx="2">
                  <c:v>Сім'я створює найкращі умови для виховання дітей</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Лист1!$B$2:$F$2</c:f>
            </c:numRef>
          </c:val>
        </c:ser>
        <c:ser>
          <c:idx val="1"/>
          <c:order val="1"/>
          <c:tx>
            <c:strRef>
              <c:f>Лист1!$A$3</c:f>
              <c:strCache>
                <c:ptCount val="1"/>
                <c:pt idx="0">
                  <c:v>Месце №5</c:v>
                </c:pt>
              </c:strCache>
            </c:strRef>
          </c:tx>
          <c:spPr>
            <a:solidFill>
              <a:schemeClr val="tx2">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Лист1!$B$1:$F$1</c:f>
              <c:strCache>
                <c:ptCount val="5"/>
                <c:pt idx="0">
                  <c:v>Сім'я - це союз люблячих один одного людей, в якому народжуються діти</c:v>
                </c:pt>
                <c:pt idx="1">
                  <c:v>Сім'я - це середовище, у якому формуються і виховуються цінності, принципи, моральні установки дитини</c:v>
                </c:pt>
                <c:pt idx="2">
                  <c:v>Сім'я створює найкращі умови для виховання дітей</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Лист1!$B$3:$F$3</c:f>
              <c:numCache>
                <c:formatCode>0%</c:formatCode>
                <c:ptCount val="5"/>
                <c:pt idx="0">
                  <c:v>2.6200000000000001E-2</c:v>
                </c:pt>
                <c:pt idx="1">
                  <c:v>7.2800000000000004E-2</c:v>
                </c:pt>
                <c:pt idx="2">
                  <c:v>2.0199999999999999E-2</c:v>
                </c:pt>
                <c:pt idx="3">
                  <c:v>4.19E-2</c:v>
                </c:pt>
                <c:pt idx="4">
                  <c:v>0.83889999999999998</c:v>
                </c:pt>
              </c:numCache>
            </c:numRef>
          </c:val>
        </c:ser>
        <c:ser>
          <c:idx val="2"/>
          <c:order val="2"/>
          <c:tx>
            <c:strRef>
              <c:f>Лист1!$A$4</c:f>
              <c:strCache>
                <c:ptCount val="1"/>
                <c:pt idx="0">
                  <c:v>Месце №4</c:v>
                </c:pt>
              </c:strCache>
            </c:strRef>
          </c:tx>
          <c:spPr>
            <a:solidFill>
              <a:schemeClr val="accent1">
                <a:lumMod val="60000"/>
                <a:lumOff val="40000"/>
              </a:schemeClr>
            </a:solidFill>
          </c:spPr>
          <c:invertIfNegative val="0"/>
          <c:dLbls>
            <c:dLbl>
              <c:idx val="0"/>
              <c:layout>
                <c:manualLayout>
                  <c:x val="5.7332667612279486E-3"/>
                  <c:y val="2.89397586902999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Лист1!$B$1:$F$1</c:f>
              <c:strCache>
                <c:ptCount val="5"/>
                <c:pt idx="0">
                  <c:v>Сім'я - це союз люблячих один одного людей, в якому народжуються діти</c:v>
                </c:pt>
                <c:pt idx="1">
                  <c:v>Сім'я - це середовище, у якому формуються і виховуються цінності, принципи, моральні установки дитини</c:v>
                </c:pt>
                <c:pt idx="2">
                  <c:v>Сім'я створює найкращі умови для виховання дітей</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Лист1!$B$4:$F$4</c:f>
              <c:numCache>
                <c:formatCode>0%</c:formatCode>
                <c:ptCount val="5"/>
                <c:pt idx="0">
                  <c:v>0.18629999999999999</c:v>
                </c:pt>
                <c:pt idx="1">
                  <c:v>0.2442</c:v>
                </c:pt>
                <c:pt idx="2">
                  <c:v>0.2203</c:v>
                </c:pt>
                <c:pt idx="3">
                  <c:v>0.3054</c:v>
                </c:pt>
                <c:pt idx="4">
                  <c:v>4.3799999999999999E-2</c:v>
                </c:pt>
              </c:numCache>
            </c:numRef>
          </c:val>
        </c:ser>
        <c:ser>
          <c:idx val="3"/>
          <c:order val="3"/>
          <c:tx>
            <c:strRef>
              <c:f>Лист1!$A$5</c:f>
              <c:strCache>
                <c:ptCount val="1"/>
                <c:pt idx="0">
                  <c:v>Месце №3</c:v>
                </c:pt>
              </c:strCache>
            </c:strRef>
          </c:tx>
          <c:spPr>
            <a:solidFill>
              <a:schemeClr val="bg1">
                <a:lumMod val="85000"/>
              </a:schemeClr>
            </a:solidFill>
          </c:spPr>
          <c:invertIfNegative val="0"/>
          <c:dLbls>
            <c:dLbl>
              <c:idx val="0"/>
              <c:layout>
                <c:manualLayout>
                  <c:x val="2.8666333806139743E-3"/>
                  <c:y val="-1.44664620706450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1665834515349351E-3"/>
                  <c:y val="3.47195089695482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173076372711193E-3"/>
                  <c:y val="-5.78635700995770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8173076372711193E-3"/>
                  <c:y val="4.050632161610657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Лист1!$B$1:$F$1</c:f>
              <c:strCache>
                <c:ptCount val="5"/>
                <c:pt idx="0">
                  <c:v>Сім'я - це союз люблячих один одного людей, в якому народжуються діти</c:v>
                </c:pt>
                <c:pt idx="1">
                  <c:v>Сім'я - це середовище, у якому формуються і виховуються цінності, принципи, моральні установки дитини</c:v>
                </c:pt>
                <c:pt idx="2">
                  <c:v>Сім'я створює найкращі умови для виховання дітей</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Лист1!$B$5:$F$5</c:f>
              <c:numCache>
                <c:formatCode>0%</c:formatCode>
                <c:ptCount val="5"/>
                <c:pt idx="0">
                  <c:v>0.13880000000000001</c:v>
                </c:pt>
                <c:pt idx="1">
                  <c:v>0.23649999999999999</c:v>
                </c:pt>
                <c:pt idx="2">
                  <c:v>0.2707</c:v>
                </c:pt>
                <c:pt idx="3">
                  <c:v>0.32819999999999999</c:v>
                </c:pt>
                <c:pt idx="4">
                  <c:v>2.5899999999999999E-2</c:v>
                </c:pt>
              </c:numCache>
            </c:numRef>
          </c:val>
        </c:ser>
        <c:ser>
          <c:idx val="4"/>
          <c:order val="4"/>
          <c:tx>
            <c:strRef>
              <c:f>Лист1!$A$6</c:f>
              <c:strCache>
                <c:ptCount val="1"/>
                <c:pt idx="0">
                  <c:v>Месце №2</c:v>
                </c:pt>
              </c:strCache>
            </c:strRef>
          </c:tx>
          <c:spPr>
            <a:solidFill>
              <a:srgbClr val="FFC000"/>
            </a:solidFill>
          </c:spPr>
          <c:invertIfNegative val="0"/>
          <c:dLbls>
            <c:dLbl>
              <c:idx val="4"/>
              <c:layout>
                <c:manualLayout>
                  <c:x val="0"/>
                  <c:y val="-3.7612801383677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Лист1!$B$1:$F$1</c:f>
              <c:strCache>
                <c:ptCount val="5"/>
                <c:pt idx="0">
                  <c:v>Сім'я - це союз люблячих один одного людей, в якому народжуються діти</c:v>
                </c:pt>
                <c:pt idx="1">
                  <c:v>Сім'я - це середовище, у якому формуються і виховуються цінності, принципи, моральні установки дитини</c:v>
                </c:pt>
                <c:pt idx="2">
                  <c:v>Сім'я створює найкращі умови для виховання дітей</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Лист1!$B$6:$F$6</c:f>
              <c:numCache>
                <c:formatCode>0%</c:formatCode>
                <c:ptCount val="5"/>
                <c:pt idx="0">
                  <c:v>0.14990000000000001</c:v>
                </c:pt>
                <c:pt idx="1">
                  <c:v>0.2455</c:v>
                </c:pt>
                <c:pt idx="2">
                  <c:v>0.33989999999999998</c:v>
                </c:pt>
                <c:pt idx="3">
                  <c:v>0.21460000000000001</c:v>
                </c:pt>
                <c:pt idx="4">
                  <c:v>5.0099999999999999E-2</c:v>
                </c:pt>
              </c:numCache>
            </c:numRef>
          </c:val>
        </c:ser>
        <c:ser>
          <c:idx val="5"/>
          <c:order val="5"/>
          <c:tx>
            <c:strRef>
              <c:f>Лист1!$A$7</c:f>
              <c:strCache>
                <c:ptCount val="1"/>
                <c:pt idx="0">
                  <c:v>Месце №1</c:v>
                </c:pt>
              </c:strCache>
            </c:strRef>
          </c:tx>
          <c:spPr>
            <a:solidFill>
              <a:srgbClr val="FF9900"/>
            </a:solidFill>
          </c:spPr>
          <c:invertIfNegative val="0"/>
          <c:dLbls>
            <c:dLbl>
              <c:idx val="4"/>
              <c:layout>
                <c:manualLayout>
                  <c:x val="5.451922911813358E-3"/>
                  <c:y val="4.050609379780624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Лист1!$B$1:$F$1</c:f>
              <c:strCache>
                <c:ptCount val="5"/>
                <c:pt idx="0">
                  <c:v>Сім'я - це союз люблячих один одного людей, в якому народжуються діти</c:v>
                </c:pt>
                <c:pt idx="1">
                  <c:v>Сім'я - це середовище, у якому формуються і виховуються цінності, принципи, моральні установки дитини</c:v>
                </c:pt>
                <c:pt idx="2">
                  <c:v>Сім'я створює найкращі умови для виховання дітей</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Лист1!$B$7:$F$7</c:f>
              <c:numCache>
                <c:formatCode>0%</c:formatCode>
                <c:ptCount val="5"/>
                <c:pt idx="0">
                  <c:v>0.49890000000000001</c:v>
                </c:pt>
                <c:pt idx="1">
                  <c:v>0.20100000000000001</c:v>
                </c:pt>
                <c:pt idx="2">
                  <c:v>0.1489</c:v>
                </c:pt>
                <c:pt idx="3">
                  <c:v>0.1099</c:v>
                </c:pt>
                <c:pt idx="4">
                  <c:v>4.1300000000000003E-2</c:v>
                </c:pt>
              </c:numCache>
            </c:numRef>
          </c:val>
        </c:ser>
        <c:ser>
          <c:idx val="6"/>
          <c:order val="6"/>
          <c:tx>
            <c:strRef>
              <c:f>Лист1!$A$8</c:f>
              <c:strCache>
                <c:ptCount val="1"/>
                <c:pt idx="0">
                  <c:v>Т2В (4+5)</c:v>
                </c:pt>
              </c:strCache>
            </c:strRef>
          </c:tx>
          <c:spPr>
            <a:no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Лист1!$B$1:$F$1</c:f>
              <c:strCache>
                <c:ptCount val="5"/>
                <c:pt idx="0">
                  <c:v>Сім'я - це союз люблячих один одного людей, в якому народжуються діти</c:v>
                </c:pt>
                <c:pt idx="1">
                  <c:v>Сім'я - це середовище, у якому формуються і виховуються цінності, принципи, моральні установки дитини</c:v>
                </c:pt>
                <c:pt idx="2">
                  <c:v>Сім'я створює найкращі умови для виховання дітей</c:v>
                </c:pt>
                <c:pt idx="3">
                  <c:v>Сім'я повинна забезпечувати турботу і допомогу близьким людям</c:v>
                </c:pt>
                <c:pt idx="4">
                  <c:v>Сім'я - це спільне життя двох людей, ведення загального побуту та спільного господарства. Діти в ній не обов'язкові.</c:v>
                </c:pt>
              </c:strCache>
            </c:strRef>
          </c:cat>
          <c:val>
            <c:numRef>
              <c:f>Лист1!$B$8:$F$8</c:f>
            </c:numRef>
          </c:val>
        </c:ser>
        <c:dLbls>
          <c:showLegendKey val="0"/>
          <c:showVal val="0"/>
          <c:showCatName val="0"/>
          <c:showSerName val="0"/>
          <c:showPercent val="0"/>
          <c:showBubbleSize val="0"/>
        </c:dLbls>
        <c:gapWidth val="50"/>
        <c:overlap val="100"/>
        <c:axId val="288976680"/>
        <c:axId val="288977072"/>
      </c:barChart>
      <c:catAx>
        <c:axId val="288976680"/>
        <c:scaling>
          <c:orientation val="maxMin"/>
        </c:scaling>
        <c:delete val="0"/>
        <c:axPos val="l"/>
        <c:numFmt formatCode="General" sourceLinked="1"/>
        <c:majorTickMark val="out"/>
        <c:minorTickMark val="none"/>
        <c:tickLblPos val="nextTo"/>
        <c:txPr>
          <a:bodyPr/>
          <a:lstStyle/>
          <a:p>
            <a:pPr>
              <a:defRPr sz="1000"/>
            </a:pPr>
            <a:endParaRPr lang="en-US"/>
          </a:p>
        </c:txPr>
        <c:crossAx val="288977072"/>
        <c:crosses val="autoZero"/>
        <c:auto val="1"/>
        <c:lblAlgn val="ctr"/>
        <c:lblOffset val="100"/>
        <c:noMultiLvlLbl val="0"/>
      </c:catAx>
      <c:valAx>
        <c:axId val="288977072"/>
        <c:scaling>
          <c:orientation val="minMax"/>
          <c:max val="1"/>
          <c:min val="0"/>
        </c:scaling>
        <c:delete val="1"/>
        <c:axPos val="t"/>
        <c:numFmt formatCode="0%" sourceLinked="0"/>
        <c:majorTickMark val="out"/>
        <c:minorTickMark val="none"/>
        <c:tickLblPos val="nextTo"/>
        <c:crossAx val="288976680"/>
        <c:crosses val="autoZero"/>
        <c:crossBetween val="between"/>
      </c:valAx>
    </c:plotArea>
    <c:legend>
      <c:legendPos val="b"/>
      <c:layout>
        <c:manualLayout>
          <c:xMode val="edge"/>
          <c:yMode val="edge"/>
          <c:x val="0"/>
          <c:y val="0.95063109086464559"/>
          <c:w val="0.66349933773997338"/>
          <c:h val="4.9368909135354369E-2"/>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329184469066069"/>
          <c:y val="0"/>
          <c:w val="0.55805804603237341"/>
          <c:h val="0.91856065309127788"/>
        </c:manualLayout>
      </c:layout>
      <c:barChart>
        <c:barDir val="bar"/>
        <c:grouping val="stacked"/>
        <c:varyColors val="0"/>
        <c:ser>
          <c:idx val="0"/>
          <c:order val="0"/>
          <c:tx>
            <c:strRef>
              <c:f>Лист1!$A$2</c:f>
              <c:strCache>
                <c:ptCount val="1"/>
                <c:pt idx="0">
                  <c:v>ВС/НВ</c:v>
                </c:pt>
              </c:strCache>
            </c:strRef>
          </c:tx>
          <c:spPr>
            <a:solidFill>
              <a:schemeClr val="bg1">
                <a:lumMod val="8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насильством у сім'ї</c:v>
                </c:pt>
                <c:pt idx="4">
                  <c:v>ВІЛ-інфіковані діти</c:v>
                </c:pt>
                <c:pt idx="5">
                  <c:v>Бездомні діти / діти які живуть і / або працюють на вулиці</c:v>
                </c:pt>
                <c:pt idx="6">
                  <c:v>Діти з сімей з нарко-або алко-залежностями</c:v>
                </c:pt>
                <c:pt idx="7">
                  <c:v>Діти з сімей ВІЛ-інфікованих батьків</c:v>
                </c:pt>
                <c:pt idx="8">
                  <c:v>Діти у конфлікті з законом</c:v>
                </c:pt>
              </c:strCache>
            </c:strRef>
          </c:cat>
          <c:val>
            <c:numRef>
              <c:f>Лист1!$B$2:$J$2</c:f>
            </c:numRef>
          </c:val>
        </c:ser>
        <c:ser>
          <c:idx val="1"/>
          <c:order val="1"/>
          <c:tx>
            <c:strRef>
              <c:f>Лист1!$A$3</c:f>
              <c:strCache>
                <c:ptCount val="1"/>
                <c:pt idx="0">
                  <c:v>повністю не згоден</c:v>
                </c:pt>
              </c:strCache>
            </c:strRef>
          </c:tx>
          <c:spPr>
            <a:solidFill>
              <a:schemeClr val="tx2">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насильством у сім'ї</c:v>
                </c:pt>
                <c:pt idx="4">
                  <c:v>ВІЛ-інфіковані діти</c:v>
                </c:pt>
                <c:pt idx="5">
                  <c:v>Бездомні діти / діти які живуть і / або працюють на вулиці</c:v>
                </c:pt>
                <c:pt idx="6">
                  <c:v>Діти з сімей з нарко-або алко-залежностями</c:v>
                </c:pt>
                <c:pt idx="7">
                  <c:v>Діти з сімей ВІЛ-інфікованих батьків</c:v>
                </c:pt>
                <c:pt idx="8">
                  <c:v>Діти у конфлікті з законом</c:v>
                </c:pt>
              </c:strCache>
            </c:strRef>
          </c:cat>
          <c:val>
            <c:numRef>
              <c:f>Лист1!$B$3:$J$3</c:f>
              <c:numCache>
                <c:formatCode>0%</c:formatCode>
                <c:ptCount val="9"/>
                <c:pt idx="0">
                  <c:v>6.8099999999999994E-2</c:v>
                </c:pt>
                <c:pt idx="1">
                  <c:v>7.3599999999999999E-2</c:v>
                </c:pt>
                <c:pt idx="2">
                  <c:v>7.8700000000000006E-2</c:v>
                </c:pt>
                <c:pt idx="3">
                  <c:v>9.1300000000000006E-2</c:v>
                </c:pt>
                <c:pt idx="4">
                  <c:v>0.13420000000000001</c:v>
                </c:pt>
                <c:pt idx="5">
                  <c:v>0.1336</c:v>
                </c:pt>
                <c:pt idx="6">
                  <c:v>0.1116</c:v>
                </c:pt>
                <c:pt idx="7">
                  <c:v>0.13200000000000001</c:v>
                </c:pt>
                <c:pt idx="8">
                  <c:v>0.1573</c:v>
                </c:pt>
              </c:numCache>
            </c:numRef>
          </c:val>
        </c:ser>
        <c:ser>
          <c:idx val="2"/>
          <c:order val="2"/>
          <c:tx>
            <c:strRef>
              <c:f>Лист1!$A$4</c:f>
              <c:strCache>
                <c:ptCount val="1"/>
                <c:pt idx="0">
                  <c:v>2</c:v>
                </c:pt>
              </c:strCache>
            </c:strRef>
          </c:tx>
          <c:spPr>
            <a:solidFill>
              <a:schemeClr val="accent1">
                <a:lumMod val="60000"/>
                <a:lumOff val="40000"/>
              </a:schemeClr>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насильством у сім'ї</c:v>
                </c:pt>
                <c:pt idx="4">
                  <c:v>ВІЛ-інфіковані діти</c:v>
                </c:pt>
                <c:pt idx="5">
                  <c:v>Бездомні діти / діти які живуть і / або працюють на вулиці</c:v>
                </c:pt>
                <c:pt idx="6">
                  <c:v>Діти з сімей з нарко-або алко-залежностями</c:v>
                </c:pt>
                <c:pt idx="7">
                  <c:v>Діти з сімей ВІЛ-інфікованих батьків</c:v>
                </c:pt>
                <c:pt idx="8">
                  <c:v>Діти у конфлікті з законом</c:v>
                </c:pt>
              </c:strCache>
            </c:strRef>
          </c:cat>
          <c:val>
            <c:numRef>
              <c:f>Лист1!$B$4:$J$4</c:f>
              <c:numCache>
                <c:formatCode>0%</c:formatCode>
                <c:ptCount val="9"/>
                <c:pt idx="0">
                  <c:v>9.2899999999999996E-2</c:v>
                </c:pt>
                <c:pt idx="1">
                  <c:v>0.1104</c:v>
                </c:pt>
                <c:pt idx="2">
                  <c:v>0.10970000000000001</c:v>
                </c:pt>
                <c:pt idx="3">
                  <c:v>0.13109999999999999</c:v>
                </c:pt>
                <c:pt idx="4">
                  <c:v>0.19339999999999999</c:v>
                </c:pt>
                <c:pt idx="5">
                  <c:v>0.19489999999999999</c:v>
                </c:pt>
                <c:pt idx="6">
                  <c:v>0.19409999999999999</c:v>
                </c:pt>
                <c:pt idx="7">
                  <c:v>0.18579999999999999</c:v>
                </c:pt>
                <c:pt idx="8">
                  <c:v>0.21</c:v>
                </c:pt>
              </c:numCache>
            </c:numRef>
          </c:val>
        </c:ser>
        <c:ser>
          <c:idx val="3"/>
          <c:order val="3"/>
          <c:tx>
            <c:strRef>
              <c:f>Лист1!$A$5</c:f>
              <c:strCache>
                <c:ptCount val="1"/>
                <c:pt idx="0">
                  <c:v>3</c:v>
                </c:pt>
              </c:strCache>
            </c:strRef>
          </c:tx>
          <c:spPr>
            <a:solidFill>
              <a:schemeClr val="bg1">
                <a:lumMod val="85000"/>
              </a:schemeClr>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насильством у сім'ї</c:v>
                </c:pt>
                <c:pt idx="4">
                  <c:v>ВІЛ-інфіковані діти</c:v>
                </c:pt>
                <c:pt idx="5">
                  <c:v>Бездомні діти / діти які живуть і / або працюють на вулиці</c:v>
                </c:pt>
                <c:pt idx="6">
                  <c:v>Діти з сімей з нарко-або алко-залежностями</c:v>
                </c:pt>
                <c:pt idx="7">
                  <c:v>Діти з сімей ВІЛ-інфікованих батьків</c:v>
                </c:pt>
                <c:pt idx="8">
                  <c:v>Діти у конфлікті з законом</c:v>
                </c:pt>
              </c:strCache>
            </c:strRef>
          </c:cat>
          <c:val>
            <c:numRef>
              <c:f>Лист1!$B$5:$J$5</c:f>
              <c:numCache>
                <c:formatCode>0%</c:formatCode>
                <c:ptCount val="9"/>
                <c:pt idx="0">
                  <c:v>0.22489999999999999</c:v>
                </c:pt>
                <c:pt idx="1">
                  <c:v>0.2374</c:v>
                </c:pt>
                <c:pt idx="2">
                  <c:v>0.26069999999999999</c:v>
                </c:pt>
                <c:pt idx="3">
                  <c:v>0.31609999999999999</c:v>
                </c:pt>
                <c:pt idx="4">
                  <c:v>0.2606</c:v>
                </c:pt>
                <c:pt idx="5">
                  <c:v>0.2949</c:v>
                </c:pt>
                <c:pt idx="6">
                  <c:v>0.3271</c:v>
                </c:pt>
                <c:pt idx="7">
                  <c:v>0.29170000000000001</c:v>
                </c:pt>
                <c:pt idx="8">
                  <c:v>0.29949999999999999</c:v>
                </c:pt>
              </c:numCache>
            </c:numRef>
          </c:val>
        </c:ser>
        <c:ser>
          <c:idx val="4"/>
          <c:order val="4"/>
          <c:tx>
            <c:strRef>
              <c:f>Лист1!$A$6</c:f>
              <c:strCache>
                <c:ptCount val="1"/>
                <c:pt idx="0">
                  <c:v>4</c:v>
                </c:pt>
              </c:strCache>
            </c:strRef>
          </c:tx>
          <c:spPr>
            <a:solidFill>
              <a:srgbClr val="FFC000"/>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насильством у сім'ї</c:v>
                </c:pt>
                <c:pt idx="4">
                  <c:v>ВІЛ-інфіковані діти</c:v>
                </c:pt>
                <c:pt idx="5">
                  <c:v>Бездомні діти / діти які живуть і / або працюють на вулиці</c:v>
                </c:pt>
                <c:pt idx="6">
                  <c:v>Діти з сімей з нарко-або алко-залежностями</c:v>
                </c:pt>
                <c:pt idx="7">
                  <c:v>Діти з сімей ВІЛ-інфікованих батьків</c:v>
                </c:pt>
                <c:pt idx="8">
                  <c:v>Діти у конфлікті з законом</c:v>
                </c:pt>
              </c:strCache>
            </c:strRef>
          </c:cat>
          <c:val>
            <c:numRef>
              <c:f>Лист1!$B$6:$J$6</c:f>
              <c:numCache>
                <c:formatCode>0%</c:formatCode>
                <c:ptCount val="9"/>
                <c:pt idx="0">
                  <c:v>0.30769999999999997</c:v>
                </c:pt>
                <c:pt idx="1">
                  <c:v>0.29020000000000001</c:v>
                </c:pt>
                <c:pt idx="2">
                  <c:v>0.30840000000000001</c:v>
                </c:pt>
                <c:pt idx="3">
                  <c:v>0.23230000000000001</c:v>
                </c:pt>
                <c:pt idx="4">
                  <c:v>0.1885</c:v>
                </c:pt>
                <c:pt idx="5">
                  <c:v>0.1885</c:v>
                </c:pt>
                <c:pt idx="6">
                  <c:v>0.18190000000000001</c:v>
                </c:pt>
                <c:pt idx="7">
                  <c:v>0.18909999999999999</c:v>
                </c:pt>
                <c:pt idx="8">
                  <c:v>0.14810000000000001</c:v>
                </c:pt>
              </c:numCache>
            </c:numRef>
          </c:val>
        </c:ser>
        <c:ser>
          <c:idx val="5"/>
          <c:order val="5"/>
          <c:tx>
            <c:strRef>
              <c:f>Лист1!$A$7</c:f>
              <c:strCache>
                <c:ptCount val="1"/>
                <c:pt idx="0">
                  <c:v>повністю  згоден</c:v>
                </c:pt>
              </c:strCache>
            </c:strRef>
          </c:tx>
          <c:spPr>
            <a:solidFill>
              <a:srgbClr val="FF9900"/>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насильством у сім'ї</c:v>
                </c:pt>
                <c:pt idx="4">
                  <c:v>ВІЛ-інфіковані діти</c:v>
                </c:pt>
                <c:pt idx="5">
                  <c:v>Бездомні діти / діти які живуть і / або працюють на вулиці</c:v>
                </c:pt>
                <c:pt idx="6">
                  <c:v>Діти з сімей з нарко-або алко-залежностями</c:v>
                </c:pt>
                <c:pt idx="7">
                  <c:v>Діти з сімей ВІЛ-інфікованих батьків</c:v>
                </c:pt>
                <c:pt idx="8">
                  <c:v>Діти у конфлікті з законом</c:v>
                </c:pt>
              </c:strCache>
            </c:strRef>
          </c:cat>
          <c:val>
            <c:numRef>
              <c:f>Лист1!$B$7:$J$7</c:f>
              <c:numCache>
                <c:formatCode>0%</c:formatCode>
                <c:ptCount val="9"/>
                <c:pt idx="0">
                  <c:v>0.25290000000000001</c:v>
                </c:pt>
                <c:pt idx="1">
                  <c:v>0.23319999999999999</c:v>
                </c:pt>
                <c:pt idx="2">
                  <c:v>0.17519999999999999</c:v>
                </c:pt>
                <c:pt idx="3">
                  <c:v>0.13239999999999999</c:v>
                </c:pt>
                <c:pt idx="4">
                  <c:v>0.1119</c:v>
                </c:pt>
                <c:pt idx="5">
                  <c:v>0.1071</c:v>
                </c:pt>
                <c:pt idx="6">
                  <c:v>0.1026</c:v>
                </c:pt>
                <c:pt idx="7">
                  <c:v>9.4700000000000006E-2</c:v>
                </c:pt>
                <c:pt idx="8">
                  <c:v>9.0499999999999997E-2</c:v>
                </c:pt>
              </c:numCache>
            </c:numRef>
          </c:val>
        </c:ser>
        <c:ser>
          <c:idx val="6"/>
          <c:order val="6"/>
          <c:tx>
            <c:strRef>
              <c:f>Лист1!$A$8</c:f>
              <c:strCache>
                <c:ptCount val="1"/>
                <c:pt idx="0">
                  <c:v>Т2В (4+5)</c:v>
                </c:pt>
              </c:strCache>
            </c:strRef>
          </c:tx>
          <c:spPr>
            <a:noFill/>
          </c:spPr>
          <c:invertIfNegative val="0"/>
          <c:dLbls>
            <c:spPr>
              <a:noFill/>
              <a:ln>
                <a:noFill/>
              </a:ln>
              <a:effectLst/>
            </c:spPr>
            <c:txPr>
              <a:bodyPr/>
              <a:lstStyle/>
              <a:p>
                <a:pPr>
                  <a:defRPr b="1">
                    <a:solidFill>
                      <a:srgbClr val="00B05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 з особливими потребами (діти з інвалідністю)</c:v>
                </c:pt>
                <c:pt idx="1">
                  <c:v>Діти-сироти</c:v>
                </c:pt>
                <c:pt idx="2">
                  <c:v>Діти, позбавлені батьківської опіки</c:v>
                </c:pt>
                <c:pt idx="3">
                  <c:v>Діти з насильством у сім'ї</c:v>
                </c:pt>
                <c:pt idx="4">
                  <c:v>ВІЛ-інфіковані діти</c:v>
                </c:pt>
                <c:pt idx="5">
                  <c:v>Бездомні діти / діти які живуть і / або працюють на вулиці</c:v>
                </c:pt>
                <c:pt idx="6">
                  <c:v>Діти з сімей з нарко-або алко-залежностями</c:v>
                </c:pt>
                <c:pt idx="7">
                  <c:v>Діти з сімей ВІЛ-інфікованих батьків</c:v>
                </c:pt>
                <c:pt idx="8">
                  <c:v>Діти у конфлікті з законом</c:v>
                </c:pt>
              </c:strCache>
            </c:strRef>
          </c:cat>
          <c:val>
            <c:numRef>
              <c:f>Лист1!$B$8:$J$8</c:f>
              <c:numCache>
                <c:formatCode>0%</c:formatCode>
                <c:ptCount val="9"/>
                <c:pt idx="0">
                  <c:v>0.56059999999999999</c:v>
                </c:pt>
                <c:pt idx="1">
                  <c:v>0.52339999999999998</c:v>
                </c:pt>
                <c:pt idx="2">
                  <c:v>0.48360000000000003</c:v>
                </c:pt>
                <c:pt idx="3">
                  <c:v>0.36470000000000002</c:v>
                </c:pt>
                <c:pt idx="4">
                  <c:v>0.3004</c:v>
                </c:pt>
                <c:pt idx="5">
                  <c:v>0.29559999999999997</c:v>
                </c:pt>
                <c:pt idx="6">
                  <c:v>0.28449999999999998</c:v>
                </c:pt>
                <c:pt idx="7">
                  <c:v>0.2838</c:v>
                </c:pt>
                <c:pt idx="8">
                  <c:v>0.23860000000000001</c:v>
                </c:pt>
              </c:numCache>
            </c:numRef>
          </c:val>
        </c:ser>
        <c:dLbls>
          <c:dLblPos val="ctr"/>
          <c:showLegendKey val="0"/>
          <c:showVal val="1"/>
          <c:showCatName val="0"/>
          <c:showSerName val="0"/>
          <c:showPercent val="0"/>
          <c:showBubbleSize val="0"/>
        </c:dLbls>
        <c:gapWidth val="50"/>
        <c:overlap val="100"/>
        <c:axId val="360957296"/>
        <c:axId val="360957688"/>
      </c:barChart>
      <c:catAx>
        <c:axId val="360957296"/>
        <c:scaling>
          <c:orientation val="maxMin"/>
        </c:scaling>
        <c:delete val="0"/>
        <c:axPos val="l"/>
        <c:numFmt formatCode="General" sourceLinked="1"/>
        <c:majorTickMark val="out"/>
        <c:minorTickMark val="none"/>
        <c:tickLblPos val="nextTo"/>
        <c:txPr>
          <a:bodyPr/>
          <a:lstStyle/>
          <a:p>
            <a:pPr>
              <a:defRPr sz="1000" b="0"/>
            </a:pPr>
            <a:endParaRPr lang="en-US"/>
          </a:p>
        </c:txPr>
        <c:crossAx val="360957688"/>
        <c:crosses val="autoZero"/>
        <c:auto val="1"/>
        <c:lblAlgn val="ctr"/>
        <c:lblOffset val="100"/>
        <c:noMultiLvlLbl val="0"/>
      </c:catAx>
      <c:valAx>
        <c:axId val="360957688"/>
        <c:scaling>
          <c:orientation val="minMax"/>
          <c:max val="1"/>
          <c:min val="0"/>
        </c:scaling>
        <c:delete val="1"/>
        <c:axPos val="t"/>
        <c:numFmt formatCode="0%" sourceLinked="0"/>
        <c:majorTickMark val="out"/>
        <c:minorTickMark val="none"/>
        <c:tickLblPos val="nextTo"/>
        <c:crossAx val="360957296"/>
        <c:crosses val="autoZero"/>
        <c:crossBetween val="between"/>
      </c:valAx>
    </c:plotArea>
    <c:legend>
      <c:legendPos val="b"/>
      <c:legendEntry>
        <c:idx val="5"/>
        <c:delete val="1"/>
      </c:legendEntry>
      <c:layout>
        <c:manualLayout>
          <c:xMode val="edge"/>
          <c:yMode val="edge"/>
          <c:x val="0.14282277890850842"/>
          <c:y val="0.9366011286574234"/>
          <c:w val="0.84989522263236883"/>
          <c:h val="3.6399101307189541E-2"/>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07942707220566"/>
          <c:y val="0.1658192154253359"/>
          <c:w val="0.68679879586028902"/>
          <c:h val="0.81920205849369454"/>
        </c:manualLayout>
      </c:layout>
      <c:barChart>
        <c:barDir val="bar"/>
        <c:grouping val="stacked"/>
        <c:varyColors val="0"/>
        <c:ser>
          <c:idx val="0"/>
          <c:order val="0"/>
          <c:tx>
            <c:strRef>
              <c:f>Лист1!$B$1</c:f>
              <c:strCache>
                <c:ptCount val="1"/>
                <c:pt idx="0">
                  <c:v>Вся вибірка</c:v>
                </c:pt>
              </c:strCache>
            </c:strRef>
          </c:tx>
          <c:spPr>
            <a:solidFill>
              <a:srgbClr val="FFC000"/>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Лист1!$B$2:$B$8</c:f>
              <c:numCache>
                <c:formatCode>0%</c:formatCode>
                <c:ptCount val="7"/>
                <c:pt idx="0">
                  <c:v>0.96330000000000005</c:v>
                </c:pt>
                <c:pt idx="1">
                  <c:v>0.95960000000000001</c:v>
                </c:pt>
                <c:pt idx="2">
                  <c:v>0.95629999999999993</c:v>
                </c:pt>
                <c:pt idx="3">
                  <c:v>0.94679999999999997</c:v>
                </c:pt>
                <c:pt idx="4">
                  <c:v>0.93489999999999995</c:v>
                </c:pt>
                <c:pt idx="5">
                  <c:v>0.91920000000000002</c:v>
                </c:pt>
                <c:pt idx="6">
                  <c:v>0.752</c:v>
                </c:pt>
              </c:numCache>
            </c:numRef>
          </c:val>
        </c:ser>
        <c:ser>
          <c:idx val="1"/>
          <c:order val="1"/>
          <c:tx>
            <c:strRef>
              <c:f>Лист1!$C$1</c:f>
              <c:strCache>
                <c:ptCount val="1"/>
                <c:pt idx="0">
                  <c:v>Столбец7</c:v>
                </c:pt>
              </c:strCache>
            </c:strRef>
          </c:tx>
          <c:spPr>
            <a:noFill/>
          </c:spPr>
          <c:invertIfNegative val="0"/>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Лист1!$C$2:$C$8</c:f>
              <c:numCache>
                <c:formatCode>0%</c:formatCode>
                <c:ptCount val="7"/>
                <c:pt idx="0">
                  <c:v>0.53669999999999995</c:v>
                </c:pt>
                <c:pt idx="1">
                  <c:v>0.54039999999999999</c:v>
                </c:pt>
                <c:pt idx="2">
                  <c:v>0.54370000000000007</c:v>
                </c:pt>
                <c:pt idx="3">
                  <c:v>0.55320000000000003</c:v>
                </c:pt>
                <c:pt idx="4">
                  <c:v>0.56510000000000005</c:v>
                </c:pt>
                <c:pt idx="5">
                  <c:v>0.58079999999999998</c:v>
                </c:pt>
                <c:pt idx="6">
                  <c:v>0.748</c:v>
                </c:pt>
              </c:numCache>
            </c:numRef>
          </c:val>
        </c:ser>
        <c:ser>
          <c:idx val="2"/>
          <c:order val="2"/>
          <c:tx>
            <c:strRef>
              <c:f>Лист1!$D$1</c:f>
              <c:strCache>
                <c:ptCount val="1"/>
                <c:pt idx="0">
                  <c:v>Схід</c:v>
                </c:pt>
              </c:strCache>
            </c:strRef>
          </c:tx>
          <c:spPr>
            <a:solidFill>
              <a:schemeClr val="accent2">
                <a:lumMod val="60000"/>
                <a:lumOff val="40000"/>
              </a:schemeClr>
            </a:solidFill>
          </c:spPr>
          <c:invertIfNegative val="0"/>
          <c:dLbls>
            <c:dLbl>
              <c:idx val="0"/>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1"/>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2"/>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3"/>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4"/>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5"/>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6"/>
              <c:spPr/>
              <c:txPr>
                <a:bodyPr/>
                <a:lstStyle/>
                <a:p>
                  <a:pPr>
                    <a:defRPr b="1">
                      <a:solidFill>
                        <a:srgbClr val="C0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a:solidFill>
                      <a:srgbClr val="C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Лист1!$D$2:$D$8</c:f>
              <c:numCache>
                <c:formatCode>0%</c:formatCode>
                <c:ptCount val="7"/>
                <c:pt idx="0">
                  <c:v>0.98569999999999991</c:v>
                </c:pt>
                <c:pt idx="1">
                  <c:v>0.9839</c:v>
                </c:pt>
                <c:pt idx="2">
                  <c:v>0.9830000000000001</c:v>
                </c:pt>
                <c:pt idx="3">
                  <c:v>0.97570000000000001</c:v>
                </c:pt>
                <c:pt idx="4">
                  <c:v>0.98160000000000003</c:v>
                </c:pt>
                <c:pt idx="5">
                  <c:v>0.97059999999999991</c:v>
                </c:pt>
                <c:pt idx="6">
                  <c:v>0.84010000000000007</c:v>
                </c:pt>
              </c:numCache>
            </c:numRef>
          </c:val>
        </c:ser>
        <c:ser>
          <c:idx val="3"/>
          <c:order val="3"/>
          <c:tx>
            <c:strRef>
              <c:f>Лист1!$E$1</c:f>
              <c:strCache>
                <c:ptCount val="1"/>
                <c:pt idx="0">
                  <c:v>Столбец2</c:v>
                </c:pt>
              </c:strCache>
            </c:strRef>
          </c:tx>
          <c:spPr>
            <a:noFill/>
          </c:spPr>
          <c:invertIfNegative val="0"/>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Лист1!$E$2:$E$8</c:f>
              <c:numCache>
                <c:formatCode>0%</c:formatCode>
                <c:ptCount val="7"/>
                <c:pt idx="0">
                  <c:v>1.430000000000009E-2</c:v>
                </c:pt>
                <c:pt idx="1">
                  <c:v>1.6100000000000003E-2</c:v>
                </c:pt>
                <c:pt idx="2">
                  <c:v>1.6999999999999904E-2</c:v>
                </c:pt>
                <c:pt idx="3">
                  <c:v>2.4299999999999988E-2</c:v>
                </c:pt>
                <c:pt idx="4">
                  <c:v>1.8399999999999972E-2</c:v>
                </c:pt>
                <c:pt idx="5">
                  <c:v>2.9400000000000093E-2</c:v>
                </c:pt>
                <c:pt idx="6">
                  <c:v>0.15989999999999993</c:v>
                </c:pt>
              </c:numCache>
            </c:numRef>
          </c:val>
        </c:ser>
        <c:ser>
          <c:idx val="4"/>
          <c:order val="4"/>
          <c:tx>
            <c:strRef>
              <c:f>Лист1!$F$1</c:f>
              <c:strCache>
                <c:ptCount val="1"/>
                <c:pt idx="0">
                  <c:v>Захід</c:v>
                </c:pt>
              </c:strCache>
            </c:strRef>
          </c:tx>
          <c:spPr>
            <a:solidFill>
              <a:schemeClr val="accent4">
                <a:lumMod val="60000"/>
                <a:lumOff val="40000"/>
              </a:schemeClr>
            </a:solidFill>
          </c:spPr>
          <c:invertIfNegative val="0"/>
          <c:dLbls>
            <c:dLbl>
              <c:idx val="0"/>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3"/>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5"/>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b="1">
                      <a:solidFill>
                        <a:srgbClr val="0000FF"/>
                      </a:solidFill>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Лист1!$F$2:$F$8</c:f>
              <c:numCache>
                <c:formatCode>0%</c:formatCode>
                <c:ptCount val="7"/>
                <c:pt idx="0">
                  <c:v>0.88239999999999996</c:v>
                </c:pt>
                <c:pt idx="1">
                  <c:v>0.94750000000000001</c:v>
                </c:pt>
                <c:pt idx="2">
                  <c:v>0.89989999999999992</c:v>
                </c:pt>
                <c:pt idx="3">
                  <c:v>0.89009999999999989</c:v>
                </c:pt>
                <c:pt idx="4">
                  <c:v>0.84789999999999999</c:v>
                </c:pt>
                <c:pt idx="5">
                  <c:v>0.86899999999999999</c:v>
                </c:pt>
                <c:pt idx="6">
                  <c:v>0.65979999999999994</c:v>
                </c:pt>
              </c:numCache>
            </c:numRef>
          </c:val>
        </c:ser>
        <c:ser>
          <c:idx val="5"/>
          <c:order val="5"/>
          <c:tx>
            <c:strRef>
              <c:f>Лист1!$G$1</c:f>
              <c:strCache>
                <c:ptCount val="1"/>
                <c:pt idx="0">
                  <c:v>Столбец3</c:v>
                </c:pt>
              </c:strCache>
            </c:strRef>
          </c:tx>
          <c:spPr>
            <a:noFill/>
          </c:spPr>
          <c:invertIfNegative val="0"/>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Лист1!$G$2:$G$8</c:f>
              <c:numCache>
                <c:formatCode>0%</c:formatCode>
                <c:ptCount val="7"/>
                <c:pt idx="0">
                  <c:v>0.11760000000000004</c:v>
                </c:pt>
                <c:pt idx="1">
                  <c:v>5.2499999999999991E-2</c:v>
                </c:pt>
                <c:pt idx="2">
                  <c:v>0.10010000000000008</c:v>
                </c:pt>
                <c:pt idx="3">
                  <c:v>0.10990000000000011</c:v>
                </c:pt>
                <c:pt idx="4">
                  <c:v>0.15210000000000001</c:v>
                </c:pt>
                <c:pt idx="5">
                  <c:v>0.13100000000000001</c:v>
                </c:pt>
                <c:pt idx="6">
                  <c:v>0.34020000000000006</c:v>
                </c:pt>
              </c:numCache>
            </c:numRef>
          </c:val>
        </c:ser>
        <c:ser>
          <c:idx val="6"/>
          <c:order val="6"/>
          <c:tx>
            <c:strRef>
              <c:f>Лист1!$H$1</c:f>
              <c:strCache>
                <c:ptCount val="1"/>
                <c:pt idx="0">
                  <c:v>Північ+Центр</c:v>
                </c:pt>
              </c:strCache>
            </c:strRef>
          </c:tx>
          <c:spPr>
            <a:solidFill>
              <a:srgbClr val="92D050"/>
            </a:solidFill>
          </c:spPr>
          <c:invertIfNegative val="0"/>
          <c:dLbls>
            <c:dLbl>
              <c:idx val="1"/>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4"/>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Лист1!$H$2:$H$8</c:f>
              <c:numCache>
                <c:formatCode>0%</c:formatCode>
                <c:ptCount val="7"/>
                <c:pt idx="0">
                  <c:v>0.96920000000000006</c:v>
                </c:pt>
                <c:pt idx="1">
                  <c:v>0.93140000000000001</c:v>
                </c:pt>
                <c:pt idx="2">
                  <c:v>0.96290000000000009</c:v>
                </c:pt>
                <c:pt idx="3">
                  <c:v>0.93209999999999993</c:v>
                </c:pt>
                <c:pt idx="4">
                  <c:v>0.93109999999999993</c:v>
                </c:pt>
                <c:pt idx="5">
                  <c:v>0.91609999999999991</c:v>
                </c:pt>
                <c:pt idx="6">
                  <c:v>0.73499999999999999</c:v>
                </c:pt>
              </c:numCache>
            </c:numRef>
          </c:val>
        </c:ser>
        <c:ser>
          <c:idx val="7"/>
          <c:order val="7"/>
          <c:tx>
            <c:strRef>
              <c:f>Лист1!$I$1</c:f>
              <c:strCache>
                <c:ptCount val="1"/>
                <c:pt idx="0">
                  <c:v>Столбец4</c:v>
                </c:pt>
              </c:strCache>
            </c:strRef>
          </c:tx>
          <c:spPr>
            <a:noFill/>
          </c:spPr>
          <c:invertIfNegative val="0"/>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Лист1!$I$2:$I$8</c:f>
              <c:numCache>
                <c:formatCode>0%</c:formatCode>
                <c:ptCount val="7"/>
                <c:pt idx="0">
                  <c:v>3.0799999999999939E-2</c:v>
                </c:pt>
                <c:pt idx="1">
                  <c:v>6.8599999999999994E-2</c:v>
                </c:pt>
                <c:pt idx="2">
                  <c:v>3.7099999999999911E-2</c:v>
                </c:pt>
                <c:pt idx="3">
                  <c:v>6.7900000000000071E-2</c:v>
                </c:pt>
                <c:pt idx="4">
                  <c:v>6.8900000000000072E-2</c:v>
                </c:pt>
                <c:pt idx="5">
                  <c:v>8.3900000000000086E-2</c:v>
                </c:pt>
                <c:pt idx="6">
                  <c:v>0.26500000000000001</c:v>
                </c:pt>
              </c:numCache>
            </c:numRef>
          </c:val>
        </c:ser>
        <c:ser>
          <c:idx val="8"/>
          <c:order val="8"/>
          <c:tx>
            <c:strRef>
              <c:f>Лист1!$J$1</c:f>
              <c:strCache>
                <c:ptCount val="1"/>
                <c:pt idx="0">
                  <c:v>Південь</c:v>
                </c:pt>
              </c:strCache>
            </c:strRef>
          </c:tx>
          <c:spPr>
            <a:solidFill>
              <a:srgbClr val="FFFF00"/>
            </a:solidFill>
            <a:ln>
              <a:noFill/>
            </a:ln>
          </c:spPr>
          <c:invertIfNegative val="0"/>
          <c:dLbls>
            <c:dLbl>
              <c:idx val="0"/>
              <c:spPr/>
              <c:txPr>
                <a:bodyPr/>
                <a:lstStyle/>
                <a:p>
                  <a:pPr>
                    <a:defRPr b="1">
                      <a:solidFill>
                        <a:srgbClr val="C00000"/>
                      </a:solidFill>
                    </a:defRPr>
                  </a:pPr>
                  <a:endParaRPr lang="en-US"/>
                </a:p>
              </c:txPr>
              <c:showLegendKey val="0"/>
              <c:showVal val="1"/>
              <c:showCatName val="0"/>
              <c:showSerName val="0"/>
              <c:showPercent val="0"/>
              <c:showBubbleSize val="0"/>
            </c:dLbl>
            <c:dLbl>
              <c:idx val="1"/>
              <c:spPr/>
              <c:txPr>
                <a:bodyPr/>
                <a:lstStyle/>
                <a:p>
                  <a:pPr>
                    <a:defRPr b="1">
                      <a:solidFill>
                        <a:srgbClr val="C00000"/>
                      </a:solidFill>
                    </a:defRPr>
                  </a:pPr>
                  <a:endParaRPr lang="en-US"/>
                </a:p>
              </c:txPr>
              <c:showLegendKey val="0"/>
              <c:showVal val="1"/>
              <c:showCatName val="0"/>
              <c:showSerName val="0"/>
              <c:showPercent val="0"/>
              <c:showBubbleSize val="0"/>
            </c:dLbl>
            <c:dLbl>
              <c:idx val="3"/>
              <c:spPr/>
              <c:txPr>
                <a:bodyPr/>
                <a:lstStyle/>
                <a:p>
                  <a:pPr>
                    <a:defRPr b="1">
                      <a:solidFill>
                        <a:srgbClr val="C00000"/>
                      </a:solidFill>
                    </a:defRPr>
                  </a:pPr>
                  <a:endParaRPr lang="en-US"/>
                </a:p>
              </c:txPr>
              <c:showLegendKey val="0"/>
              <c:showVal val="1"/>
              <c:showCatName val="0"/>
              <c:showSerName val="0"/>
              <c:showPercent val="0"/>
              <c:showBubbleSize val="0"/>
            </c:dLbl>
            <c:dLbl>
              <c:idx val="5"/>
              <c:spPr/>
              <c:txPr>
                <a:bodyPr/>
                <a:lstStyle/>
                <a:p>
                  <a:pPr>
                    <a:defRPr b="1">
                      <a:solidFill>
                        <a:srgbClr val="0000FF"/>
                      </a:solidFill>
                    </a:defRPr>
                  </a:pPr>
                  <a:endParaRPr lang="en-US"/>
                </a:p>
              </c:txPr>
              <c:showLegendKey val="0"/>
              <c:showVal val="1"/>
              <c:showCatName val="0"/>
              <c:showSerName val="0"/>
              <c:showPercent val="0"/>
              <c:showBubbleSize val="0"/>
            </c:dLbl>
            <c:dLbl>
              <c:idx val="6"/>
              <c:spPr/>
              <c:txPr>
                <a:bodyPr/>
                <a:lstStyle/>
                <a:p>
                  <a:pPr>
                    <a:defRPr b="1">
                      <a:solidFill>
                        <a:srgbClr val="0000FF"/>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Лист1!$J$2:$J$8</c:f>
              <c:numCache>
                <c:formatCode>0%</c:formatCode>
                <c:ptCount val="7"/>
                <c:pt idx="0">
                  <c:v>0.98820000000000008</c:v>
                </c:pt>
                <c:pt idx="1">
                  <c:v>0.98640000000000005</c:v>
                </c:pt>
                <c:pt idx="2">
                  <c:v>0.93910000000000005</c:v>
                </c:pt>
                <c:pt idx="3">
                  <c:v>0.9798</c:v>
                </c:pt>
                <c:pt idx="4">
                  <c:v>0.9304</c:v>
                </c:pt>
                <c:pt idx="5">
                  <c:v>0.85609999999999997</c:v>
                </c:pt>
                <c:pt idx="6">
                  <c:v>0.68199999999999994</c:v>
                </c:pt>
              </c:numCache>
            </c:numRef>
          </c:val>
        </c:ser>
        <c:ser>
          <c:idx val="9"/>
          <c:order val="9"/>
          <c:tx>
            <c:strRef>
              <c:f>Лист1!$K$1</c:f>
              <c:strCache>
                <c:ptCount val="1"/>
                <c:pt idx="0">
                  <c:v>Столбец5</c:v>
                </c:pt>
              </c:strCache>
            </c:strRef>
          </c:tx>
          <c:spPr>
            <a:noFill/>
          </c:spPr>
          <c:invertIfNegative val="0"/>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Лист1!$K$2:$K$8</c:f>
              <c:numCache>
                <c:formatCode>0%</c:formatCode>
                <c:ptCount val="7"/>
                <c:pt idx="0">
                  <c:v>1.1799999999999922E-2</c:v>
                </c:pt>
                <c:pt idx="1">
                  <c:v>1.3599999999999945E-2</c:v>
                </c:pt>
                <c:pt idx="2">
                  <c:v>6.0899999999999954E-2</c:v>
                </c:pt>
                <c:pt idx="3">
                  <c:v>2.0199999999999996E-2</c:v>
                </c:pt>
                <c:pt idx="4">
                  <c:v>6.9599999999999995E-2</c:v>
                </c:pt>
                <c:pt idx="5">
                  <c:v>0.14390000000000003</c:v>
                </c:pt>
                <c:pt idx="6">
                  <c:v>0.31800000000000006</c:v>
                </c:pt>
              </c:numCache>
            </c:numRef>
          </c:val>
        </c:ser>
        <c:ser>
          <c:idx val="10"/>
          <c:order val="10"/>
          <c:tx>
            <c:strRef>
              <c:f>Лист1!$L$1</c:f>
              <c:strCache>
                <c:ptCount val="1"/>
                <c:pt idx="0">
                  <c:v>Київ</c:v>
                </c:pt>
              </c:strCache>
            </c:strRef>
          </c:tx>
          <c:spPr>
            <a:solidFill>
              <a:schemeClr val="accent3">
                <a:lumMod val="60000"/>
                <a:lumOff val="40000"/>
              </a:schemeClr>
            </a:solidFill>
          </c:spPr>
          <c:invertIfNegative val="0"/>
          <c:dLbls>
            <c:dLbl>
              <c:idx val="0"/>
              <c:spPr/>
              <c:txPr>
                <a:bodyPr/>
                <a:lstStyle/>
                <a:p>
                  <a:pPr>
                    <a:defRPr b="1">
                      <a:solidFill>
                        <a:srgbClr val="C00000"/>
                      </a:solidFill>
                    </a:defRPr>
                  </a:pPr>
                  <a:endParaRPr lang="en-US"/>
                </a:p>
              </c:txPr>
              <c:showLegendKey val="0"/>
              <c:showVal val="1"/>
              <c:showCatName val="0"/>
              <c:showSerName val="0"/>
              <c:showPercent val="0"/>
              <c:showBubbleSize val="0"/>
            </c:dLbl>
            <c:dLbl>
              <c:idx val="1"/>
              <c:spPr/>
              <c:txPr>
                <a:bodyPr/>
                <a:lstStyle/>
                <a:p>
                  <a:pPr>
                    <a:defRPr b="1">
                      <a:solidFill>
                        <a:srgbClr val="C00000"/>
                      </a:solidFill>
                    </a:defRPr>
                  </a:pPr>
                  <a:endParaRPr lang="en-US"/>
                </a:p>
              </c:txPr>
              <c:showLegendKey val="0"/>
              <c:showVal val="1"/>
              <c:showCatName val="0"/>
              <c:showSerName val="0"/>
              <c:showPercent val="0"/>
              <c:showBubbleSize val="0"/>
            </c:dLbl>
            <c:dLbl>
              <c:idx val="2"/>
              <c:spPr/>
              <c:txPr>
                <a:bodyPr/>
                <a:lstStyle/>
                <a:p>
                  <a:pPr>
                    <a:defRPr b="1">
                      <a:solidFill>
                        <a:srgbClr val="C00000"/>
                      </a:solidFill>
                    </a:defRPr>
                  </a:pPr>
                  <a:endParaRPr lang="en-US"/>
                </a:p>
              </c:txPr>
              <c:showLegendKey val="0"/>
              <c:showVal val="1"/>
              <c:showCatName val="0"/>
              <c:showSerName val="0"/>
              <c:showPercent val="0"/>
              <c:showBubbleSize val="0"/>
            </c:dLbl>
            <c:dLbl>
              <c:idx val="4"/>
              <c:spPr/>
              <c:txPr>
                <a:bodyPr/>
                <a:lstStyle/>
                <a:p>
                  <a:pPr>
                    <a:defRPr b="1">
                      <a:solidFill>
                        <a:srgbClr val="C00000"/>
                      </a:solidFill>
                    </a:defRPr>
                  </a:pPr>
                  <a:endParaRPr lang="en-US"/>
                </a:p>
              </c:txPr>
              <c:showLegendKey val="0"/>
              <c:showVal val="1"/>
              <c:showCatName val="0"/>
              <c:showSerName val="0"/>
              <c:showPercent val="0"/>
              <c:showBubbleSize val="0"/>
            </c:dLbl>
            <c:dLbl>
              <c:idx val="5"/>
              <c:spPr/>
              <c:txPr>
                <a:bodyPr/>
                <a:lstStyle/>
                <a:p>
                  <a:pPr>
                    <a:defRPr b="1">
                      <a:solidFill>
                        <a:srgbClr val="C00000"/>
                      </a:solidFill>
                    </a:defRPr>
                  </a:pPr>
                  <a:endParaRPr lang="en-US"/>
                </a:p>
              </c:txPr>
              <c:showLegendKey val="0"/>
              <c:showVal val="1"/>
              <c:showCatName val="0"/>
              <c:showSerName val="0"/>
              <c:showPercent val="0"/>
              <c:showBubbleSize val="0"/>
            </c:dLbl>
            <c:dLbl>
              <c:idx val="6"/>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Лист1!$L$2:$L$8</c:f>
              <c:numCache>
                <c:formatCode>0%</c:formatCode>
                <c:ptCount val="7"/>
                <c:pt idx="0">
                  <c:v>1</c:v>
                </c:pt>
                <c:pt idx="1">
                  <c:v>1</c:v>
                </c:pt>
                <c:pt idx="2">
                  <c:v>0.99540000000000006</c:v>
                </c:pt>
                <c:pt idx="3">
                  <c:v>0.94700000000000006</c:v>
                </c:pt>
                <c:pt idx="4">
                  <c:v>0.97320000000000007</c:v>
                </c:pt>
                <c:pt idx="5">
                  <c:v>0.97040000000000004</c:v>
                </c:pt>
                <c:pt idx="6">
                  <c:v>0.82179999999999997</c:v>
                </c:pt>
              </c:numCache>
            </c:numRef>
          </c:val>
        </c:ser>
        <c:ser>
          <c:idx val="11"/>
          <c:order val="11"/>
          <c:tx>
            <c:strRef>
              <c:f>Лист1!$M$1</c:f>
              <c:strCache>
                <c:ptCount val="1"/>
                <c:pt idx="0">
                  <c:v>Столбец6</c:v>
                </c:pt>
              </c:strCache>
            </c:strRef>
          </c:tx>
          <c:spPr>
            <a:noFill/>
          </c:spPr>
          <c:invertIfNegative val="0"/>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Лист1!$M$2:$M$8</c:f>
              <c:numCache>
                <c:formatCode>0%</c:formatCode>
                <c:ptCount val="7"/>
                <c:pt idx="0">
                  <c:v>0</c:v>
                </c:pt>
                <c:pt idx="1">
                  <c:v>0</c:v>
                </c:pt>
                <c:pt idx="2">
                  <c:v>4.5999999999999375E-3</c:v>
                </c:pt>
                <c:pt idx="3">
                  <c:v>5.2999999999999936E-2</c:v>
                </c:pt>
                <c:pt idx="4">
                  <c:v>2.6799999999999935E-2</c:v>
                </c:pt>
                <c:pt idx="5">
                  <c:v>2.959999999999996E-2</c:v>
                </c:pt>
                <c:pt idx="6">
                  <c:v>0.17820000000000003</c:v>
                </c:pt>
              </c:numCache>
            </c:numRef>
          </c:val>
        </c:ser>
        <c:ser>
          <c:idx val="12"/>
          <c:order val="12"/>
          <c:tx>
            <c:strRef>
              <c:f>Лист1!$N$1</c:f>
              <c:strCache>
                <c:ptCount val="1"/>
                <c:pt idx="0">
                  <c:v>Львів</c:v>
                </c:pt>
              </c:strCache>
            </c:strRef>
          </c:tx>
          <c:spPr>
            <a:solidFill>
              <a:schemeClr val="accent4">
                <a:lumMod val="40000"/>
                <a:lumOff val="60000"/>
              </a:schemeClr>
            </a:solidFill>
          </c:spPr>
          <c:invertIfNegative val="0"/>
          <c:dLbls>
            <c:dLbl>
              <c:idx val="0"/>
              <c:spPr/>
              <c:txPr>
                <a:bodyPr/>
                <a:lstStyle/>
                <a:p>
                  <a:pPr>
                    <a:defRPr b="1">
                      <a:solidFill>
                        <a:srgbClr val="0000FF"/>
                      </a:solidFill>
                    </a:defRPr>
                  </a:pPr>
                  <a:endParaRPr lang="en-US"/>
                </a:p>
              </c:txPr>
              <c:showLegendKey val="0"/>
              <c:showVal val="1"/>
              <c:showCatName val="0"/>
              <c:showSerName val="0"/>
              <c:showPercent val="0"/>
              <c:showBubbleSize val="0"/>
            </c:dLbl>
            <c:dLbl>
              <c:idx val="2"/>
              <c:spPr/>
              <c:txPr>
                <a:bodyPr/>
                <a:lstStyle/>
                <a:p>
                  <a:pPr>
                    <a:defRPr b="1">
                      <a:solidFill>
                        <a:srgbClr val="0000FF"/>
                      </a:solidFill>
                    </a:defRPr>
                  </a:pPr>
                  <a:endParaRPr lang="en-US"/>
                </a:p>
              </c:txPr>
              <c:showLegendKey val="0"/>
              <c:showVal val="1"/>
              <c:showCatName val="0"/>
              <c:showSerName val="0"/>
              <c:showPercent val="0"/>
              <c:showBubbleSize val="0"/>
            </c:dLbl>
            <c:dLbl>
              <c:idx val="3"/>
              <c:spPr/>
              <c:txPr>
                <a:bodyPr/>
                <a:lstStyle/>
                <a:p>
                  <a:pPr>
                    <a:defRPr b="1">
                      <a:solidFill>
                        <a:srgbClr val="0000FF"/>
                      </a:solidFill>
                    </a:defRPr>
                  </a:pPr>
                  <a:endParaRPr lang="en-US"/>
                </a:p>
              </c:txPr>
              <c:showLegendKey val="0"/>
              <c:showVal val="1"/>
              <c:showCatName val="0"/>
              <c:showSerName val="0"/>
              <c:showPercent val="0"/>
              <c:showBubbleSize val="0"/>
            </c:dLbl>
            <c:dLbl>
              <c:idx val="4"/>
              <c:spPr/>
              <c:txPr>
                <a:bodyPr/>
                <a:lstStyle/>
                <a:p>
                  <a:pPr>
                    <a:defRPr b="1">
                      <a:solidFill>
                        <a:srgbClr val="0000FF"/>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Лист1!$N$2:$N$8</c:f>
              <c:numCache>
                <c:formatCode>0%</c:formatCode>
                <c:ptCount val="7"/>
                <c:pt idx="0">
                  <c:v>0.88990000000000002</c:v>
                </c:pt>
                <c:pt idx="1">
                  <c:v>0.9637</c:v>
                </c:pt>
                <c:pt idx="2">
                  <c:v>0.8911</c:v>
                </c:pt>
                <c:pt idx="3">
                  <c:v>0.91010000000000002</c:v>
                </c:pt>
                <c:pt idx="4">
                  <c:v>0.87029999999999996</c:v>
                </c:pt>
                <c:pt idx="5">
                  <c:v>0.877</c:v>
                </c:pt>
                <c:pt idx="6">
                  <c:v>0.73339999999999994</c:v>
                </c:pt>
              </c:numCache>
            </c:numRef>
          </c:val>
        </c:ser>
        <c:ser>
          <c:idx val="13"/>
          <c:order val="13"/>
          <c:tx>
            <c:strRef>
              <c:f>Лист1!$O$1</c:f>
              <c:strCache>
                <c:ptCount val="1"/>
                <c:pt idx="0">
                  <c:v>Столбец7</c:v>
                </c:pt>
              </c:strCache>
            </c:strRef>
          </c:tx>
          <c:spPr>
            <a:noFill/>
          </c:spPr>
          <c:invertIfNegative val="0"/>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Лист1!$O$2:$O$8</c:f>
              <c:numCache>
                <c:formatCode>0%</c:formatCode>
                <c:ptCount val="7"/>
                <c:pt idx="0">
                  <c:v>0.11009999999999998</c:v>
                </c:pt>
                <c:pt idx="1">
                  <c:v>3.6299999999999999E-2</c:v>
                </c:pt>
                <c:pt idx="2">
                  <c:v>0.1089</c:v>
                </c:pt>
                <c:pt idx="3">
                  <c:v>8.989999999999998E-2</c:v>
                </c:pt>
                <c:pt idx="4">
                  <c:v>0.12970000000000004</c:v>
                </c:pt>
                <c:pt idx="5">
                  <c:v>0.123</c:v>
                </c:pt>
                <c:pt idx="6">
                  <c:v>0.26660000000000006</c:v>
                </c:pt>
              </c:numCache>
            </c:numRef>
          </c:val>
        </c:ser>
        <c:ser>
          <c:idx val="14"/>
          <c:order val="14"/>
          <c:tx>
            <c:strRef>
              <c:f>Лист1!$P$1</c:f>
              <c:strCache>
                <c:ptCount val="1"/>
                <c:pt idx="0">
                  <c:v>Харків</c:v>
                </c:pt>
              </c:strCache>
            </c:strRef>
          </c:tx>
          <c:spPr>
            <a:solidFill>
              <a:schemeClr val="accent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Лист1!$A$2:$A$8</c:f>
              <c:strCache>
                <c:ptCount val="7"/>
                <c:pt idx="0">
                  <c:v>дитина, позбавлена батьківського піклування</c:v>
                </c:pt>
                <c:pt idx="1">
                  <c:v>дитина з особливими потребами</c:v>
                </c:pt>
                <c:pt idx="2">
                  <c:v>дитина, що піддається насильству в сім'ї</c:v>
                </c:pt>
                <c:pt idx="3">
                  <c:v>бездомна дитина</c:v>
                </c:pt>
                <c:pt idx="4">
                  <c:v>дитина з сім'ї із наркотичною або алкогольною залежністю </c:v>
                </c:pt>
                <c:pt idx="5">
                  <c:v>дитина з сім'ї, що живе з ВІЛ,</c:v>
                </c:pt>
                <c:pt idx="6">
                  <c:v>дитина, що знаходиться в конфлікті з законом</c:v>
                </c:pt>
              </c:strCache>
            </c:strRef>
          </c:cat>
          <c:val>
            <c:numRef>
              <c:f>Лист1!$P$2:$P$8</c:f>
              <c:numCache>
                <c:formatCode>0%</c:formatCode>
                <c:ptCount val="7"/>
                <c:pt idx="0">
                  <c:v>0.96889999999999998</c:v>
                </c:pt>
                <c:pt idx="1">
                  <c:v>0.96329999999999993</c:v>
                </c:pt>
                <c:pt idx="2">
                  <c:v>0.96889999999999998</c:v>
                </c:pt>
                <c:pt idx="3">
                  <c:v>0.95289999999999997</c:v>
                </c:pt>
                <c:pt idx="4">
                  <c:v>0.96350000000000002</c:v>
                </c:pt>
                <c:pt idx="5">
                  <c:v>0.95219999999999994</c:v>
                </c:pt>
                <c:pt idx="6">
                  <c:v>0.74219999999999997</c:v>
                </c:pt>
              </c:numCache>
            </c:numRef>
          </c:val>
        </c:ser>
        <c:dLbls>
          <c:showLegendKey val="0"/>
          <c:showVal val="0"/>
          <c:showCatName val="0"/>
          <c:showSerName val="0"/>
          <c:showPercent val="0"/>
          <c:showBubbleSize val="0"/>
        </c:dLbls>
        <c:gapWidth val="50"/>
        <c:overlap val="100"/>
        <c:axId val="360958864"/>
        <c:axId val="360959256"/>
      </c:barChart>
      <c:catAx>
        <c:axId val="360958864"/>
        <c:scaling>
          <c:orientation val="maxMin"/>
        </c:scaling>
        <c:delete val="0"/>
        <c:axPos val="l"/>
        <c:numFmt formatCode="General" sourceLinked="1"/>
        <c:majorTickMark val="out"/>
        <c:minorTickMark val="none"/>
        <c:tickLblPos val="nextTo"/>
        <c:crossAx val="360959256"/>
        <c:crosses val="autoZero"/>
        <c:auto val="1"/>
        <c:lblAlgn val="ctr"/>
        <c:lblOffset val="100"/>
        <c:noMultiLvlLbl val="0"/>
      </c:catAx>
      <c:valAx>
        <c:axId val="360959256"/>
        <c:scaling>
          <c:orientation val="minMax"/>
        </c:scaling>
        <c:delete val="1"/>
        <c:axPos val="t"/>
        <c:majorGridlines>
          <c:spPr>
            <a:ln>
              <a:noFill/>
            </a:ln>
          </c:spPr>
        </c:majorGridlines>
        <c:numFmt formatCode="0%" sourceLinked="1"/>
        <c:majorTickMark val="out"/>
        <c:minorTickMark val="none"/>
        <c:tickLblPos val="nextTo"/>
        <c:crossAx val="360958864"/>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egendEntry>
        <c:idx val="13"/>
        <c:delete val="1"/>
      </c:legendEntry>
      <c:layout>
        <c:manualLayout>
          <c:xMode val="edge"/>
          <c:yMode val="edge"/>
          <c:x val="0.23082214453403171"/>
          <c:y val="0.12454771422084579"/>
          <c:w val="0.68362233256133931"/>
          <c:h val="4.2597570576435241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139839534737685E-2"/>
          <c:y val="0.11090123485450207"/>
          <c:w val="0.73384140892557836"/>
          <c:h val="0.88906705225124238"/>
        </c:manualLayout>
      </c:layout>
      <c:barChart>
        <c:barDir val="col"/>
        <c:grouping val="stacked"/>
        <c:varyColors val="0"/>
        <c:ser>
          <c:idx val="0"/>
          <c:order val="0"/>
          <c:tx>
            <c:strRef>
              <c:f>Лист1!$B$1</c:f>
              <c:strCache>
                <c:ptCount val="1"/>
                <c:pt idx="0">
                  <c:v>Волію не бачити в моїй країні</c:v>
                </c:pt>
              </c:strCache>
            </c:strRef>
          </c:tx>
          <c:spPr>
            <a:solidFill>
              <a:schemeClr val="bg1">
                <a:lumMod val="50000"/>
              </a:schemeClr>
            </a:solidFill>
          </c:spPr>
          <c:invertIfNegative val="0"/>
          <c:dLbls>
            <c:spPr>
              <a:noFill/>
              <a:ln>
                <a:noFill/>
              </a:ln>
              <a:effectLst/>
            </c:spPr>
            <c:txPr>
              <a:bodyPr/>
              <a:lstStyle/>
              <a:p>
                <a:pPr>
                  <a:defRPr sz="90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Лист1!$B$2:$B$10</c:f>
              <c:numCache>
                <c:formatCode>0%</c:formatCode>
                <c:ptCount val="9"/>
                <c:pt idx="0">
                  <c:v>5.6099999999999997E-2</c:v>
                </c:pt>
                <c:pt idx="1">
                  <c:v>5.4600000000000003E-2</c:v>
                </c:pt>
                <c:pt idx="2">
                  <c:v>4.8599999999999997E-2</c:v>
                </c:pt>
                <c:pt idx="3">
                  <c:v>8.9599999999999999E-2</c:v>
                </c:pt>
                <c:pt idx="4">
                  <c:v>9.8599999999999993E-2</c:v>
                </c:pt>
                <c:pt idx="5">
                  <c:v>8.2600000000000007E-2</c:v>
                </c:pt>
                <c:pt idx="6">
                  <c:v>0.09</c:v>
                </c:pt>
                <c:pt idx="7">
                  <c:v>0.10639999999999999</c:v>
                </c:pt>
                <c:pt idx="8">
                  <c:v>0.1143</c:v>
                </c:pt>
              </c:numCache>
            </c:numRef>
          </c:val>
        </c:ser>
        <c:ser>
          <c:idx val="1"/>
          <c:order val="1"/>
          <c:tx>
            <c:strRef>
              <c:f>Лист1!$C$1</c:f>
              <c:strCache>
                <c:ptCount val="1"/>
                <c:pt idx="0">
                  <c:v>Громадянин (ка) України</c:v>
                </c:pt>
              </c:strCache>
            </c:strRef>
          </c:tx>
          <c:spPr>
            <a:solidFill>
              <a:schemeClr val="bg1">
                <a:lumMod val="65000"/>
              </a:schemeClr>
            </a:solidFill>
          </c:spPr>
          <c:invertIfNegative val="0"/>
          <c:dLbls>
            <c:spPr>
              <a:noFill/>
              <a:ln>
                <a:noFill/>
              </a:ln>
              <a:effectLst/>
            </c:spPr>
            <c:txPr>
              <a:bodyPr/>
              <a:lstStyle/>
              <a:p>
                <a:pPr>
                  <a:defRPr sz="90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Лист1!$C$2:$C$10</c:f>
              <c:numCache>
                <c:formatCode>0%</c:formatCode>
                <c:ptCount val="9"/>
                <c:pt idx="0">
                  <c:v>0.20660000000000001</c:v>
                </c:pt>
                <c:pt idx="1">
                  <c:v>0.20669999999999999</c:v>
                </c:pt>
                <c:pt idx="2">
                  <c:v>0.22570000000000001</c:v>
                </c:pt>
                <c:pt idx="3">
                  <c:v>0.27879999999999999</c:v>
                </c:pt>
                <c:pt idx="4">
                  <c:v>0.23119999999999999</c:v>
                </c:pt>
                <c:pt idx="5">
                  <c:v>0.2291</c:v>
                </c:pt>
                <c:pt idx="6">
                  <c:v>0.3286</c:v>
                </c:pt>
                <c:pt idx="7">
                  <c:v>0.33689999999999998</c:v>
                </c:pt>
                <c:pt idx="8">
                  <c:v>0.26479999999999998</c:v>
                </c:pt>
              </c:numCache>
            </c:numRef>
          </c:val>
        </c:ser>
        <c:ser>
          <c:idx val="2"/>
          <c:order val="2"/>
          <c:tx>
            <c:strRef>
              <c:f>Лист1!$D$1</c:f>
              <c:strCache>
                <c:ptCount val="1"/>
                <c:pt idx="0">
                  <c:v>Жителі мого міста</c:v>
                </c:pt>
              </c:strCache>
            </c:strRef>
          </c:tx>
          <c:spPr>
            <a:solidFill>
              <a:schemeClr val="bg1">
                <a:lumMod val="75000"/>
              </a:schemeClr>
            </a:solidFill>
          </c:spPr>
          <c:invertIfNegative val="0"/>
          <c:dLbls>
            <c:spPr>
              <a:noFill/>
              <a:ln>
                <a:noFill/>
              </a:ln>
              <a:effectLst/>
            </c:spPr>
            <c:txPr>
              <a:bodyPr/>
              <a:lstStyle/>
              <a:p>
                <a:pPr>
                  <a:defRPr sz="90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Лист1!$D$2:$D$10</c:f>
              <c:numCache>
                <c:formatCode>0%</c:formatCode>
                <c:ptCount val="9"/>
                <c:pt idx="0">
                  <c:v>0.34039999999999998</c:v>
                </c:pt>
                <c:pt idx="1">
                  <c:v>0.29680000000000001</c:v>
                </c:pt>
                <c:pt idx="2">
                  <c:v>0.34039999999999998</c:v>
                </c:pt>
                <c:pt idx="3">
                  <c:v>0.30270000000000002</c:v>
                </c:pt>
                <c:pt idx="4">
                  <c:v>0.36549999999999999</c:v>
                </c:pt>
                <c:pt idx="5">
                  <c:v>0.32550000000000001</c:v>
                </c:pt>
                <c:pt idx="6">
                  <c:v>0.33529999999999999</c:v>
                </c:pt>
                <c:pt idx="7">
                  <c:v>0.32700000000000001</c:v>
                </c:pt>
                <c:pt idx="8">
                  <c:v>0.35310000000000002</c:v>
                </c:pt>
              </c:numCache>
            </c:numRef>
          </c:val>
        </c:ser>
        <c:ser>
          <c:idx val="3"/>
          <c:order val="3"/>
          <c:tx>
            <c:strRef>
              <c:f>Лист1!$E$1</c:f>
              <c:strCache>
                <c:ptCount val="1"/>
                <c:pt idx="0">
                  <c:v>Випадковий знайомий / знайома</c:v>
                </c:pt>
              </c:strCache>
            </c:strRef>
          </c:tx>
          <c:spPr>
            <a:solidFill>
              <a:schemeClr val="bg1">
                <a:lumMod val="85000"/>
              </a:schemeClr>
            </a:solidFill>
          </c:spPr>
          <c:invertIfNegative val="0"/>
          <c:dLbls>
            <c:spPr>
              <a:noFill/>
              <a:ln>
                <a:noFill/>
              </a:ln>
              <a:effectLst/>
            </c:spPr>
            <c:txPr>
              <a:bodyPr/>
              <a:lstStyle/>
              <a:p>
                <a:pPr>
                  <a:defRPr sz="90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Лист1!$E$2:$E$10</c:f>
              <c:numCache>
                <c:formatCode>0%</c:formatCode>
                <c:ptCount val="9"/>
                <c:pt idx="0">
                  <c:v>0.10290000000000001</c:v>
                </c:pt>
                <c:pt idx="1">
                  <c:v>0.1246</c:v>
                </c:pt>
                <c:pt idx="2">
                  <c:v>0.121</c:v>
                </c:pt>
                <c:pt idx="3">
                  <c:v>8.5800000000000001E-2</c:v>
                </c:pt>
                <c:pt idx="4">
                  <c:v>0.1249</c:v>
                </c:pt>
                <c:pt idx="5">
                  <c:v>0.13600000000000001</c:v>
                </c:pt>
                <c:pt idx="6">
                  <c:v>9.5399999999999999E-2</c:v>
                </c:pt>
                <c:pt idx="7">
                  <c:v>9.8400000000000001E-2</c:v>
                </c:pt>
                <c:pt idx="8">
                  <c:v>0.1293</c:v>
                </c:pt>
              </c:numCache>
            </c:numRef>
          </c:val>
        </c:ser>
        <c:ser>
          <c:idx val="4"/>
          <c:order val="4"/>
          <c:tx>
            <c:strRef>
              <c:f>Лист1!$F$1</c:f>
              <c:strCache>
                <c:ptCount val="1"/>
                <c:pt idx="0">
                  <c:v>Колега / товариш по навчанню / соученица</c:v>
                </c:pt>
              </c:strCache>
            </c:strRef>
          </c:tx>
          <c:spPr>
            <a:solidFill>
              <a:schemeClr val="accent6">
                <a:lumMod val="60000"/>
                <a:lumOff val="40000"/>
              </a:schemeClr>
            </a:solidFill>
          </c:spPr>
          <c:invertIfNegative val="0"/>
          <c:dLbls>
            <c:spPr>
              <a:noFill/>
              <a:ln>
                <a:noFill/>
              </a:ln>
              <a:effectLst/>
            </c:spPr>
            <c:txPr>
              <a:bodyPr/>
              <a:lstStyle/>
              <a:p>
                <a:pPr>
                  <a:defRPr sz="90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Лист1!$F$2:$F$10</c:f>
              <c:numCache>
                <c:formatCode>0%</c:formatCode>
                <c:ptCount val="9"/>
                <c:pt idx="0">
                  <c:v>5.79E-2</c:v>
                </c:pt>
                <c:pt idx="1">
                  <c:v>6.4699999999999994E-2</c:v>
                </c:pt>
                <c:pt idx="2">
                  <c:v>6.6600000000000006E-2</c:v>
                </c:pt>
                <c:pt idx="3">
                  <c:v>6.13E-2</c:v>
                </c:pt>
                <c:pt idx="4">
                  <c:v>3.7600000000000001E-2</c:v>
                </c:pt>
                <c:pt idx="5">
                  <c:v>0.04</c:v>
                </c:pt>
                <c:pt idx="6">
                  <c:v>4.8899999999999999E-2</c:v>
                </c:pt>
                <c:pt idx="7">
                  <c:v>2.58E-2</c:v>
                </c:pt>
                <c:pt idx="8">
                  <c:v>3.73E-2</c:v>
                </c:pt>
              </c:numCache>
            </c:numRef>
          </c:val>
        </c:ser>
        <c:ser>
          <c:idx val="5"/>
          <c:order val="5"/>
          <c:tx>
            <c:strRef>
              <c:f>Лист1!$G$1</c:f>
              <c:strCache>
                <c:ptCount val="1"/>
                <c:pt idx="0">
                  <c:v>Сусід / сусідка, що проживає зі мною на одній вулиці / будинку</c:v>
                </c:pt>
              </c:strCache>
            </c:strRef>
          </c:tx>
          <c:spPr>
            <a:solidFill>
              <a:srgbClr val="FFC000"/>
            </a:solidFill>
            <a:ln>
              <a:noFill/>
            </a:ln>
          </c:spPr>
          <c:invertIfNegative val="0"/>
          <c:dLbls>
            <c:spPr>
              <a:noFill/>
              <a:ln>
                <a:noFill/>
              </a:ln>
              <a:effectLst/>
            </c:spPr>
            <c:txPr>
              <a:bodyPr/>
              <a:lstStyle/>
              <a:p>
                <a:pPr>
                  <a:defRPr sz="90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Лист1!$G$2:$G$10</c:f>
              <c:numCache>
                <c:formatCode>0%</c:formatCode>
                <c:ptCount val="9"/>
                <c:pt idx="0">
                  <c:v>7.6899999999999996E-2</c:v>
                </c:pt>
                <c:pt idx="1">
                  <c:v>0.1178</c:v>
                </c:pt>
                <c:pt idx="2">
                  <c:v>8.1100000000000005E-2</c:v>
                </c:pt>
                <c:pt idx="3">
                  <c:v>9.0200000000000002E-2</c:v>
                </c:pt>
                <c:pt idx="4">
                  <c:v>5.7700000000000001E-2</c:v>
                </c:pt>
                <c:pt idx="5">
                  <c:v>0.1182</c:v>
                </c:pt>
                <c:pt idx="6">
                  <c:v>4.99E-2</c:v>
                </c:pt>
                <c:pt idx="7">
                  <c:v>6.3700000000000007E-2</c:v>
                </c:pt>
                <c:pt idx="8">
                  <c:v>6.5100000000000005E-2</c:v>
                </c:pt>
              </c:numCache>
            </c:numRef>
          </c:val>
        </c:ser>
        <c:ser>
          <c:idx val="6"/>
          <c:order val="6"/>
          <c:tx>
            <c:strRef>
              <c:f>Лист1!$H$1</c:f>
              <c:strCache>
                <c:ptCount val="1"/>
                <c:pt idx="0">
                  <c:v>Близький друг / подруга</c:v>
                </c:pt>
              </c:strCache>
            </c:strRef>
          </c:tx>
          <c:spPr>
            <a:solidFill>
              <a:srgbClr val="FF9900"/>
            </a:solidFill>
          </c:spPr>
          <c:invertIfNegative val="0"/>
          <c:dLbls>
            <c:spPr>
              <a:noFill/>
              <a:ln>
                <a:noFill/>
              </a:ln>
              <a:effectLst/>
            </c:spPr>
            <c:txPr>
              <a:bodyPr/>
              <a:lstStyle/>
              <a:p>
                <a:pPr>
                  <a:defRPr sz="90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Лист1!$H$2:$H$10</c:f>
              <c:numCache>
                <c:formatCode>0%</c:formatCode>
                <c:ptCount val="9"/>
                <c:pt idx="0">
                  <c:v>6.9099999999999995E-2</c:v>
                </c:pt>
                <c:pt idx="1">
                  <c:v>6.3100000000000003E-2</c:v>
                </c:pt>
                <c:pt idx="2">
                  <c:v>6.93E-2</c:v>
                </c:pt>
                <c:pt idx="3">
                  <c:v>6.1899999999999997E-2</c:v>
                </c:pt>
                <c:pt idx="4">
                  <c:v>4.2200000000000001E-2</c:v>
                </c:pt>
                <c:pt idx="5">
                  <c:v>3.85E-2</c:v>
                </c:pt>
                <c:pt idx="6">
                  <c:v>2.5700000000000001E-2</c:v>
                </c:pt>
                <c:pt idx="7">
                  <c:v>2.0500000000000001E-2</c:v>
                </c:pt>
                <c:pt idx="8">
                  <c:v>1.3899999999999999E-2</c:v>
                </c:pt>
              </c:numCache>
            </c:numRef>
          </c:val>
        </c:ser>
        <c:ser>
          <c:idx val="7"/>
          <c:order val="7"/>
          <c:tx>
            <c:strRef>
              <c:f>Лист1!$I$1</c:f>
              <c:strCache>
                <c:ptCount val="1"/>
                <c:pt idx="0">
                  <c:v>Член сім'ї</c:v>
                </c:pt>
              </c:strCache>
            </c:strRef>
          </c:tx>
          <c:spPr>
            <a:solidFill>
              <a:schemeClr val="accent6">
                <a:lumMod val="75000"/>
              </a:schemeClr>
            </a:solidFill>
          </c:spPr>
          <c:invertIfNegative val="0"/>
          <c:dLbls>
            <c:spPr>
              <a:noFill/>
              <a:ln>
                <a:noFill/>
              </a:ln>
              <a:effectLst/>
            </c:spPr>
            <c:txPr>
              <a:bodyPr/>
              <a:lstStyle/>
              <a:p>
                <a:pPr>
                  <a:defRPr sz="90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Лист1!$I$2:$I$10</c:f>
              <c:numCache>
                <c:formatCode>0%</c:formatCode>
                <c:ptCount val="9"/>
                <c:pt idx="0">
                  <c:v>8.3900000000000002E-2</c:v>
                </c:pt>
                <c:pt idx="1">
                  <c:v>6.6100000000000006E-2</c:v>
                </c:pt>
                <c:pt idx="2">
                  <c:v>3.2000000000000001E-2</c:v>
                </c:pt>
                <c:pt idx="3">
                  <c:v>2.35E-2</c:v>
                </c:pt>
                <c:pt idx="4">
                  <c:v>3.5099999999999999E-2</c:v>
                </c:pt>
                <c:pt idx="5">
                  <c:v>1.6400000000000001E-2</c:v>
                </c:pt>
                <c:pt idx="6">
                  <c:v>1.35E-2</c:v>
                </c:pt>
                <c:pt idx="7">
                  <c:v>1.2999999999999999E-2</c:v>
                </c:pt>
                <c:pt idx="8">
                  <c:v>1.4500000000000001E-2</c:v>
                </c:pt>
              </c:numCache>
            </c:numRef>
          </c:val>
        </c:ser>
        <c:ser>
          <c:idx val="8"/>
          <c:order val="8"/>
          <c:tx>
            <c:strRef>
              <c:f>Лист1!$J$1</c:f>
              <c:strCache>
                <c:ptCount val="1"/>
                <c:pt idx="0">
                  <c:v>T2B</c:v>
                </c:pt>
              </c:strCache>
            </c:strRef>
          </c:tx>
          <c:spPr>
            <a:noFill/>
          </c:spPr>
          <c:invertIfNegative val="0"/>
          <c:dLbls>
            <c:spPr>
              <a:noFill/>
              <a:ln>
                <a:noFill/>
              </a:ln>
              <a:effectLst/>
            </c:spPr>
            <c:txPr>
              <a:bodyPr/>
              <a:lstStyle/>
              <a:p>
                <a:pPr>
                  <a:defRPr sz="1000" b="1">
                    <a:solidFill>
                      <a:srgbClr val="00B050"/>
                    </a:solidFill>
                    <a:latin typeface="Arial" pitchFamily="34" charset="0"/>
                    <a:cs typeface="Arial"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Лист1!$J$2:$J$10</c:f>
              <c:numCache>
                <c:formatCode>0%</c:formatCode>
                <c:ptCount val="9"/>
                <c:pt idx="0">
                  <c:v>0.153</c:v>
                </c:pt>
                <c:pt idx="1">
                  <c:v>0.12920000000000001</c:v>
                </c:pt>
                <c:pt idx="2">
                  <c:v>0.1013</c:v>
                </c:pt>
                <c:pt idx="3">
                  <c:v>8.5400000000000004E-2</c:v>
                </c:pt>
                <c:pt idx="4">
                  <c:v>7.7300000000000008E-2</c:v>
                </c:pt>
                <c:pt idx="5">
                  <c:v>5.4900000000000004E-2</c:v>
                </c:pt>
                <c:pt idx="6">
                  <c:v>3.9199999999999999E-2</c:v>
                </c:pt>
                <c:pt idx="7">
                  <c:v>3.3500000000000002E-2</c:v>
                </c:pt>
                <c:pt idx="8">
                  <c:v>2.8400000000000002E-2</c:v>
                </c:pt>
              </c:numCache>
            </c:numRef>
          </c:val>
        </c:ser>
        <c:dLbls>
          <c:dLblPos val="ctr"/>
          <c:showLegendKey val="0"/>
          <c:showVal val="1"/>
          <c:showCatName val="0"/>
          <c:showSerName val="0"/>
          <c:showPercent val="0"/>
          <c:showBubbleSize val="0"/>
        </c:dLbls>
        <c:gapWidth val="150"/>
        <c:overlap val="100"/>
        <c:axId val="362667848"/>
        <c:axId val="362668240"/>
      </c:barChart>
      <c:catAx>
        <c:axId val="362667848"/>
        <c:scaling>
          <c:orientation val="minMax"/>
        </c:scaling>
        <c:delete val="1"/>
        <c:axPos val="b"/>
        <c:numFmt formatCode="General" sourceLinked="0"/>
        <c:majorTickMark val="out"/>
        <c:minorTickMark val="none"/>
        <c:tickLblPos val="nextTo"/>
        <c:crossAx val="362668240"/>
        <c:crosses val="autoZero"/>
        <c:auto val="1"/>
        <c:lblAlgn val="ctr"/>
        <c:lblOffset val="100"/>
        <c:noMultiLvlLbl val="0"/>
      </c:catAx>
      <c:valAx>
        <c:axId val="362668240"/>
        <c:scaling>
          <c:orientation val="minMax"/>
          <c:max val="1.1000000000000001"/>
        </c:scaling>
        <c:delete val="1"/>
        <c:axPos val="l"/>
        <c:numFmt formatCode="0%" sourceLinked="1"/>
        <c:majorTickMark val="out"/>
        <c:minorTickMark val="none"/>
        <c:tickLblPos val="nextTo"/>
        <c:crossAx val="362667848"/>
        <c:crosses val="autoZero"/>
        <c:crossBetween val="between"/>
      </c:valAx>
    </c:plotArea>
    <c:legend>
      <c:legendPos val="r"/>
      <c:legendEntry>
        <c:idx val="0"/>
        <c:delete val="1"/>
      </c:legendEntry>
      <c:layout>
        <c:manualLayout>
          <c:xMode val="edge"/>
          <c:yMode val="edge"/>
          <c:x val="0.81616571588664077"/>
          <c:y val="0.16680547103389839"/>
          <c:w val="0.17463240799331475"/>
          <c:h val="0.78961437949680546"/>
        </c:manualLayout>
      </c:layout>
      <c:overlay val="0"/>
      <c:txPr>
        <a:bodyPr/>
        <a:lstStyle/>
        <a:p>
          <a:pPr>
            <a:defRPr sz="9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99080459770112"/>
          <c:y val="0.1658191790516631"/>
          <c:w val="0.34691105750154749"/>
          <c:h val="0.80671978675955325"/>
        </c:manualLayout>
      </c:layout>
      <c:barChart>
        <c:barDir val="bar"/>
        <c:grouping val="stacked"/>
        <c:varyColors val="0"/>
        <c:ser>
          <c:idx val="0"/>
          <c:order val="0"/>
          <c:tx>
            <c:strRef>
              <c:f>Лист1!$B$1</c:f>
              <c:strCache>
                <c:ptCount val="1"/>
                <c:pt idx="0">
                  <c:v>T2B</c:v>
                </c:pt>
              </c:strCache>
            </c:strRef>
          </c:tx>
          <c:spPr>
            <a:solidFill>
              <a:srgbClr val="FFC000"/>
            </a:solidFill>
          </c:spPr>
          <c:invertIfNegative val="0"/>
          <c:dLbls>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Лист1!$B$2:$B$10</c:f>
              <c:numCache>
                <c:formatCode>0%</c:formatCode>
                <c:ptCount val="9"/>
                <c:pt idx="0">
                  <c:v>0.153</c:v>
                </c:pt>
                <c:pt idx="1">
                  <c:v>0.12920000000000001</c:v>
                </c:pt>
                <c:pt idx="2">
                  <c:v>0.1013</c:v>
                </c:pt>
                <c:pt idx="3">
                  <c:v>8.5400000000000004E-2</c:v>
                </c:pt>
                <c:pt idx="4">
                  <c:v>7.7300000000000008E-2</c:v>
                </c:pt>
                <c:pt idx="5">
                  <c:v>5.4900000000000004E-2</c:v>
                </c:pt>
                <c:pt idx="6">
                  <c:v>3.9199999999999999E-2</c:v>
                </c:pt>
                <c:pt idx="7">
                  <c:v>3.3500000000000002E-2</c:v>
                </c:pt>
                <c:pt idx="8">
                  <c:v>2.8400000000000002E-2</c:v>
                </c:pt>
              </c:numCache>
            </c:numRef>
          </c:val>
        </c:ser>
        <c:ser>
          <c:idx val="1"/>
          <c:order val="1"/>
          <c:tx>
            <c:strRef>
              <c:f>Лист1!$C$1</c:f>
              <c:strCache>
                <c:ptCount val="1"/>
                <c:pt idx="0">
                  <c:v>Столбец2</c:v>
                </c:pt>
              </c:strCache>
            </c:strRef>
          </c:tx>
          <c:spPr>
            <a:noFill/>
          </c:spPr>
          <c:invertIfNegative val="0"/>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Лист1!$C$2:$C$10</c:f>
              <c:numCache>
                <c:formatCode>0%</c:formatCode>
                <c:ptCount val="9"/>
                <c:pt idx="0">
                  <c:v>0.84699999999999998</c:v>
                </c:pt>
                <c:pt idx="1">
                  <c:v>0.87080000000000002</c:v>
                </c:pt>
                <c:pt idx="2">
                  <c:v>0.89870000000000005</c:v>
                </c:pt>
                <c:pt idx="3">
                  <c:v>0.91459999999999997</c:v>
                </c:pt>
                <c:pt idx="4">
                  <c:v>0.92269999999999996</c:v>
                </c:pt>
                <c:pt idx="5">
                  <c:v>0.94510000000000005</c:v>
                </c:pt>
                <c:pt idx="6">
                  <c:v>0.96079999999999999</c:v>
                </c:pt>
                <c:pt idx="7">
                  <c:v>0.96650000000000003</c:v>
                </c:pt>
                <c:pt idx="8">
                  <c:v>0.97160000000000002</c:v>
                </c:pt>
              </c:numCache>
            </c:numRef>
          </c:val>
        </c:ser>
        <c:ser>
          <c:idx val="2"/>
          <c:order val="2"/>
          <c:tx>
            <c:strRef>
              <c:f>Лист1!$D$1</c:f>
              <c:strCache>
                <c:ptCount val="1"/>
                <c:pt idx="0">
                  <c:v>Столбец5</c:v>
                </c:pt>
              </c:strCache>
            </c:strRef>
          </c:tx>
          <c:spPr>
            <a:noFill/>
          </c:spPr>
          <c:invertIfNegative val="0"/>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Лист1!$D$2:$D$10</c:f>
              <c:numCache>
                <c:formatCode>0%</c:formatCode>
                <c:ptCount val="9"/>
                <c:pt idx="0">
                  <c:v>0.97660000000000002</c:v>
                </c:pt>
                <c:pt idx="1">
                  <c:v>0.92989999999999995</c:v>
                </c:pt>
                <c:pt idx="2">
                  <c:v>0.92989999999999995</c:v>
                </c:pt>
                <c:pt idx="3">
                  <c:v>0.92769999999999997</c:v>
                </c:pt>
                <c:pt idx="4">
                  <c:v>0.91849999999999998</c:v>
                </c:pt>
                <c:pt idx="5">
                  <c:v>0.88019999999999998</c:v>
                </c:pt>
                <c:pt idx="6">
                  <c:v>0.87360000000000004</c:v>
                </c:pt>
                <c:pt idx="7">
                  <c:v>0.86919999999999997</c:v>
                </c:pt>
                <c:pt idx="8">
                  <c:v>0.85799999999999998</c:v>
                </c:pt>
              </c:numCache>
            </c:numRef>
          </c:val>
        </c:ser>
        <c:ser>
          <c:idx val="3"/>
          <c:order val="3"/>
          <c:tx>
            <c:strRef>
              <c:f>Лист1!$E$1</c:f>
              <c:strCache>
                <c:ptCount val="1"/>
                <c:pt idx="0">
                  <c:v>Столбец3</c:v>
                </c:pt>
              </c:strCache>
            </c:strRef>
          </c:tx>
          <c:spPr>
            <a:noFill/>
          </c:spPr>
          <c:invertIfNegative val="0"/>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Лист1!$E$2:$E$10</c:f>
              <c:numCache>
                <c:formatCode>0%</c:formatCode>
                <c:ptCount val="9"/>
                <c:pt idx="0">
                  <c:v>2.3399999999999976E-2</c:v>
                </c:pt>
                <c:pt idx="1">
                  <c:v>7.0100000000000051E-2</c:v>
                </c:pt>
                <c:pt idx="2">
                  <c:v>7.0100000000000051E-2</c:v>
                </c:pt>
                <c:pt idx="3">
                  <c:v>7.2300000000000031E-2</c:v>
                </c:pt>
                <c:pt idx="4">
                  <c:v>8.1500000000000017E-2</c:v>
                </c:pt>
                <c:pt idx="5">
                  <c:v>0.11980000000000002</c:v>
                </c:pt>
                <c:pt idx="6">
                  <c:v>0.12639999999999996</c:v>
                </c:pt>
                <c:pt idx="7">
                  <c:v>0.13080000000000003</c:v>
                </c:pt>
                <c:pt idx="8">
                  <c:v>0.14200000000000002</c:v>
                </c:pt>
              </c:numCache>
            </c:numRef>
          </c:val>
        </c:ser>
        <c:dLbls>
          <c:showLegendKey val="0"/>
          <c:showVal val="0"/>
          <c:showCatName val="0"/>
          <c:showSerName val="0"/>
          <c:showPercent val="0"/>
          <c:showBubbleSize val="0"/>
        </c:dLbls>
        <c:gapWidth val="50"/>
        <c:overlap val="100"/>
        <c:axId val="362669024"/>
        <c:axId val="362669416"/>
      </c:barChart>
      <c:catAx>
        <c:axId val="362669024"/>
        <c:scaling>
          <c:orientation val="maxMin"/>
        </c:scaling>
        <c:delete val="0"/>
        <c:axPos val="l"/>
        <c:numFmt formatCode="General" sourceLinked="1"/>
        <c:majorTickMark val="out"/>
        <c:minorTickMark val="none"/>
        <c:tickLblPos val="nextTo"/>
        <c:crossAx val="362669416"/>
        <c:crosses val="autoZero"/>
        <c:auto val="1"/>
        <c:lblAlgn val="ctr"/>
        <c:lblOffset val="100"/>
        <c:noMultiLvlLbl val="0"/>
      </c:catAx>
      <c:valAx>
        <c:axId val="362669416"/>
        <c:scaling>
          <c:orientation val="minMax"/>
        </c:scaling>
        <c:delete val="1"/>
        <c:axPos val="t"/>
        <c:majorGridlines>
          <c:spPr>
            <a:ln>
              <a:noFill/>
            </a:ln>
          </c:spPr>
        </c:majorGridlines>
        <c:numFmt formatCode="0%" sourceLinked="1"/>
        <c:majorTickMark val="out"/>
        <c:minorTickMark val="none"/>
        <c:tickLblPos val="nextTo"/>
        <c:crossAx val="362669024"/>
        <c:crosses val="autoZero"/>
        <c:crossBetween val="between"/>
      </c:valAx>
      <c:spPr>
        <a:noFill/>
        <a:ln w="25400">
          <a:noFill/>
        </a:ln>
      </c:spPr>
    </c:plotArea>
    <c:plotVisOnly val="1"/>
    <c:dispBlanksAs val="gap"/>
    <c:showDLblsOverMax val="0"/>
  </c:chart>
  <c:txPr>
    <a:bodyPr/>
    <a:lstStyle/>
    <a:p>
      <a:pPr>
        <a:defRPr sz="10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14602417911E-2"/>
          <c:y val="0.1658192154253359"/>
          <c:w val="0.88994597308118029"/>
          <c:h val="0.80671978675955325"/>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dLbl>
              <c:idx val="8"/>
              <c:spPr/>
              <c:txPr>
                <a:bodyPr/>
                <a:lstStyle/>
                <a:p>
                  <a:pPr>
                    <a:defRPr sz="900" b="0">
                      <a:solidFill>
                        <a:schemeClr val="tx1"/>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b="1">
                    <a:solidFill>
                      <a:srgbClr val="0000FF"/>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Лист1!$B$2:$B$10</c:f>
              <c:numCache>
                <c:formatCode>0%</c:formatCode>
                <c:ptCount val="9"/>
                <c:pt idx="0">
                  <c:v>3.3399999999999999E-2</c:v>
                </c:pt>
                <c:pt idx="1">
                  <c:v>5.8200000000000002E-2</c:v>
                </c:pt>
                <c:pt idx="2">
                  <c:v>1.54E-2</c:v>
                </c:pt>
                <c:pt idx="3">
                  <c:v>2.2700000000000001E-2</c:v>
                </c:pt>
                <c:pt idx="4">
                  <c:v>1.6899999999999998E-2</c:v>
                </c:pt>
                <c:pt idx="5">
                  <c:v>2.81E-2</c:v>
                </c:pt>
                <c:pt idx="6">
                  <c:v>5.5999999999999999E-3</c:v>
                </c:pt>
                <c:pt idx="7">
                  <c:v>9.7000000000000003E-3</c:v>
                </c:pt>
                <c:pt idx="8">
                  <c:v>2.06E-2</c:v>
                </c:pt>
              </c:numCache>
            </c:numRef>
          </c:val>
        </c:ser>
        <c:ser>
          <c:idx val="1"/>
          <c:order val="1"/>
          <c:tx>
            <c:strRef>
              <c:f>Лист1!$C$1</c:f>
              <c:strCache>
                <c:ptCount val="1"/>
                <c:pt idx="0">
                  <c:v>Столбец2</c:v>
                </c:pt>
              </c:strCache>
            </c:strRef>
          </c:tx>
          <c:spPr>
            <a:noFill/>
          </c:spPr>
          <c:invertIfNegative val="0"/>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Лист1!$C$2:$C$10</c:f>
              <c:numCache>
                <c:formatCode>0%</c:formatCode>
                <c:ptCount val="9"/>
                <c:pt idx="0">
                  <c:v>0.96660000000000001</c:v>
                </c:pt>
                <c:pt idx="1">
                  <c:v>0.94179999999999997</c:v>
                </c:pt>
                <c:pt idx="2">
                  <c:v>0.98460000000000003</c:v>
                </c:pt>
                <c:pt idx="3">
                  <c:v>0.97729999999999995</c:v>
                </c:pt>
                <c:pt idx="4">
                  <c:v>0.98309999999999997</c:v>
                </c:pt>
                <c:pt idx="5">
                  <c:v>0.97189999999999999</c:v>
                </c:pt>
                <c:pt idx="6">
                  <c:v>0.99439999999999995</c:v>
                </c:pt>
                <c:pt idx="7">
                  <c:v>0.99029999999999996</c:v>
                </c:pt>
                <c:pt idx="8">
                  <c:v>0.97940000000000005</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dLbl>
              <c:idx val="1"/>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8"/>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Лист1!$D$2:$D$10</c:f>
              <c:numCache>
                <c:formatCode>0%</c:formatCode>
                <c:ptCount val="9"/>
                <c:pt idx="0">
                  <c:v>0.16200000000000001</c:v>
                </c:pt>
                <c:pt idx="1">
                  <c:v>0.20249999999999999</c:v>
                </c:pt>
                <c:pt idx="2">
                  <c:v>0.1275</c:v>
                </c:pt>
                <c:pt idx="3">
                  <c:v>0.10799999999999998</c:v>
                </c:pt>
                <c:pt idx="4">
                  <c:v>9.11E-2</c:v>
                </c:pt>
                <c:pt idx="5">
                  <c:v>2.1899999999999999E-2</c:v>
                </c:pt>
                <c:pt idx="6">
                  <c:v>1.66E-2</c:v>
                </c:pt>
                <c:pt idx="7">
                  <c:v>2.24E-2</c:v>
                </c:pt>
                <c:pt idx="8">
                  <c:v>7.4000000000000003E-3</c:v>
                </c:pt>
              </c:numCache>
            </c:numRef>
          </c:val>
        </c:ser>
        <c:ser>
          <c:idx val="3"/>
          <c:order val="3"/>
          <c:tx>
            <c:strRef>
              <c:f>Лист1!$E$1</c:f>
              <c:strCache>
                <c:ptCount val="1"/>
                <c:pt idx="0">
                  <c:v>Столбец3</c:v>
                </c:pt>
              </c:strCache>
            </c:strRef>
          </c:tx>
          <c:spPr>
            <a:noFill/>
          </c:spPr>
          <c:invertIfNegative val="0"/>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Лист1!$E$2:$E$10</c:f>
              <c:numCache>
                <c:formatCode>0%</c:formatCode>
                <c:ptCount val="9"/>
                <c:pt idx="0">
                  <c:v>0.83799999999999997</c:v>
                </c:pt>
                <c:pt idx="1">
                  <c:v>0.79749999999999999</c:v>
                </c:pt>
                <c:pt idx="2">
                  <c:v>0.87250000000000005</c:v>
                </c:pt>
                <c:pt idx="3">
                  <c:v>0.89200000000000002</c:v>
                </c:pt>
                <c:pt idx="4">
                  <c:v>0.90890000000000004</c:v>
                </c:pt>
                <c:pt idx="5">
                  <c:v>0.97809999999999997</c:v>
                </c:pt>
                <c:pt idx="6">
                  <c:v>0.98340000000000005</c:v>
                </c:pt>
                <c:pt idx="7">
                  <c:v>0.97760000000000002</c:v>
                </c:pt>
                <c:pt idx="8">
                  <c:v>0.99260000000000004</c:v>
                </c:pt>
              </c:numCache>
            </c:numRef>
          </c:val>
        </c:ser>
        <c:ser>
          <c:idx val="4"/>
          <c:order val="4"/>
          <c:tx>
            <c:strRef>
              <c:f>Лист1!$F$1</c:f>
              <c:strCache>
                <c:ptCount val="1"/>
                <c:pt idx="0">
                  <c:v>Північ+Центр</c:v>
                </c:pt>
              </c:strCache>
            </c:strRef>
          </c:tx>
          <c:spPr>
            <a:solidFill>
              <a:srgbClr val="92D050"/>
            </a:solidFill>
          </c:spPr>
          <c:invertIfNegative val="0"/>
          <c:dLbls>
            <c:dLbl>
              <c:idx val="5"/>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Лист1!$F$2:$F$10</c:f>
              <c:numCache>
                <c:formatCode>0%</c:formatCode>
                <c:ptCount val="9"/>
                <c:pt idx="0">
                  <c:v>0.1744</c:v>
                </c:pt>
                <c:pt idx="1">
                  <c:v>0.1186</c:v>
                </c:pt>
                <c:pt idx="2">
                  <c:v>0.12369999999999999</c:v>
                </c:pt>
                <c:pt idx="3">
                  <c:v>9.9400000000000002E-2</c:v>
                </c:pt>
                <c:pt idx="4">
                  <c:v>9.9500000000000005E-2</c:v>
                </c:pt>
                <c:pt idx="5">
                  <c:v>8.1499999999999989E-2</c:v>
                </c:pt>
                <c:pt idx="6">
                  <c:v>7.3200000000000001E-2</c:v>
                </c:pt>
                <c:pt idx="7">
                  <c:v>5.2400000000000002E-2</c:v>
                </c:pt>
                <c:pt idx="8">
                  <c:v>4.1200000000000001E-2</c:v>
                </c:pt>
              </c:numCache>
            </c:numRef>
          </c:val>
        </c:ser>
        <c:ser>
          <c:idx val="5"/>
          <c:order val="5"/>
          <c:tx>
            <c:strRef>
              <c:f>Лист1!$G$1</c:f>
              <c:strCache>
                <c:ptCount val="1"/>
                <c:pt idx="0">
                  <c:v>Столбец4</c:v>
                </c:pt>
              </c:strCache>
            </c:strRef>
          </c:tx>
          <c:spPr>
            <a:noFill/>
          </c:spPr>
          <c:invertIfNegative val="0"/>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Лист1!$G$2:$G$10</c:f>
              <c:numCache>
                <c:formatCode>0%</c:formatCode>
                <c:ptCount val="9"/>
                <c:pt idx="0">
                  <c:v>0.8256</c:v>
                </c:pt>
                <c:pt idx="1">
                  <c:v>0.88139999999999996</c:v>
                </c:pt>
                <c:pt idx="2">
                  <c:v>0.87629999999999997</c:v>
                </c:pt>
                <c:pt idx="3">
                  <c:v>0.90059999999999996</c:v>
                </c:pt>
                <c:pt idx="4">
                  <c:v>0.90049999999999997</c:v>
                </c:pt>
                <c:pt idx="5">
                  <c:v>0.91849999999999998</c:v>
                </c:pt>
                <c:pt idx="6">
                  <c:v>0.92679999999999996</c:v>
                </c:pt>
                <c:pt idx="7">
                  <c:v>0.9476</c:v>
                </c:pt>
                <c:pt idx="8">
                  <c:v>0.95879999999999999</c:v>
                </c:pt>
              </c:numCache>
            </c:numRef>
          </c:val>
        </c:ser>
        <c:ser>
          <c:idx val="6"/>
          <c:order val="6"/>
          <c:tx>
            <c:strRef>
              <c:f>Лист1!$H$1</c:f>
              <c:strCache>
                <c:ptCount val="1"/>
                <c:pt idx="0">
                  <c:v>Південь</c:v>
                </c:pt>
              </c:strCache>
            </c:strRef>
          </c:tx>
          <c:spPr>
            <a:solidFill>
              <a:srgbClr val="FFFF00"/>
            </a:solidFill>
          </c:spPr>
          <c:invertIfNegative val="0"/>
          <c:dLbls>
            <c:dLbl>
              <c:idx val="6"/>
              <c:spPr/>
              <c:txPr>
                <a:bodyPr/>
                <a:lstStyle/>
                <a:p>
                  <a:pPr>
                    <a:defRPr sz="900" b="0">
                      <a:solidFill>
                        <a:schemeClr val="tx1"/>
                      </a:solidFill>
                    </a:defRPr>
                  </a:pPr>
                  <a:endParaRPr lang="en-US"/>
                </a:p>
              </c:txPr>
              <c:dLblPos val="inBase"/>
              <c:showLegendKey val="0"/>
              <c:showVal val="1"/>
              <c:showCatName val="0"/>
              <c:showSerName val="0"/>
              <c:showPercent val="0"/>
              <c:showBubbleSize val="0"/>
            </c:dLbl>
            <c:dLbl>
              <c:idx val="7"/>
              <c:layout>
                <c:manualLayout>
                  <c:x val="1.4760088385241146E-2"/>
                  <c:y val="4.8554537163432469E-3"/>
                </c:manualLayout>
              </c:layout>
              <c:spPr/>
              <c:txPr>
                <a:bodyPr/>
                <a:lstStyle/>
                <a:p>
                  <a:pPr>
                    <a:defRPr sz="900" b="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pPr/>
              <c:txPr>
                <a:bodyPr/>
                <a:lstStyle/>
                <a:p>
                  <a:pPr>
                    <a:defRPr sz="900" b="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900" b="1">
                    <a:solidFill>
                      <a:srgbClr val="FF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Лист1!$H$2:$H$10</c:f>
              <c:numCache>
                <c:formatCode>0%</c:formatCode>
                <c:ptCount val="9"/>
                <c:pt idx="0">
                  <c:v>0.39379999999999998</c:v>
                </c:pt>
                <c:pt idx="1">
                  <c:v>0.25140000000000001</c:v>
                </c:pt>
                <c:pt idx="2">
                  <c:v>0.23139999999999999</c:v>
                </c:pt>
                <c:pt idx="3">
                  <c:v>0.18269999999999997</c:v>
                </c:pt>
                <c:pt idx="4">
                  <c:v>0.1575</c:v>
                </c:pt>
                <c:pt idx="5">
                  <c:v>9.4299999999999995E-2</c:v>
                </c:pt>
                <c:pt idx="6">
                  <c:v>6.3299999999999995E-2</c:v>
                </c:pt>
                <c:pt idx="7">
                  <c:v>5.8700000000000002E-2</c:v>
                </c:pt>
                <c:pt idx="8">
                  <c:v>4.02E-2</c:v>
                </c:pt>
              </c:numCache>
            </c:numRef>
          </c:val>
        </c:ser>
        <c:ser>
          <c:idx val="7"/>
          <c:order val="7"/>
          <c:tx>
            <c:strRef>
              <c:f>Лист1!$I$1</c:f>
              <c:strCache>
                <c:ptCount val="1"/>
                <c:pt idx="0">
                  <c:v>Столбец5</c:v>
                </c:pt>
              </c:strCache>
            </c:strRef>
          </c:tx>
          <c:spPr>
            <a:noFill/>
          </c:spPr>
          <c:invertIfNegative val="0"/>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Лист1!$I$2:$I$10</c:f>
              <c:numCache>
                <c:formatCode>0%</c:formatCode>
                <c:ptCount val="9"/>
                <c:pt idx="0">
                  <c:v>0.60620000000000007</c:v>
                </c:pt>
                <c:pt idx="1">
                  <c:v>0.74859999999999993</c:v>
                </c:pt>
                <c:pt idx="2">
                  <c:v>0.76859999999999995</c:v>
                </c:pt>
                <c:pt idx="3">
                  <c:v>0.81730000000000003</c:v>
                </c:pt>
                <c:pt idx="4">
                  <c:v>0.84250000000000003</c:v>
                </c:pt>
                <c:pt idx="5">
                  <c:v>0.90569999999999995</c:v>
                </c:pt>
                <c:pt idx="6">
                  <c:v>0.93669999999999998</c:v>
                </c:pt>
                <c:pt idx="7">
                  <c:v>0.94130000000000003</c:v>
                </c:pt>
                <c:pt idx="8">
                  <c:v>0.95979999999999999</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0"/>
              <c:spPr/>
              <c:txPr>
                <a:bodyPr/>
                <a:lstStyle/>
                <a:p>
                  <a:pPr>
                    <a:defRPr sz="900" b="0">
                      <a:solidFill>
                        <a:schemeClr val="tx1"/>
                      </a:solidFill>
                    </a:defRPr>
                  </a:pPr>
                  <a:endParaRPr lang="en-US"/>
                </a:p>
              </c:txPr>
              <c:showLegendKey val="0"/>
              <c:showVal val="1"/>
              <c:showCatName val="0"/>
              <c:showSerName val="0"/>
              <c:showPercent val="0"/>
              <c:showBubbleSize val="0"/>
            </c:dLbl>
            <c:dLbl>
              <c:idx val="1"/>
              <c:spPr/>
              <c:txPr>
                <a:bodyPr/>
                <a:lstStyle/>
                <a:p>
                  <a:pPr>
                    <a:defRPr sz="900" b="0">
                      <a:solidFill>
                        <a:schemeClr val="tx1"/>
                      </a:solidFill>
                    </a:defRPr>
                  </a:pPr>
                  <a:endParaRPr lang="en-US"/>
                </a:p>
              </c:txPr>
              <c:showLegendKey val="0"/>
              <c:showVal val="1"/>
              <c:showCatName val="0"/>
              <c:showSerName val="0"/>
              <c:showPercent val="0"/>
              <c:showBubbleSize val="0"/>
            </c:dLbl>
            <c:dLbl>
              <c:idx val="2"/>
              <c:spPr/>
              <c:txPr>
                <a:bodyPr/>
                <a:lstStyle/>
                <a:p>
                  <a:pPr>
                    <a:defRPr sz="900" b="0">
                      <a:solidFill>
                        <a:schemeClr val="tx1"/>
                      </a:solidFill>
                    </a:defRPr>
                  </a:pPr>
                  <a:endParaRPr lang="en-US"/>
                </a:p>
              </c:txPr>
              <c:showLegendKey val="0"/>
              <c:showVal val="1"/>
              <c:showCatName val="0"/>
              <c:showSerName val="0"/>
              <c:showPercent val="0"/>
              <c:showBubbleSize val="0"/>
            </c:dLbl>
            <c:dLbl>
              <c:idx val="8"/>
              <c:layout/>
              <c:spPr/>
              <c:txPr>
                <a:bodyPr/>
                <a:lstStyle/>
                <a:p>
                  <a:pPr>
                    <a:defRPr sz="900" b="0">
                      <a:solidFill>
                        <a:schemeClr val="tx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Лист1!$J$2:$J$10</c:f>
              <c:numCache>
                <c:formatCode>0%</c:formatCode>
                <c:ptCount val="9"/>
                <c:pt idx="0">
                  <c:v>0.1114</c:v>
                </c:pt>
                <c:pt idx="1">
                  <c:v>9.4799999999999995E-2</c:v>
                </c:pt>
                <c:pt idx="2">
                  <c:v>7.9699999999999993E-2</c:v>
                </c:pt>
                <c:pt idx="3">
                  <c:v>0.12770000000000001</c:v>
                </c:pt>
                <c:pt idx="4">
                  <c:v>0.1258</c:v>
                </c:pt>
                <c:pt idx="5">
                  <c:v>0.1108</c:v>
                </c:pt>
                <c:pt idx="6">
                  <c:v>0.11269999999999999</c:v>
                </c:pt>
                <c:pt idx="7">
                  <c:v>9.0200000000000002E-2</c:v>
                </c:pt>
                <c:pt idx="8">
                  <c:v>4.48E-2</c:v>
                </c:pt>
              </c:numCache>
            </c:numRef>
          </c:val>
        </c:ser>
        <c:ser>
          <c:idx val="9"/>
          <c:order val="9"/>
          <c:tx>
            <c:strRef>
              <c:f>Лист1!$K$1</c:f>
              <c:strCache>
                <c:ptCount val="1"/>
                <c:pt idx="0">
                  <c:v>Столбец6</c:v>
                </c:pt>
              </c:strCache>
            </c:strRef>
          </c:tx>
          <c:spPr>
            <a:noFill/>
          </c:spPr>
          <c:invertIfNegative val="0"/>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Лист1!$K$2:$K$10</c:f>
              <c:numCache>
                <c:formatCode>0%</c:formatCode>
                <c:ptCount val="9"/>
                <c:pt idx="0">
                  <c:v>0.88860000000000006</c:v>
                </c:pt>
                <c:pt idx="1">
                  <c:v>0.9052</c:v>
                </c:pt>
                <c:pt idx="2">
                  <c:v>0.92030000000000001</c:v>
                </c:pt>
                <c:pt idx="3">
                  <c:v>0.87229999999999996</c:v>
                </c:pt>
                <c:pt idx="4">
                  <c:v>0.87419999999999998</c:v>
                </c:pt>
                <c:pt idx="5">
                  <c:v>0.88919999999999999</c:v>
                </c:pt>
                <c:pt idx="6">
                  <c:v>0.88729999999999998</c:v>
                </c:pt>
                <c:pt idx="7">
                  <c:v>0.90979999999999994</c:v>
                </c:pt>
                <c:pt idx="8">
                  <c:v>0.95520000000000005</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spPr>
              <a:noFill/>
              <a:ln>
                <a:noFill/>
              </a:ln>
              <a:effectLst/>
            </c:spPr>
            <c:txPr>
              <a:bodyPr/>
              <a:lstStyle/>
              <a:p>
                <a:pPr>
                  <a:defRPr sz="900" b="1">
                    <a:solidFill>
                      <a:srgbClr val="0000FF"/>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Лист1!$L$2:$L$10</c:f>
              <c:numCache>
                <c:formatCode>0%</c:formatCode>
                <c:ptCount val="9"/>
                <c:pt idx="0">
                  <c:v>5.5999999999999999E-3</c:v>
                </c:pt>
                <c:pt idx="1">
                  <c:v>5.0199999999999995E-2</c:v>
                </c:pt>
                <c:pt idx="2">
                  <c:v>2.4199999999999999E-2</c:v>
                </c:pt>
                <c:pt idx="3">
                  <c:v>0</c:v>
                </c:pt>
                <c:pt idx="4">
                  <c:v>1.1299999999999999E-2</c:v>
                </c:pt>
                <c:pt idx="5">
                  <c:v>1.7999999999999999E-2</c:v>
                </c:pt>
                <c:pt idx="6">
                  <c:v>0</c:v>
                </c:pt>
                <c:pt idx="7">
                  <c:v>0</c:v>
                </c:pt>
                <c:pt idx="8">
                  <c:v>5.1999999999999998E-3</c:v>
                </c:pt>
              </c:numCache>
            </c:numRef>
          </c:val>
        </c:ser>
        <c:ser>
          <c:idx val="11"/>
          <c:order val="11"/>
          <c:tx>
            <c:strRef>
              <c:f>Лист1!$M$1</c:f>
              <c:strCache>
                <c:ptCount val="1"/>
                <c:pt idx="0">
                  <c:v>Столбец7</c:v>
                </c:pt>
              </c:strCache>
            </c:strRef>
          </c:tx>
          <c:spPr>
            <a:noFill/>
          </c:spPr>
          <c:invertIfNegative val="0"/>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Лист1!$M$2:$M$10</c:f>
              <c:numCache>
                <c:formatCode>0%</c:formatCode>
                <c:ptCount val="9"/>
                <c:pt idx="0">
                  <c:v>0.99439999999999995</c:v>
                </c:pt>
                <c:pt idx="1">
                  <c:v>0.94979999999999998</c:v>
                </c:pt>
                <c:pt idx="2">
                  <c:v>0.9758</c:v>
                </c:pt>
                <c:pt idx="3">
                  <c:v>1</c:v>
                </c:pt>
                <c:pt idx="4">
                  <c:v>0.98870000000000002</c:v>
                </c:pt>
                <c:pt idx="5">
                  <c:v>0.98199999999999998</c:v>
                </c:pt>
                <c:pt idx="6">
                  <c:v>1</c:v>
                </c:pt>
                <c:pt idx="7">
                  <c:v>1</c:v>
                </c:pt>
                <c:pt idx="8">
                  <c:v>0.99480000000000002</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0"/>
              <c:spPr/>
              <c:txPr>
                <a:bodyPr/>
                <a:lstStyle/>
                <a:p>
                  <a:pPr>
                    <a:defRPr sz="900" b="1">
                      <a:solidFill>
                        <a:srgbClr val="0000FF"/>
                      </a:solidFill>
                    </a:defRPr>
                  </a:pPr>
                  <a:endParaRPr lang="en-US"/>
                </a:p>
              </c:txPr>
              <c:showLegendKey val="0"/>
              <c:showVal val="1"/>
              <c:showCatName val="0"/>
              <c:showSerName val="0"/>
              <c:showPercent val="0"/>
              <c:showBubbleSize val="0"/>
            </c:dLbl>
            <c:dLbl>
              <c:idx val="2"/>
              <c:spPr/>
              <c:txPr>
                <a:bodyPr/>
                <a:lstStyle/>
                <a:p>
                  <a:pPr>
                    <a:defRPr sz="900" b="1">
                      <a:solidFill>
                        <a:srgbClr val="0000FF"/>
                      </a:solidFill>
                    </a:defRPr>
                  </a:pPr>
                  <a:endParaRPr lang="en-US"/>
                </a:p>
              </c:txPr>
              <c:showLegendKey val="0"/>
              <c:showVal val="1"/>
              <c:showCatName val="0"/>
              <c:showSerName val="0"/>
              <c:showPercent val="0"/>
              <c:showBubbleSize val="0"/>
            </c:dLbl>
            <c:dLbl>
              <c:idx val="3"/>
              <c:spPr/>
              <c:txPr>
                <a:bodyPr/>
                <a:lstStyle/>
                <a:p>
                  <a:pPr>
                    <a:defRPr sz="900" b="1">
                      <a:solidFill>
                        <a:srgbClr val="0000FF"/>
                      </a:solidFill>
                    </a:defRPr>
                  </a:pPr>
                  <a:endParaRPr lang="en-US"/>
                </a:p>
              </c:txPr>
              <c:showLegendKey val="0"/>
              <c:showVal val="1"/>
              <c:showCatName val="0"/>
              <c:showSerName val="0"/>
              <c:showPercent val="0"/>
              <c:showBubbleSize val="0"/>
            </c:dLbl>
            <c:dLbl>
              <c:idx val="6"/>
              <c:spPr/>
              <c:txPr>
                <a:bodyPr/>
                <a:lstStyle/>
                <a:p>
                  <a:pPr>
                    <a:defRPr sz="900" b="1">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Дитина-сирота</c:v>
                </c:pt>
                <c:pt idx="1">
                  <c:v>Дитина з особливими потребами (з інвалідністю)</c:v>
                </c:pt>
                <c:pt idx="2">
                  <c:v>Дитина, позбавлена  батьківського піклування</c:v>
                </c:pt>
                <c:pt idx="3">
                  <c:v>Дитина з насильством у сім'ї</c:v>
                </c:pt>
                <c:pt idx="4">
                  <c:v>Бездомні  діти / діти вулиці</c:v>
                </c:pt>
                <c:pt idx="5">
                  <c:v>Діти з сімей у нарко або алко залежністю</c:v>
                </c:pt>
                <c:pt idx="6">
                  <c:v>Діти з сімей ВІЛ-інфікованих батьків</c:v>
                </c:pt>
                <c:pt idx="7">
                  <c:v>ВІЛ-інфіковані та дитина</c:v>
                </c:pt>
                <c:pt idx="8">
                  <c:v>Дитина в конфлікті з законом</c:v>
                </c:pt>
              </c:strCache>
            </c:strRef>
          </c:cat>
          <c:val>
            <c:numRef>
              <c:f>Лист1!$N$2:$N$10</c:f>
              <c:numCache>
                <c:formatCode>0%</c:formatCode>
                <c:ptCount val="9"/>
                <c:pt idx="0">
                  <c:v>7.9199999999999993E-2</c:v>
                </c:pt>
                <c:pt idx="1">
                  <c:v>0.11460000000000001</c:v>
                </c:pt>
                <c:pt idx="2">
                  <c:v>3.7900000000000003E-2</c:v>
                </c:pt>
                <c:pt idx="3">
                  <c:v>2.0299999999999999E-2</c:v>
                </c:pt>
                <c:pt idx="4">
                  <c:v>5.3699999999999998E-2</c:v>
                </c:pt>
                <c:pt idx="5">
                  <c:v>5.3500000000000006E-2</c:v>
                </c:pt>
                <c:pt idx="6">
                  <c:v>9.1000000000000004E-3</c:v>
                </c:pt>
                <c:pt idx="7">
                  <c:v>3.3999999999999998E-3</c:v>
                </c:pt>
                <c:pt idx="8">
                  <c:v>2.24E-2</c:v>
                </c:pt>
              </c:numCache>
            </c:numRef>
          </c:val>
        </c:ser>
        <c:dLbls>
          <c:showLegendKey val="0"/>
          <c:showVal val="0"/>
          <c:showCatName val="0"/>
          <c:showSerName val="0"/>
          <c:showPercent val="0"/>
          <c:showBubbleSize val="0"/>
        </c:dLbls>
        <c:gapWidth val="50"/>
        <c:overlap val="100"/>
        <c:axId val="362670200"/>
        <c:axId val="362670592"/>
      </c:barChart>
      <c:catAx>
        <c:axId val="362670200"/>
        <c:scaling>
          <c:orientation val="maxMin"/>
        </c:scaling>
        <c:delete val="1"/>
        <c:axPos val="l"/>
        <c:numFmt formatCode="General" sourceLinked="1"/>
        <c:majorTickMark val="out"/>
        <c:minorTickMark val="none"/>
        <c:tickLblPos val="nextTo"/>
        <c:crossAx val="362670592"/>
        <c:crosses val="autoZero"/>
        <c:auto val="1"/>
        <c:lblAlgn val="ctr"/>
        <c:lblOffset val="100"/>
        <c:noMultiLvlLbl val="0"/>
      </c:catAx>
      <c:valAx>
        <c:axId val="362670592"/>
        <c:scaling>
          <c:orientation val="minMax"/>
        </c:scaling>
        <c:delete val="1"/>
        <c:axPos val="t"/>
        <c:majorGridlines>
          <c:spPr>
            <a:ln>
              <a:noFill/>
            </a:ln>
          </c:spPr>
        </c:majorGridlines>
        <c:numFmt formatCode="0%" sourceLinked="1"/>
        <c:majorTickMark val="out"/>
        <c:minorTickMark val="none"/>
        <c:tickLblPos val="nextTo"/>
        <c:crossAx val="362670200"/>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1.0689048018233664E-2"/>
          <c:y val="0.12205125987401751"/>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14602417911E-2"/>
          <c:y val="0.1658192154253359"/>
          <c:w val="0.88994597308118029"/>
          <c:h val="0.80671978675955325"/>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dLbl>
              <c:idx val="0"/>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1"/>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8"/>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b="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Лист1!$B$2:$B$10</c:f>
              <c:numCache>
                <c:formatCode>0%</c:formatCode>
                <c:ptCount val="9"/>
                <c:pt idx="0">
                  <c:v>0.69290000000000007</c:v>
                </c:pt>
                <c:pt idx="1">
                  <c:v>0.69100000000000006</c:v>
                </c:pt>
                <c:pt idx="2">
                  <c:v>0.65200000000000002</c:v>
                </c:pt>
                <c:pt idx="3">
                  <c:v>0.49159999999999998</c:v>
                </c:pt>
                <c:pt idx="4">
                  <c:v>0.36250000000000004</c:v>
                </c:pt>
                <c:pt idx="5">
                  <c:v>0.37969999999999998</c:v>
                </c:pt>
                <c:pt idx="6">
                  <c:v>0.4012</c:v>
                </c:pt>
                <c:pt idx="7">
                  <c:v>0.38139999999999996</c:v>
                </c:pt>
                <c:pt idx="8">
                  <c:v>0.28470000000000001</c:v>
                </c:pt>
              </c:numCache>
            </c:numRef>
          </c:val>
        </c:ser>
        <c:ser>
          <c:idx val="1"/>
          <c:order val="1"/>
          <c:tx>
            <c:strRef>
              <c:f>Лист1!$C$1</c:f>
              <c:strCache>
                <c:ptCount val="1"/>
                <c:pt idx="0">
                  <c:v>Столбец2</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Лист1!$C$2:$C$10</c:f>
              <c:numCache>
                <c:formatCode>0%</c:formatCode>
                <c:ptCount val="9"/>
                <c:pt idx="0">
                  <c:v>0.30709999999999993</c:v>
                </c:pt>
                <c:pt idx="1">
                  <c:v>0.30899999999999994</c:v>
                </c:pt>
                <c:pt idx="2">
                  <c:v>0.34799999999999998</c:v>
                </c:pt>
                <c:pt idx="3">
                  <c:v>0.50839999999999996</c:v>
                </c:pt>
                <c:pt idx="4">
                  <c:v>0.63749999999999996</c:v>
                </c:pt>
                <c:pt idx="5">
                  <c:v>0.62030000000000007</c:v>
                </c:pt>
                <c:pt idx="6">
                  <c:v>0.5988</c:v>
                </c:pt>
                <c:pt idx="7">
                  <c:v>0.61860000000000004</c:v>
                </c:pt>
                <c:pt idx="8">
                  <c:v>0.71530000000000005</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dLbl>
              <c:idx val="0"/>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8"/>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Лист1!$D$2:$D$10</c:f>
              <c:numCache>
                <c:formatCode>0%</c:formatCode>
                <c:ptCount val="9"/>
                <c:pt idx="0">
                  <c:v>0.7429</c:v>
                </c:pt>
                <c:pt idx="1">
                  <c:v>0.71060000000000001</c:v>
                </c:pt>
                <c:pt idx="2">
                  <c:v>0.68110000000000004</c:v>
                </c:pt>
                <c:pt idx="3">
                  <c:v>0.42130000000000001</c:v>
                </c:pt>
                <c:pt idx="4">
                  <c:v>0.3347</c:v>
                </c:pt>
                <c:pt idx="5">
                  <c:v>0.3241</c:v>
                </c:pt>
                <c:pt idx="6">
                  <c:v>0.30070000000000002</c:v>
                </c:pt>
                <c:pt idx="7">
                  <c:v>0.25880000000000003</c:v>
                </c:pt>
                <c:pt idx="8">
                  <c:v>0.14829999999999999</c:v>
                </c:pt>
              </c:numCache>
            </c:numRef>
          </c:val>
        </c:ser>
        <c:ser>
          <c:idx val="3"/>
          <c:order val="3"/>
          <c:tx>
            <c:strRef>
              <c:f>Лист1!$E$1</c:f>
              <c:strCache>
                <c:ptCount val="1"/>
                <c:pt idx="0">
                  <c:v>Столбец3</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Лист1!$E$2:$E$10</c:f>
              <c:numCache>
                <c:formatCode>0%</c:formatCode>
                <c:ptCount val="9"/>
                <c:pt idx="0">
                  <c:v>0.2571</c:v>
                </c:pt>
                <c:pt idx="1">
                  <c:v>0.28939999999999999</c:v>
                </c:pt>
                <c:pt idx="2">
                  <c:v>0.31889999999999996</c:v>
                </c:pt>
                <c:pt idx="3">
                  <c:v>0.57869999999999999</c:v>
                </c:pt>
                <c:pt idx="4">
                  <c:v>0.6653</c:v>
                </c:pt>
                <c:pt idx="5">
                  <c:v>0.67589999999999995</c:v>
                </c:pt>
                <c:pt idx="6">
                  <c:v>0.69930000000000003</c:v>
                </c:pt>
                <c:pt idx="7">
                  <c:v>0.74119999999999997</c:v>
                </c:pt>
                <c:pt idx="8">
                  <c:v>0.85170000000000001</c:v>
                </c:pt>
              </c:numCache>
            </c:numRef>
          </c:val>
        </c:ser>
        <c:ser>
          <c:idx val="4"/>
          <c:order val="4"/>
          <c:tx>
            <c:strRef>
              <c:f>Лист1!$F$1</c:f>
              <c:strCache>
                <c:ptCount val="1"/>
                <c:pt idx="0">
                  <c:v>Північ+Центр</c:v>
                </c:pt>
              </c:strCache>
            </c:strRef>
          </c:tx>
          <c:spPr>
            <a:solidFill>
              <a:srgbClr val="92D050"/>
            </a:solidFill>
          </c:spPr>
          <c:invertIfNegative val="0"/>
          <c:dLbls>
            <c:dLbl>
              <c:idx val="0"/>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1"/>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6"/>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Лист1!$F$2:$F$10</c:f>
              <c:numCache>
                <c:formatCode>0%</c:formatCode>
                <c:ptCount val="9"/>
                <c:pt idx="0">
                  <c:v>0.86329999999999996</c:v>
                </c:pt>
                <c:pt idx="1">
                  <c:v>0.80009999999999992</c:v>
                </c:pt>
                <c:pt idx="2">
                  <c:v>0.77550000000000008</c:v>
                </c:pt>
                <c:pt idx="3">
                  <c:v>0.59589999999999999</c:v>
                </c:pt>
                <c:pt idx="4">
                  <c:v>0.39939999999999998</c:v>
                </c:pt>
                <c:pt idx="5">
                  <c:v>0.373</c:v>
                </c:pt>
                <c:pt idx="6">
                  <c:v>0.2586</c:v>
                </c:pt>
                <c:pt idx="7">
                  <c:v>0.25290000000000001</c:v>
                </c:pt>
                <c:pt idx="8">
                  <c:v>0.2102</c:v>
                </c:pt>
              </c:numCache>
            </c:numRef>
          </c:val>
        </c:ser>
        <c:ser>
          <c:idx val="5"/>
          <c:order val="5"/>
          <c:tx>
            <c:strRef>
              <c:f>Лист1!$G$1</c:f>
              <c:strCache>
                <c:ptCount val="1"/>
                <c:pt idx="0">
                  <c:v>Столбец4</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Лист1!$G$2:$G$10</c:f>
              <c:numCache>
                <c:formatCode>0%</c:formatCode>
                <c:ptCount val="9"/>
                <c:pt idx="0">
                  <c:v>0.13670000000000004</c:v>
                </c:pt>
                <c:pt idx="1">
                  <c:v>0.19990000000000008</c:v>
                </c:pt>
                <c:pt idx="2">
                  <c:v>0.22449999999999992</c:v>
                </c:pt>
                <c:pt idx="3">
                  <c:v>0.40410000000000001</c:v>
                </c:pt>
                <c:pt idx="4">
                  <c:v>0.60060000000000002</c:v>
                </c:pt>
                <c:pt idx="5">
                  <c:v>0.627</c:v>
                </c:pt>
                <c:pt idx="6">
                  <c:v>0.74140000000000006</c:v>
                </c:pt>
                <c:pt idx="7">
                  <c:v>0.74709999999999999</c:v>
                </c:pt>
                <c:pt idx="8">
                  <c:v>0.78980000000000006</c:v>
                </c:pt>
              </c:numCache>
            </c:numRef>
          </c:val>
        </c:ser>
        <c:ser>
          <c:idx val="6"/>
          <c:order val="6"/>
          <c:tx>
            <c:strRef>
              <c:f>Лист1!$H$1</c:f>
              <c:strCache>
                <c:ptCount val="1"/>
                <c:pt idx="0">
                  <c:v>Південь</c:v>
                </c:pt>
              </c:strCache>
            </c:strRef>
          </c:tx>
          <c:spPr>
            <a:solidFill>
              <a:srgbClr val="FFFF00"/>
            </a:solidFill>
          </c:spPr>
          <c:invertIfNegative val="0"/>
          <c:dLbls>
            <c:dLbl>
              <c:idx val="0"/>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pPr/>
              <c:txPr>
                <a:bodyPr/>
                <a:lstStyle/>
                <a:p>
                  <a:pPr>
                    <a:defRPr sz="900"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Лист1!$H$2:$H$10</c:f>
              <c:numCache>
                <c:formatCode>0%</c:formatCode>
                <c:ptCount val="9"/>
                <c:pt idx="0">
                  <c:v>0.91610000000000003</c:v>
                </c:pt>
                <c:pt idx="1">
                  <c:v>0.80420000000000003</c:v>
                </c:pt>
                <c:pt idx="2">
                  <c:v>0.85129999999999995</c:v>
                </c:pt>
                <c:pt idx="3">
                  <c:v>0.49490000000000001</c:v>
                </c:pt>
                <c:pt idx="4">
                  <c:v>0.47660000000000002</c:v>
                </c:pt>
                <c:pt idx="5">
                  <c:v>0.32779999999999998</c:v>
                </c:pt>
                <c:pt idx="6">
                  <c:v>0.36209999999999998</c:v>
                </c:pt>
                <c:pt idx="7">
                  <c:v>0.375</c:v>
                </c:pt>
                <c:pt idx="8">
                  <c:v>0.13829999999999998</c:v>
                </c:pt>
              </c:numCache>
            </c:numRef>
          </c:val>
        </c:ser>
        <c:ser>
          <c:idx val="7"/>
          <c:order val="7"/>
          <c:tx>
            <c:strRef>
              <c:f>Лист1!$I$1</c:f>
              <c:strCache>
                <c:ptCount val="1"/>
                <c:pt idx="0">
                  <c:v>Столбец5</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Лист1!$I$2:$I$10</c:f>
              <c:numCache>
                <c:formatCode>0%</c:formatCode>
                <c:ptCount val="9"/>
                <c:pt idx="0">
                  <c:v>8.3899999999999975E-2</c:v>
                </c:pt>
                <c:pt idx="1">
                  <c:v>0.19579999999999997</c:v>
                </c:pt>
                <c:pt idx="2">
                  <c:v>0.14870000000000005</c:v>
                </c:pt>
                <c:pt idx="3">
                  <c:v>0.50509999999999999</c:v>
                </c:pt>
                <c:pt idx="4">
                  <c:v>0.52339999999999998</c:v>
                </c:pt>
                <c:pt idx="5">
                  <c:v>0.67220000000000002</c:v>
                </c:pt>
                <c:pt idx="6">
                  <c:v>0.63790000000000002</c:v>
                </c:pt>
                <c:pt idx="7">
                  <c:v>0.625</c:v>
                </c:pt>
                <c:pt idx="8">
                  <c:v>0.86170000000000002</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0"/>
              <c:spPr/>
              <c:txPr>
                <a:bodyPr/>
                <a:lstStyle/>
                <a:p>
                  <a:pPr>
                    <a:defRPr sz="900" b="1">
                      <a:solidFill>
                        <a:srgbClr val="FF0000"/>
                      </a:solidFill>
                    </a:defRPr>
                  </a:pPr>
                  <a:endParaRPr lang="en-US"/>
                </a:p>
              </c:txPr>
              <c:showLegendKey val="0"/>
              <c:showVal val="1"/>
              <c:showCatName val="0"/>
              <c:showSerName val="0"/>
              <c:showPercent val="0"/>
              <c:showBubbleSize val="0"/>
            </c:dLbl>
            <c:dLbl>
              <c:idx val="1"/>
              <c:spPr/>
              <c:txPr>
                <a:bodyPr/>
                <a:lstStyle/>
                <a:p>
                  <a:pPr>
                    <a:defRPr sz="900" b="1">
                      <a:solidFill>
                        <a:srgbClr val="FF0000"/>
                      </a:solidFill>
                    </a:defRPr>
                  </a:pPr>
                  <a:endParaRPr lang="en-US"/>
                </a:p>
              </c:txPr>
              <c:showLegendKey val="0"/>
              <c:showVal val="1"/>
              <c:showCatName val="0"/>
              <c:showSerName val="0"/>
              <c:showPercent val="0"/>
              <c:showBubbleSize val="0"/>
            </c:dLbl>
            <c:dLbl>
              <c:idx val="3"/>
              <c:spPr/>
              <c:txPr>
                <a:bodyPr/>
                <a:lstStyle/>
                <a:p>
                  <a:pPr>
                    <a:defRPr sz="900" b="1">
                      <a:solidFill>
                        <a:srgbClr val="FF0000"/>
                      </a:solidFill>
                    </a:defRPr>
                  </a:pPr>
                  <a:endParaRPr lang="en-US"/>
                </a:p>
              </c:txPr>
              <c:showLegendKey val="0"/>
              <c:showVal val="1"/>
              <c:showCatName val="0"/>
              <c:showSerName val="0"/>
              <c:showPercent val="0"/>
              <c:showBubbleSize val="0"/>
            </c:dLbl>
            <c:dLbl>
              <c:idx val="8"/>
              <c:layout/>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Лист1!$J$2:$J$10</c:f>
              <c:numCache>
                <c:formatCode>0%</c:formatCode>
                <c:ptCount val="9"/>
                <c:pt idx="0">
                  <c:v>0.87219999999999998</c:v>
                </c:pt>
                <c:pt idx="1">
                  <c:v>0.87329999999999997</c:v>
                </c:pt>
                <c:pt idx="2">
                  <c:v>0.77849999999999997</c:v>
                </c:pt>
                <c:pt idx="3">
                  <c:v>0.63080000000000003</c:v>
                </c:pt>
                <c:pt idx="4">
                  <c:v>0.40210000000000001</c:v>
                </c:pt>
                <c:pt idx="5">
                  <c:v>0.37490000000000001</c:v>
                </c:pt>
                <c:pt idx="6">
                  <c:v>0.30859999999999999</c:v>
                </c:pt>
                <c:pt idx="7">
                  <c:v>0.32250000000000001</c:v>
                </c:pt>
                <c:pt idx="8">
                  <c:v>0.25159999999999999</c:v>
                </c:pt>
              </c:numCache>
            </c:numRef>
          </c:val>
        </c:ser>
        <c:ser>
          <c:idx val="9"/>
          <c:order val="9"/>
          <c:tx>
            <c:strRef>
              <c:f>Лист1!$K$1</c:f>
              <c:strCache>
                <c:ptCount val="1"/>
                <c:pt idx="0">
                  <c:v>Столбец6</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Лист1!$K$2:$K$10</c:f>
              <c:numCache>
                <c:formatCode>0%</c:formatCode>
                <c:ptCount val="9"/>
                <c:pt idx="0">
                  <c:v>0.12780000000000002</c:v>
                </c:pt>
                <c:pt idx="1">
                  <c:v>0.12670000000000003</c:v>
                </c:pt>
                <c:pt idx="2">
                  <c:v>0.22150000000000003</c:v>
                </c:pt>
                <c:pt idx="3">
                  <c:v>0.36919999999999997</c:v>
                </c:pt>
                <c:pt idx="4">
                  <c:v>0.59789999999999999</c:v>
                </c:pt>
                <c:pt idx="5">
                  <c:v>0.62509999999999999</c:v>
                </c:pt>
                <c:pt idx="6">
                  <c:v>0.69140000000000001</c:v>
                </c:pt>
                <c:pt idx="7">
                  <c:v>0.67749999999999999</c:v>
                </c:pt>
                <c:pt idx="8">
                  <c:v>0.74839999999999995</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dLbl>
              <c:idx val="0"/>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1"/>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5"/>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Лист1!$L$2:$L$10</c:f>
              <c:numCache>
                <c:formatCode>0%</c:formatCode>
                <c:ptCount val="9"/>
                <c:pt idx="0">
                  <c:v>0.64870000000000005</c:v>
                </c:pt>
                <c:pt idx="1">
                  <c:v>0.57529999999999992</c:v>
                </c:pt>
                <c:pt idx="2">
                  <c:v>0.58589999999999998</c:v>
                </c:pt>
                <c:pt idx="3">
                  <c:v>0.36509999999999998</c:v>
                </c:pt>
                <c:pt idx="4">
                  <c:v>0.24529999999999999</c:v>
                </c:pt>
                <c:pt idx="5">
                  <c:v>0.2651</c:v>
                </c:pt>
                <c:pt idx="6">
                  <c:v>0.28000000000000003</c:v>
                </c:pt>
                <c:pt idx="7">
                  <c:v>0.25690000000000002</c:v>
                </c:pt>
                <c:pt idx="8">
                  <c:v>0.16370000000000001</c:v>
                </c:pt>
              </c:numCache>
            </c:numRef>
          </c:val>
        </c:ser>
        <c:ser>
          <c:idx val="11"/>
          <c:order val="11"/>
          <c:tx>
            <c:strRef>
              <c:f>Лист1!$M$1</c:f>
              <c:strCache>
                <c:ptCount val="1"/>
                <c:pt idx="0">
                  <c:v>Столбец7</c:v>
                </c:pt>
              </c:strCache>
            </c:strRef>
          </c:tx>
          <c:spPr>
            <a:noFill/>
          </c:spPr>
          <c:invertIfNegative val="0"/>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Лист1!$M$2:$M$10</c:f>
              <c:numCache>
                <c:formatCode>0%</c:formatCode>
                <c:ptCount val="9"/>
                <c:pt idx="0">
                  <c:v>0.35129999999999995</c:v>
                </c:pt>
                <c:pt idx="1">
                  <c:v>0.42470000000000008</c:v>
                </c:pt>
                <c:pt idx="2">
                  <c:v>0.41410000000000002</c:v>
                </c:pt>
                <c:pt idx="3">
                  <c:v>0.63490000000000002</c:v>
                </c:pt>
                <c:pt idx="4">
                  <c:v>0.75470000000000004</c:v>
                </c:pt>
                <c:pt idx="5">
                  <c:v>0.7349</c:v>
                </c:pt>
                <c:pt idx="6">
                  <c:v>0.72</c:v>
                </c:pt>
                <c:pt idx="7">
                  <c:v>0.74309999999999998</c:v>
                </c:pt>
                <c:pt idx="8">
                  <c:v>0.83630000000000004</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5"/>
              <c:spPr/>
              <c:txPr>
                <a:bodyPr/>
                <a:lstStyle/>
                <a:p>
                  <a:pPr>
                    <a:defRPr sz="900" b="1">
                      <a:solidFill>
                        <a:srgbClr val="FF0000"/>
                      </a:solidFill>
                    </a:defRPr>
                  </a:pPr>
                  <a:endParaRPr lang="en-US"/>
                </a:p>
              </c:txPr>
              <c:showLegendKey val="0"/>
              <c:showVal val="1"/>
              <c:showCatName val="0"/>
              <c:showSerName val="0"/>
              <c:showPercent val="0"/>
              <c:showBubbleSize val="0"/>
            </c:dLbl>
            <c:dLbl>
              <c:idx val="8"/>
              <c:spPr/>
              <c:txPr>
                <a:bodyPr/>
                <a:lstStyle/>
                <a:p>
                  <a:pPr>
                    <a:defRPr sz="900" b="1">
                      <a:solidFill>
                        <a:srgbClr val="FF0000"/>
                      </a:solidFill>
                    </a:defRPr>
                  </a:pPr>
                  <a:endParaRPr lang="en-US"/>
                </a:p>
              </c:txPr>
              <c:showLegendKey val="0"/>
              <c:showVal val="1"/>
              <c:showCatName val="0"/>
              <c:showSerName val="0"/>
              <c:showPercent val="0"/>
              <c:showBubbleSize val="0"/>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Дитиною-сиротою</c:v>
                </c:pt>
                <c:pt idx="1">
                  <c:v>Дитиною з особливими потребами (з інвалідністю)</c:v>
                </c:pt>
                <c:pt idx="2">
                  <c:v>Дитиною, що позбавлена батьківської опіки</c:v>
                </c:pt>
                <c:pt idx="3">
                  <c:v>Дитиною з насильством у сім'ї</c:v>
                </c:pt>
                <c:pt idx="4">
                  <c:v>Бездомною дитиною / дитиною вулиці</c:v>
                </c:pt>
                <c:pt idx="5">
                  <c:v>Дитиною з сім'ї з нарко-або алко-залежністю</c:v>
                </c:pt>
                <c:pt idx="6">
                  <c:v>Дитиною з сім'ї ВІЛ-інфікованих батьків</c:v>
                </c:pt>
                <c:pt idx="7">
                  <c:v>ВІЛ-інфікованою дитиною</c:v>
                </c:pt>
                <c:pt idx="8">
                  <c:v>Дитиною в конфлікті з законом</c:v>
                </c:pt>
              </c:strCache>
            </c:strRef>
          </c:cat>
          <c:val>
            <c:numRef>
              <c:f>Лист1!$N$2:$N$10</c:f>
              <c:numCache>
                <c:formatCode>0%</c:formatCode>
                <c:ptCount val="9"/>
                <c:pt idx="0">
                  <c:v>0.75459999999999994</c:v>
                </c:pt>
                <c:pt idx="1">
                  <c:v>0.75249999999999995</c:v>
                </c:pt>
                <c:pt idx="2">
                  <c:v>0.67090000000000005</c:v>
                </c:pt>
                <c:pt idx="3">
                  <c:v>0.53200000000000003</c:v>
                </c:pt>
                <c:pt idx="4">
                  <c:v>0.37429999999999997</c:v>
                </c:pt>
                <c:pt idx="5">
                  <c:v>0.4703</c:v>
                </c:pt>
                <c:pt idx="6">
                  <c:v>0.36699999999999999</c:v>
                </c:pt>
                <c:pt idx="7">
                  <c:v>0.32100000000000001</c:v>
                </c:pt>
                <c:pt idx="8">
                  <c:v>0.33140000000000003</c:v>
                </c:pt>
              </c:numCache>
            </c:numRef>
          </c:val>
        </c:ser>
        <c:dLbls>
          <c:showLegendKey val="0"/>
          <c:showVal val="0"/>
          <c:showCatName val="0"/>
          <c:showSerName val="0"/>
          <c:showPercent val="0"/>
          <c:showBubbleSize val="0"/>
        </c:dLbls>
        <c:gapWidth val="50"/>
        <c:overlap val="100"/>
        <c:axId val="363238824"/>
        <c:axId val="363239216"/>
      </c:barChart>
      <c:catAx>
        <c:axId val="363238824"/>
        <c:scaling>
          <c:orientation val="maxMin"/>
        </c:scaling>
        <c:delete val="1"/>
        <c:axPos val="l"/>
        <c:numFmt formatCode="General" sourceLinked="1"/>
        <c:majorTickMark val="out"/>
        <c:minorTickMark val="none"/>
        <c:tickLblPos val="nextTo"/>
        <c:crossAx val="363239216"/>
        <c:crosses val="autoZero"/>
        <c:auto val="1"/>
        <c:lblAlgn val="ctr"/>
        <c:lblOffset val="100"/>
        <c:noMultiLvlLbl val="0"/>
      </c:catAx>
      <c:valAx>
        <c:axId val="363239216"/>
        <c:scaling>
          <c:orientation val="minMax"/>
        </c:scaling>
        <c:delete val="1"/>
        <c:axPos val="t"/>
        <c:majorGridlines>
          <c:spPr>
            <a:ln>
              <a:noFill/>
            </a:ln>
          </c:spPr>
        </c:majorGridlines>
        <c:numFmt formatCode="0%" sourceLinked="1"/>
        <c:majorTickMark val="out"/>
        <c:minorTickMark val="none"/>
        <c:tickLblPos val="nextTo"/>
        <c:crossAx val="363238824"/>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1.0689048018233664E-2"/>
          <c:y val="0.12205125987401751"/>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329184469066069"/>
          <c:y val="0"/>
          <c:w val="0.55805804603237341"/>
          <c:h val="0.91856065309127788"/>
        </c:manualLayout>
      </c:layout>
      <c:barChart>
        <c:barDir val="bar"/>
        <c:grouping val="stacked"/>
        <c:varyColors val="0"/>
        <c:ser>
          <c:idx val="0"/>
          <c:order val="0"/>
          <c:tx>
            <c:strRef>
              <c:f>Лист1!$A$2</c:f>
              <c:strCache>
                <c:ptCount val="1"/>
                <c:pt idx="0">
                  <c:v>ВС/НВ</c:v>
                </c:pt>
              </c:strCache>
            </c:strRef>
          </c:tx>
          <c:spPr>
            <a:solidFill>
              <a:schemeClr val="bg1">
                <a:lumMod val="8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Лист1!$B$1:$J$1</c:f>
              <c:strCache>
                <c:ptCount val="9"/>
                <c:pt idx="0">
                  <c:v>Діти-сироти</c:v>
                </c:pt>
                <c:pt idx="1">
                  <c:v>Діти з особливими потребами (діти з інвалідністю)</c:v>
                </c:pt>
                <c:pt idx="2">
                  <c:v>Діти, позбавлені батьківської опіки</c:v>
                </c:pt>
                <c:pt idx="3">
                  <c:v>Діти з насильством у сім'ї</c:v>
                </c:pt>
                <c:pt idx="4">
                  <c:v>Бездомні діти / діти які живуть і / або працюють на вулиці</c:v>
                </c:pt>
                <c:pt idx="5">
                  <c:v>Діти з сімей з нарко-або алко-залежностями</c:v>
                </c:pt>
                <c:pt idx="6">
                  <c:v>Діти з сімей ВІЛ-інфікованих батьків</c:v>
                </c:pt>
                <c:pt idx="7">
                  <c:v>ВІЛ-інфіковані діти</c:v>
                </c:pt>
                <c:pt idx="8">
                  <c:v>Діти у конфлікті з законом</c:v>
                </c:pt>
              </c:strCache>
            </c:strRef>
          </c:cat>
          <c:val>
            <c:numRef>
              <c:f>Лист1!$B$2:$J$2</c:f>
            </c:numRef>
          </c:val>
        </c:ser>
        <c:ser>
          <c:idx val="1"/>
          <c:order val="1"/>
          <c:tx>
            <c:strRef>
              <c:f>Лист1!$A$3</c:f>
              <c:strCache>
                <c:ptCount val="1"/>
                <c:pt idx="0">
                  <c:v>абсолютно негативно</c:v>
                </c:pt>
              </c:strCache>
            </c:strRef>
          </c:tx>
          <c:spPr>
            <a:solidFill>
              <a:schemeClr val="tx2">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Діти-сироти</c:v>
                </c:pt>
                <c:pt idx="1">
                  <c:v>Діти з особливими потребами (діти з інвалідністю)</c:v>
                </c:pt>
                <c:pt idx="2">
                  <c:v>Діти, позбавлені батьківської опіки</c:v>
                </c:pt>
                <c:pt idx="3">
                  <c:v>Діти з насильством у сім'ї</c:v>
                </c:pt>
                <c:pt idx="4">
                  <c:v>Бездомні діти / діти які живуть і / або працюють на вулиці</c:v>
                </c:pt>
                <c:pt idx="5">
                  <c:v>Діти з сімей з нарко-або алко-залежностями</c:v>
                </c:pt>
                <c:pt idx="6">
                  <c:v>Діти з сімей ВІЛ-інфікованих батьків</c:v>
                </c:pt>
                <c:pt idx="7">
                  <c:v>ВІЛ-інфіковані діти</c:v>
                </c:pt>
                <c:pt idx="8">
                  <c:v>Діти у конфлікті з законом</c:v>
                </c:pt>
              </c:strCache>
            </c:strRef>
          </c:cat>
          <c:val>
            <c:numRef>
              <c:f>Лист1!$B$3:$J$3</c:f>
              <c:numCache>
                <c:formatCode>0%</c:formatCode>
                <c:ptCount val="9"/>
                <c:pt idx="0">
                  <c:v>1.0699999999999999E-2</c:v>
                </c:pt>
                <c:pt idx="1">
                  <c:v>2.2499999999999999E-2</c:v>
                </c:pt>
                <c:pt idx="2">
                  <c:v>1.2500000000000001E-2</c:v>
                </c:pt>
                <c:pt idx="3">
                  <c:v>4.53E-2</c:v>
                </c:pt>
                <c:pt idx="4">
                  <c:v>0.1183</c:v>
                </c:pt>
                <c:pt idx="5">
                  <c:v>9.9400000000000002E-2</c:v>
                </c:pt>
                <c:pt idx="6">
                  <c:v>0.12870000000000001</c:v>
                </c:pt>
                <c:pt idx="7">
                  <c:v>0.15720000000000001</c:v>
                </c:pt>
                <c:pt idx="8">
                  <c:v>0.25819999999999999</c:v>
                </c:pt>
              </c:numCache>
            </c:numRef>
          </c:val>
        </c:ser>
        <c:ser>
          <c:idx val="2"/>
          <c:order val="2"/>
          <c:tx>
            <c:strRef>
              <c:f>Лист1!$A$4</c:f>
              <c:strCache>
                <c:ptCount val="1"/>
                <c:pt idx="0">
                  <c:v>2</c:v>
                </c:pt>
              </c:strCache>
            </c:strRef>
          </c:tx>
          <c:spPr>
            <a:solidFill>
              <a:schemeClr val="accent1">
                <a:lumMod val="60000"/>
                <a:lumOff val="40000"/>
              </a:schemeClr>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Діти-сироти</c:v>
                </c:pt>
                <c:pt idx="1">
                  <c:v>Діти з особливими потребами (діти з інвалідністю)</c:v>
                </c:pt>
                <c:pt idx="2">
                  <c:v>Діти, позбавлені батьківської опіки</c:v>
                </c:pt>
                <c:pt idx="3">
                  <c:v>Діти з насильством у сім'ї</c:v>
                </c:pt>
                <c:pt idx="4">
                  <c:v>Бездомні діти / діти які живуть і / або працюють на вулиці</c:v>
                </c:pt>
                <c:pt idx="5">
                  <c:v>Діти з сімей з нарко-або алко-залежностями</c:v>
                </c:pt>
                <c:pt idx="6">
                  <c:v>Діти з сімей ВІЛ-інфікованих батьків</c:v>
                </c:pt>
                <c:pt idx="7">
                  <c:v>ВІЛ-інфіковані діти</c:v>
                </c:pt>
                <c:pt idx="8">
                  <c:v>Діти у конфлікті з законом</c:v>
                </c:pt>
              </c:strCache>
            </c:strRef>
          </c:cat>
          <c:val>
            <c:numRef>
              <c:f>Лист1!$B$4:$J$4</c:f>
              <c:numCache>
                <c:formatCode>0%</c:formatCode>
                <c:ptCount val="9"/>
                <c:pt idx="0">
                  <c:v>3.2899999999999999E-2</c:v>
                </c:pt>
                <c:pt idx="1">
                  <c:v>3.4799999999999998E-2</c:v>
                </c:pt>
                <c:pt idx="2">
                  <c:v>3.9600000000000003E-2</c:v>
                </c:pt>
                <c:pt idx="3">
                  <c:v>9.0899999999999995E-2</c:v>
                </c:pt>
                <c:pt idx="4">
                  <c:v>0.14149999999999999</c:v>
                </c:pt>
                <c:pt idx="5">
                  <c:v>0.14419999999999999</c:v>
                </c:pt>
                <c:pt idx="6">
                  <c:v>0.1469</c:v>
                </c:pt>
                <c:pt idx="7">
                  <c:v>0.16170000000000001</c:v>
                </c:pt>
                <c:pt idx="8">
                  <c:v>0.19750000000000001</c:v>
                </c:pt>
              </c:numCache>
            </c:numRef>
          </c:val>
        </c:ser>
        <c:ser>
          <c:idx val="3"/>
          <c:order val="3"/>
          <c:tx>
            <c:strRef>
              <c:f>Лист1!$A$5</c:f>
              <c:strCache>
                <c:ptCount val="1"/>
                <c:pt idx="0">
                  <c:v>3</c:v>
                </c:pt>
              </c:strCache>
            </c:strRef>
          </c:tx>
          <c:spPr>
            <a:solidFill>
              <a:schemeClr val="bg1">
                <a:lumMod val="85000"/>
              </a:schemeClr>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Діти-сироти</c:v>
                </c:pt>
                <c:pt idx="1">
                  <c:v>Діти з особливими потребами (діти з інвалідністю)</c:v>
                </c:pt>
                <c:pt idx="2">
                  <c:v>Діти, позбавлені батьківської опіки</c:v>
                </c:pt>
                <c:pt idx="3">
                  <c:v>Діти з насильством у сім'ї</c:v>
                </c:pt>
                <c:pt idx="4">
                  <c:v>Бездомні діти / діти які живуть і / або працюють на вулиці</c:v>
                </c:pt>
                <c:pt idx="5">
                  <c:v>Діти з сімей з нарко-або алко-залежностями</c:v>
                </c:pt>
                <c:pt idx="6">
                  <c:v>Діти з сімей ВІЛ-інфікованих батьків</c:v>
                </c:pt>
                <c:pt idx="7">
                  <c:v>ВІЛ-інфіковані діти</c:v>
                </c:pt>
                <c:pt idx="8">
                  <c:v>Діти у конфлікті з законом</c:v>
                </c:pt>
              </c:strCache>
            </c:strRef>
          </c:cat>
          <c:val>
            <c:numRef>
              <c:f>Лист1!$B$5:$J$5</c:f>
              <c:numCache>
                <c:formatCode>0%</c:formatCode>
                <c:ptCount val="9"/>
                <c:pt idx="0">
                  <c:v>0.12820000000000001</c:v>
                </c:pt>
                <c:pt idx="1">
                  <c:v>0.1404</c:v>
                </c:pt>
                <c:pt idx="2">
                  <c:v>0.1668</c:v>
                </c:pt>
                <c:pt idx="3">
                  <c:v>0.26579999999999998</c:v>
                </c:pt>
                <c:pt idx="4">
                  <c:v>0.26069999999999999</c:v>
                </c:pt>
                <c:pt idx="5">
                  <c:v>0.30830000000000002</c:v>
                </c:pt>
                <c:pt idx="6">
                  <c:v>0.28499999999999998</c:v>
                </c:pt>
                <c:pt idx="7">
                  <c:v>0.2412</c:v>
                </c:pt>
                <c:pt idx="8">
                  <c:v>0.23799999999999999</c:v>
                </c:pt>
              </c:numCache>
            </c:numRef>
          </c:val>
        </c:ser>
        <c:ser>
          <c:idx val="4"/>
          <c:order val="4"/>
          <c:tx>
            <c:strRef>
              <c:f>Лист1!$A$6</c:f>
              <c:strCache>
                <c:ptCount val="1"/>
                <c:pt idx="0">
                  <c:v>4</c:v>
                </c:pt>
              </c:strCache>
            </c:strRef>
          </c:tx>
          <c:spPr>
            <a:solidFill>
              <a:srgbClr val="FFC000"/>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Діти-сироти</c:v>
                </c:pt>
                <c:pt idx="1">
                  <c:v>Діти з особливими потребами (діти з інвалідністю)</c:v>
                </c:pt>
                <c:pt idx="2">
                  <c:v>Діти, позбавлені батьківської опіки</c:v>
                </c:pt>
                <c:pt idx="3">
                  <c:v>Діти з насильством у сім'ї</c:v>
                </c:pt>
                <c:pt idx="4">
                  <c:v>Бездомні діти / діти які живуть і / або працюють на вулиці</c:v>
                </c:pt>
                <c:pt idx="5">
                  <c:v>Діти з сімей з нарко-або алко-залежностями</c:v>
                </c:pt>
                <c:pt idx="6">
                  <c:v>Діти з сімей ВІЛ-інфікованих батьків</c:v>
                </c:pt>
                <c:pt idx="7">
                  <c:v>ВІЛ-інфіковані діти</c:v>
                </c:pt>
                <c:pt idx="8">
                  <c:v>Діти у конфлікті з законом</c:v>
                </c:pt>
              </c:strCache>
            </c:strRef>
          </c:cat>
          <c:val>
            <c:numRef>
              <c:f>Лист1!$B$6:$J$6</c:f>
              <c:numCache>
                <c:formatCode>0%</c:formatCode>
                <c:ptCount val="9"/>
                <c:pt idx="0">
                  <c:v>0.27039999999999997</c:v>
                </c:pt>
                <c:pt idx="1">
                  <c:v>0.29320000000000002</c:v>
                </c:pt>
                <c:pt idx="2">
                  <c:v>0.30030000000000001</c:v>
                </c:pt>
                <c:pt idx="3">
                  <c:v>0.25130000000000002</c:v>
                </c:pt>
                <c:pt idx="4">
                  <c:v>0.17030000000000001</c:v>
                </c:pt>
                <c:pt idx="5">
                  <c:v>0.1865</c:v>
                </c:pt>
                <c:pt idx="6">
                  <c:v>0.16789999999999999</c:v>
                </c:pt>
                <c:pt idx="7">
                  <c:v>0.1661</c:v>
                </c:pt>
                <c:pt idx="8">
                  <c:v>0.1023</c:v>
                </c:pt>
              </c:numCache>
            </c:numRef>
          </c:val>
        </c:ser>
        <c:ser>
          <c:idx val="5"/>
          <c:order val="5"/>
          <c:tx>
            <c:strRef>
              <c:f>Лист1!$A$7</c:f>
              <c:strCache>
                <c:ptCount val="1"/>
                <c:pt idx="0">
                  <c:v>дуже позитивно</c:v>
                </c:pt>
              </c:strCache>
            </c:strRef>
          </c:tx>
          <c:spPr>
            <a:solidFill>
              <a:srgbClr val="FF9900"/>
            </a:solidFill>
          </c:spPr>
          <c:invertIfNegative val="0"/>
          <c:dLbls>
            <c:spPr>
              <a:noFill/>
              <a:ln>
                <a:noFill/>
              </a:ln>
              <a:effectLst/>
            </c:spPr>
            <c:txPr>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Діти-сироти</c:v>
                </c:pt>
                <c:pt idx="1">
                  <c:v>Діти з особливими потребами (діти з інвалідністю)</c:v>
                </c:pt>
                <c:pt idx="2">
                  <c:v>Діти, позбавлені батьківської опіки</c:v>
                </c:pt>
                <c:pt idx="3">
                  <c:v>Діти з насильством у сім'ї</c:v>
                </c:pt>
                <c:pt idx="4">
                  <c:v>Бездомні діти / діти які живуть і / або працюють на вулиці</c:v>
                </c:pt>
                <c:pt idx="5">
                  <c:v>Діти з сімей з нарко-або алко-залежностями</c:v>
                </c:pt>
                <c:pt idx="6">
                  <c:v>Діти з сімей ВІЛ-інфікованих батьків</c:v>
                </c:pt>
                <c:pt idx="7">
                  <c:v>ВІЛ-інфіковані діти</c:v>
                </c:pt>
                <c:pt idx="8">
                  <c:v>Діти у конфлікті з законом</c:v>
                </c:pt>
              </c:strCache>
            </c:strRef>
          </c:cat>
          <c:val>
            <c:numRef>
              <c:f>Лист1!$B$7:$J$7</c:f>
              <c:numCache>
                <c:formatCode>0%</c:formatCode>
                <c:ptCount val="9"/>
                <c:pt idx="0">
                  <c:v>0.5212</c:v>
                </c:pt>
                <c:pt idx="1">
                  <c:v>0.45500000000000002</c:v>
                </c:pt>
                <c:pt idx="2">
                  <c:v>0.42709999999999998</c:v>
                </c:pt>
                <c:pt idx="3">
                  <c:v>0.26619999999999999</c:v>
                </c:pt>
                <c:pt idx="4">
                  <c:v>0.21609999999999999</c:v>
                </c:pt>
                <c:pt idx="5">
                  <c:v>0.17469999999999999</c:v>
                </c:pt>
                <c:pt idx="6">
                  <c:v>0.161</c:v>
                </c:pt>
                <c:pt idx="7">
                  <c:v>0.14879999999999999</c:v>
                </c:pt>
                <c:pt idx="8">
                  <c:v>0.1139</c:v>
                </c:pt>
              </c:numCache>
            </c:numRef>
          </c:val>
        </c:ser>
        <c:ser>
          <c:idx val="6"/>
          <c:order val="6"/>
          <c:tx>
            <c:strRef>
              <c:f>Лист1!$A$8</c:f>
              <c:strCache>
                <c:ptCount val="1"/>
                <c:pt idx="0">
                  <c:v>Т2В (4+5)</c:v>
                </c:pt>
              </c:strCache>
            </c:strRef>
          </c:tx>
          <c:spPr>
            <a:noFill/>
          </c:spPr>
          <c:invertIfNegative val="0"/>
          <c:dLbls>
            <c:spPr>
              <a:noFill/>
              <a:ln>
                <a:noFill/>
              </a:ln>
              <a:effectLst/>
            </c:spPr>
            <c:txPr>
              <a:bodyPr/>
              <a:lstStyle/>
              <a:p>
                <a:pPr>
                  <a:defRPr sz="1000" b="1">
                    <a:solidFill>
                      <a:srgbClr val="00B05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Лист1!$B$1:$J$1</c:f>
              <c:strCache>
                <c:ptCount val="9"/>
                <c:pt idx="0">
                  <c:v>Діти-сироти</c:v>
                </c:pt>
                <c:pt idx="1">
                  <c:v>Діти з особливими потребами (діти з інвалідністю)</c:v>
                </c:pt>
                <c:pt idx="2">
                  <c:v>Діти, позбавлені батьківської опіки</c:v>
                </c:pt>
                <c:pt idx="3">
                  <c:v>Діти з насильством у сім'ї</c:v>
                </c:pt>
                <c:pt idx="4">
                  <c:v>Бездомні діти / діти які живуть і / або працюють на вулиці</c:v>
                </c:pt>
                <c:pt idx="5">
                  <c:v>Діти з сімей з нарко-або алко-залежностями</c:v>
                </c:pt>
                <c:pt idx="6">
                  <c:v>Діти з сімей ВІЛ-інфікованих батьків</c:v>
                </c:pt>
                <c:pt idx="7">
                  <c:v>ВІЛ-інфіковані діти</c:v>
                </c:pt>
                <c:pt idx="8">
                  <c:v>Діти у конфлікті з законом</c:v>
                </c:pt>
              </c:strCache>
            </c:strRef>
          </c:cat>
          <c:val>
            <c:numRef>
              <c:f>Лист1!$B$8:$J$8</c:f>
              <c:numCache>
                <c:formatCode>0%</c:formatCode>
                <c:ptCount val="9"/>
                <c:pt idx="0">
                  <c:v>0.79159999999999997</c:v>
                </c:pt>
                <c:pt idx="1">
                  <c:v>0.74819999999999998</c:v>
                </c:pt>
                <c:pt idx="2">
                  <c:v>0.72740000000000005</c:v>
                </c:pt>
                <c:pt idx="3">
                  <c:v>0.51750000000000007</c:v>
                </c:pt>
                <c:pt idx="4">
                  <c:v>0.38639999999999997</c:v>
                </c:pt>
                <c:pt idx="5">
                  <c:v>0.36119999999999997</c:v>
                </c:pt>
                <c:pt idx="6">
                  <c:v>0.32889999999999997</c:v>
                </c:pt>
                <c:pt idx="7">
                  <c:v>0.31489999999999996</c:v>
                </c:pt>
                <c:pt idx="8">
                  <c:v>0.2162</c:v>
                </c:pt>
              </c:numCache>
            </c:numRef>
          </c:val>
        </c:ser>
        <c:dLbls>
          <c:dLblPos val="ctr"/>
          <c:showLegendKey val="0"/>
          <c:showVal val="1"/>
          <c:showCatName val="0"/>
          <c:showSerName val="0"/>
          <c:showPercent val="0"/>
          <c:showBubbleSize val="0"/>
        </c:dLbls>
        <c:gapWidth val="50"/>
        <c:overlap val="100"/>
        <c:axId val="363240000"/>
        <c:axId val="363240392"/>
      </c:barChart>
      <c:catAx>
        <c:axId val="363240000"/>
        <c:scaling>
          <c:orientation val="maxMin"/>
        </c:scaling>
        <c:delete val="0"/>
        <c:axPos val="l"/>
        <c:numFmt formatCode="General" sourceLinked="1"/>
        <c:majorTickMark val="out"/>
        <c:minorTickMark val="none"/>
        <c:tickLblPos val="nextTo"/>
        <c:txPr>
          <a:bodyPr/>
          <a:lstStyle/>
          <a:p>
            <a:pPr>
              <a:defRPr sz="1000" b="0"/>
            </a:pPr>
            <a:endParaRPr lang="en-US"/>
          </a:p>
        </c:txPr>
        <c:crossAx val="363240392"/>
        <c:crosses val="autoZero"/>
        <c:auto val="1"/>
        <c:lblAlgn val="ctr"/>
        <c:lblOffset val="100"/>
        <c:noMultiLvlLbl val="0"/>
      </c:catAx>
      <c:valAx>
        <c:axId val="363240392"/>
        <c:scaling>
          <c:orientation val="minMax"/>
          <c:max val="1"/>
          <c:min val="0"/>
        </c:scaling>
        <c:delete val="1"/>
        <c:axPos val="t"/>
        <c:numFmt formatCode="0%" sourceLinked="0"/>
        <c:majorTickMark val="out"/>
        <c:minorTickMark val="none"/>
        <c:tickLblPos val="nextTo"/>
        <c:crossAx val="363240000"/>
        <c:crosses val="autoZero"/>
        <c:crossBetween val="between"/>
      </c:valAx>
    </c:plotArea>
    <c:legend>
      <c:legendPos val="b"/>
      <c:legendEntry>
        <c:idx val="5"/>
        <c:delete val="1"/>
      </c:legendEntry>
      <c:layout>
        <c:manualLayout>
          <c:xMode val="edge"/>
          <c:yMode val="edge"/>
          <c:x val="0.14282277890850842"/>
          <c:y val="0.9366011286574234"/>
          <c:w val="0.84989522263236883"/>
          <c:h val="4.9368909135354369E-2"/>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99080459770112"/>
          <c:y val="0.1658191790516631"/>
          <c:w val="0.34691105750154749"/>
          <c:h val="0.80671978675955325"/>
        </c:manualLayout>
      </c:layout>
      <c:barChart>
        <c:barDir val="bar"/>
        <c:grouping val="stacked"/>
        <c:varyColors val="0"/>
        <c:ser>
          <c:idx val="0"/>
          <c:order val="0"/>
          <c:tx>
            <c:strRef>
              <c:f>Лист1!$B$1</c:f>
              <c:strCache>
                <c:ptCount val="1"/>
                <c:pt idx="0">
                  <c:v>Столбец4</c:v>
                </c:pt>
              </c:strCache>
            </c:strRef>
          </c:tx>
          <c:spPr>
            <a:solidFill>
              <a:srgbClr val="FFC000"/>
            </a:solidFill>
          </c:spPr>
          <c:invertIfNegative val="0"/>
          <c:dLbls>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Знання про існування соціальних служб</c:v>
                </c:pt>
                <c:pt idx="1">
                  <c:v>Особисте звернення до соціальних служб</c:v>
                </c:pt>
                <c:pt idx="2">
                  <c:v>Звернення родин з оточення</c:v>
                </c:pt>
                <c:pt idx="3">
                  <c:v>Задоволені взаємодією з соціальною службою</c:v>
                </c:pt>
              </c:strCache>
            </c:strRef>
          </c:cat>
          <c:val>
            <c:numRef>
              <c:f>Лист1!$B$2:$B$5</c:f>
              <c:numCache>
                <c:formatCode>0%</c:formatCode>
                <c:ptCount val="4"/>
                <c:pt idx="0">
                  <c:v>0.70750000000000002</c:v>
                </c:pt>
                <c:pt idx="1">
                  <c:v>8.0699999999999994E-2</c:v>
                </c:pt>
                <c:pt idx="2">
                  <c:v>0.23430000000000001</c:v>
                </c:pt>
                <c:pt idx="3">
                  <c:v>0.35660000000000003</c:v>
                </c:pt>
              </c:numCache>
            </c:numRef>
          </c:val>
        </c:ser>
        <c:ser>
          <c:idx val="1"/>
          <c:order val="1"/>
          <c:tx>
            <c:strRef>
              <c:f>Лист1!$C$1</c:f>
              <c:strCache>
                <c:ptCount val="1"/>
                <c:pt idx="0">
                  <c:v>Столбец2</c:v>
                </c:pt>
              </c:strCache>
            </c:strRef>
          </c:tx>
          <c:spPr>
            <a:noFill/>
          </c:spPr>
          <c:invertIfNegative val="0"/>
          <c:cat>
            <c:strRef>
              <c:f>Лист1!$A$2:$A$5</c:f>
              <c:strCache>
                <c:ptCount val="4"/>
                <c:pt idx="0">
                  <c:v>Знання про існування соціальних служб</c:v>
                </c:pt>
                <c:pt idx="1">
                  <c:v>Особисте звернення до соціальних служб</c:v>
                </c:pt>
                <c:pt idx="2">
                  <c:v>Звернення родин з оточення</c:v>
                </c:pt>
                <c:pt idx="3">
                  <c:v>Задоволені взаємодією з соціальною службою</c:v>
                </c:pt>
              </c:strCache>
            </c:strRef>
          </c:cat>
          <c:val>
            <c:numRef>
              <c:f>Лист1!$C$2:$C$5</c:f>
              <c:numCache>
                <c:formatCode>0%</c:formatCode>
                <c:ptCount val="4"/>
                <c:pt idx="0">
                  <c:v>0.29249999999999998</c:v>
                </c:pt>
                <c:pt idx="1">
                  <c:v>0.91930000000000001</c:v>
                </c:pt>
                <c:pt idx="2">
                  <c:v>0.76570000000000005</c:v>
                </c:pt>
                <c:pt idx="3">
                  <c:v>0.64339999999999997</c:v>
                </c:pt>
              </c:numCache>
            </c:numRef>
          </c:val>
        </c:ser>
        <c:ser>
          <c:idx val="2"/>
          <c:order val="2"/>
          <c:tx>
            <c:strRef>
              <c:f>Лист1!$D$1</c:f>
              <c:strCache>
                <c:ptCount val="1"/>
                <c:pt idx="0">
                  <c:v>Столбец5</c:v>
                </c:pt>
              </c:strCache>
            </c:strRef>
          </c:tx>
          <c:spPr>
            <a:noFill/>
          </c:spPr>
          <c:invertIfNegative val="0"/>
          <c:cat>
            <c:strRef>
              <c:f>Лист1!$A$2:$A$5</c:f>
              <c:strCache>
                <c:ptCount val="4"/>
                <c:pt idx="0">
                  <c:v>Знання про існування соціальних служб</c:v>
                </c:pt>
                <c:pt idx="1">
                  <c:v>Особисте звернення до соціальних служб</c:v>
                </c:pt>
                <c:pt idx="2">
                  <c:v>Звернення родин з оточення</c:v>
                </c:pt>
                <c:pt idx="3">
                  <c:v>Задоволені взаємодією з соціальною службою</c:v>
                </c:pt>
              </c:strCache>
            </c:strRef>
          </c:cat>
          <c:val>
            <c:numRef>
              <c:f>Лист1!$D$2:$D$5</c:f>
              <c:numCache>
                <c:formatCode>0%</c:formatCode>
                <c:ptCount val="4"/>
                <c:pt idx="0">
                  <c:v>0.97660000000000002</c:v>
                </c:pt>
                <c:pt idx="1">
                  <c:v>0.92989999999999995</c:v>
                </c:pt>
                <c:pt idx="2">
                  <c:v>0.91849999999999998</c:v>
                </c:pt>
                <c:pt idx="3">
                  <c:v>0.92769999999999997</c:v>
                </c:pt>
              </c:numCache>
            </c:numRef>
          </c:val>
        </c:ser>
        <c:ser>
          <c:idx val="3"/>
          <c:order val="3"/>
          <c:tx>
            <c:strRef>
              <c:f>Лист1!$E$1</c:f>
              <c:strCache>
                <c:ptCount val="1"/>
                <c:pt idx="0">
                  <c:v>Столбец3</c:v>
                </c:pt>
              </c:strCache>
            </c:strRef>
          </c:tx>
          <c:spPr>
            <a:noFill/>
          </c:spPr>
          <c:invertIfNegative val="0"/>
          <c:cat>
            <c:strRef>
              <c:f>Лист1!$A$2:$A$5</c:f>
              <c:strCache>
                <c:ptCount val="4"/>
                <c:pt idx="0">
                  <c:v>Знання про існування соціальних служб</c:v>
                </c:pt>
                <c:pt idx="1">
                  <c:v>Особисте звернення до соціальних служб</c:v>
                </c:pt>
                <c:pt idx="2">
                  <c:v>Звернення родин з оточення</c:v>
                </c:pt>
                <c:pt idx="3">
                  <c:v>Задоволені взаємодією з соціальною службою</c:v>
                </c:pt>
              </c:strCache>
            </c:strRef>
          </c:cat>
          <c:val>
            <c:numRef>
              <c:f>Лист1!$E$2:$E$5</c:f>
              <c:numCache>
                <c:formatCode>0%</c:formatCode>
                <c:ptCount val="4"/>
                <c:pt idx="0">
                  <c:v>2.3399999999999976E-2</c:v>
                </c:pt>
                <c:pt idx="1">
                  <c:v>7.0100000000000051E-2</c:v>
                </c:pt>
                <c:pt idx="2">
                  <c:v>8.1500000000000017E-2</c:v>
                </c:pt>
                <c:pt idx="3">
                  <c:v>7.2300000000000031E-2</c:v>
                </c:pt>
              </c:numCache>
            </c:numRef>
          </c:val>
        </c:ser>
        <c:dLbls>
          <c:showLegendKey val="0"/>
          <c:showVal val="0"/>
          <c:showCatName val="0"/>
          <c:showSerName val="0"/>
          <c:showPercent val="0"/>
          <c:showBubbleSize val="0"/>
        </c:dLbls>
        <c:gapWidth val="50"/>
        <c:overlap val="100"/>
        <c:axId val="214732496"/>
        <c:axId val="274327648"/>
      </c:barChart>
      <c:catAx>
        <c:axId val="214732496"/>
        <c:scaling>
          <c:orientation val="maxMin"/>
        </c:scaling>
        <c:delete val="0"/>
        <c:axPos val="l"/>
        <c:numFmt formatCode="General" sourceLinked="1"/>
        <c:majorTickMark val="out"/>
        <c:minorTickMark val="none"/>
        <c:tickLblPos val="nextTo"/>
        <c:crossAx val="274327648"/>
        <c:crosses val="autoZero"/>
        <c:auto val="1"/>
        <c:lblAlgn val="ctr"/>
        <c:lblOffset val="100"/>
        <c:noMultiLvlLbl val="0"/>
      </c:catAx>
      <c:valAx>
        <c:axId val="274327648"/>
        <c:scaling>
          <c:orientation val="minMax"/>
        </c:scaling>
        <c:delete val="1"/>
        <c:axPos val="t"/>
        <c:majorGridlines>
          <c:spPr>
            <a:ln>
              <a:noFill/>
            </a:ln>
          </c:spPr>
        </c:majorGridlines>
        <c:numFmt formatCode="0%" sourceLinked="1"/>
        <c:majorTickMark val="out"/>
        <c:minorTickMark val="none"/>
        <c:tickLblPos val="nextTo"/>
        <c:crossAx val="214732496"/>
        <c:crosses val="autoZero"/>
        <c:crossBetween val="between"/>
      </c:valAx>
      <c:spPr>
        <a:noFill/>
        <a:ln w="25400">
          <a:noFill/>
        </a:ln>
      </c:spPr>
    </c:plotArea>
    <c:plotVisOnly val="1"/>
    <c:dispBlanksAs val="gap"/>
    <c:showDLblsOverMax val="0"/>
  </c:chart>
  <c:txPr>
    <a:bodyPr/>
    <a:lstStyle/>
    <a:p>
      <a:pPr>
        <a:defRPr sz="10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78994322788E-2"/>
          <c:y val="0.1658191790516631"/>
          <c:w val="0.88994597308118029"/>
          <c:h val="0.80671978675955325"/>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dLbl>
              <c:idx val="0"/>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Лист1!$B$2:$B$5</c:f>
              <c:numCache>
                <c:formatCode>0%</c:formatCode>
                <c:ptCount val="4"/>
                <c:pt idx="0">
                  <c:v>0.65480000000000005</c:v>
                </c:pt>
                <c:pt idx="1">
                  <c:v>8.8900000000000007E-2</c:v>
                </c:pt>
                <c:pt idx="2">
                  <c:v>0.31009999999999999</c:v>
                </c:pt>
              </c:numCache>
            </c:numRef>
          </c:val>
        </c:ser>
        <c:ser>
          <c:idx val="1"/>
          <c:order val="1"/>
          <c:tx>
            <c:strRef>
              <c:f>Лист1!$C$1</c:f>
              <c:strCache>
                <c:ptCount val="1"/>
                <c:pt idx="0">
                  <c:v>Столбец2</c:v>
                </c:pt>
              </c:strCache>
            </c:strRef>
          </c:tx>
          <c:spPr>
            <a:noFill/>
          </c:spPr>
          <c:invertIfNegative val="0"/>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Лист1!$C$2:$C$5</c:f>
              <c:numCache>
                <c:formatCode>0%</c:formatCode>
                <c:ptCount val="4"/>
                <c:pt idx="0">
                  <c:v>0.34519999999999995</c:v>
                </c:pt>
                <c:pt idx="1">
                  <c:v>0.91110000000000002</c:v>
                </c:pt>
                <c:pt idx="2">
                  <c:v>0.68989999999999996</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dLbl>
              <c:idx val="1"/>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Лист1!$D$2:$D$5</c:f>
              <c:numCache>
                <c:formatCode>0%</c:formatCode>
                <c:ptCount val="4"/>
                <c:pt idx="0">
                  <c:v>0.72409999999999997</c:v>
                </c:pt>
                <c:pt idx="1">
                  <c:v>4.4299999999999999E-2</c:v>
                </c:pt>
                <c:pt idx="2">
                  <c:v>0.24579999999999999</c:v>
                </c:pt>
              </c:numCache>
            </c:numRef>
          </c:val>
        </c:ser>
        <c:ser>
          <c:idx val="3"/>
          <c:order val="3"/>
          <c:tx>
            <c:strRef>
              <c:f>Лист1!$E$1</c:f>
              <c:strCache>
                <c:ptCount val="1"/>
                <c:pt idx="0">
                  <c:v>Столбец3</c:v>
                </c:pt>
              </c:strCache>
            </c:strRef>
          </c:tx>
          <c:spPr>
            <a:noFill/>
          </c:spPr>
          <c:invertIfNegative val="0"/>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Лист1!$E$2:$E$5</c:f>
              <c:numCache>
                <c:formatCode>0%</c:formatCode>
                <c:ptCount val="4"/>
                <c:pt idx="0">
                  <c:v>0.27590000000000003</c:v>
                </c:pt>
                <c:pt idx="1">
                  <c:v>0.95569999999999999</c:v>
                </c:pt>
                <c:pt idx="2">
                  <c:v>0.75419999999999998</c:v>
                </c:pt>
              </c:numCache>
            </c:numRef>
          </c:val>
        </c:ser>
        <c:ser>
          <c:idx val="4"/>
          <c:order val="4"/>
          <c:tx>
            <c:strRef>
              <c:f>Лист1!$F$1</c:f>
              <c:strCache>
                <c:ptCount val="1"/>
                <c:pt idx="0">
                  <c:v>Північ+Центр</c:v>
                </c:pt>
              </c:strCache>
            </c:strRef>
          </c:tx>
          <c:spPr>
            <a:solidFill>
              <a:srgbClr val="92D050"/>
            </a:solidFill>
          </c:spPr>
          <c:invertIfNegative val="0"/>
          <c:dLbls>
            <c:dLbl>
              <c:idx val="0"/>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Лист1!$F$2:$F$5</c:f>
              <c:numCache>
                <c:formatCode>0%</c:formatCode>
                <c:ptCount val="4"/>
                <c:pt idx="0">
                  <c:v>0.75390000000000001</c:v>
                </c:pt>
                <c:pt idx="1">
                  <c:v>7.1199999999999999E-2</c:v>
                </c:pt>
                <c:pt idx="2">
                  <c:v>0.18340000000000001</c:v>
                </c:pt>
              </c:numCache>
            </c:numRef>
          </c:val>
        </c:ser>
        <c:ser>
          <c:idx val="5"/>
          <c:order val="5"/>
          <c:tx>
            <c:strRef>
              <c:f>Лист1!$G$1</c:f>
              <c:strCache>
                <c:ptCount val="1"/>
                <c:pt idx="0">
                  <c:v>Столбец4</c:v>
                </c:pt>
              </c:strCache>
            </c:strRef>
          </c:tx>
          <c:spPr>
            <a:noFill/>
          </c:spPr>
          <c:invertIfNegative val="0"/>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Лист1!$G$2:$G$5</c:f>
              <c:numCache>
                <c:formatCode>0%</c:formatCode>
                <c:ptCount val="4"/>
                <c:pt idx="0">
                  <c:v>0.24609999999999999</c:v>
                </c:pt>
                <c:pt idx="1">
                  <c:v>0.92879999999999996</c:v>
                </c:pt>
                <c:pt idx="2">
                  <c:v>0.81659999999999999</c:v>
                </c:pt>
              </c:numCache>
            </c:numRef>
          </c:val>
        </c:ser>
        <c:ser>
          <c:idx val="6"/>
          <c:order val="6"/>
          <c:tx>
            <c:strRef>
              <c:f>Лист1!$H$1</c:f>
              <c:strCache>
                <c:ptCount val="1"/>
                <c:pt idx="0">
                  <c:v>Південь</c:v>
                </c:pt>
              </c:strCache>
            </c:strRef>
          </c:tx>
          <c:spPr>
            <a:solidFill>
              <a:srgbClr val="FFFF00"/>
            </a:solidFill>
          </c:spPr>
          <c:invertIfNegative val="0"/>
          <c:dLbls>
            <c:dLbl>
              <c:idx val="1"/>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Лист1!$H$2:$H$5</c:f>
              <c:numCache>
                <c:formatCode>0%</c:formatCode>
                <c:ptCount val="4"/>
                <c:pt idx="0">
                  <c:v>0.70089999999999997</c:v>
                </c:pt>
                <c:pt idx="1">
                  <c:v>0.1338</c:v>
                </c:pt>
                <c:pt idx="2">
                  <c:v>0.182</c:v>
                </c:pt>
              </c:numCache>
            </c:numRef>
          </c:val>
        </c:ser>
        <c:ser>
          <c:idx val="7"/>
          <c:order val="7"/>
          <c:tx>
            <c:strRef>
              <c:f>Лист1!$I$1</c:f>
              <c:strCache>
                <c:ptCount val="1"/>
                <c:pt idx="0">
                  <c:v>Столбец5</c:v>
                </c:pt>
              </c:strCache>
            </c:strRef>
          </c:tx>
          <c:spPr>
            <a:noFill/>
          </c:spPr>
          <c:invertIfNegative val="0"/>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Лист1!$I$2:$I$5</c:f>
              <c:numCache>
                <c:formatCode>0%</c:formatCode>
                <c:ptCount val="4"/>
                <c:pt idx="0">
                  <c:v>0.29910000000000003</c:v>
                </c:pt>
                <c:pt idx="1">
                  <c:v>0.86619999999999997</c:v>
                </c:pt>
                <c:pt idx="2">
                  <c:v>0.81800000000000006</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0"/>
              <c:spPr/>
              <c:txPr>
                <a:bodyPr/>
                <a:lstStyle/>
                <a:p>
                  <a:pPr>
                    <a:defRPr sz="900" b="1">
                      <a:solidFill>
                        <a:srgbClr val="FF0000"/>
                      </a:solidFill>
                    </a:defRPr>
                  </a:pPr>
                  <a:endParaRPr lang="en-US"/>
                </a:p>
              </c:txPr>
              <c:showLegendKey val="0"/>
              <c:showVal val="1"/>
              <c:showCatName val="0"/>
              <c:showSerName val="0"/>
              <c:showPercent val="0"/>
              <c:showBubbleSize val="0"/>
            </c:dLbl>
            <c:dLbl>
              <c:idx val="3"/>
              <c:spPr/>
              <c:txPr>
                <a:bodyPr/>
                <a:lstStyle/>
                <a:p>
                  <a:pPr>
                    <a:defRPr sz="900" b="1">
                      <a:solidFill>
                        <a:srgbClr val="0000FF"/>
                      </a:solidFill>
                    </a:defRPr>
                  </a:pPr>
                  <a:endParaRPr lang="en-US"/>
                </a:p>
              </c:txPr>
              <c:showLegendKey val="0"/>
              <c:showVal val="1"/>
              <c:showCatName val="0"/>
              <c:showSerName val="0"/>
              <c:showPercent val="0"/>
              <c:showBubbleSize val="0"/>
            </c:dLbl>
            <c:dLbl>
              <c:idx val="8"/>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Лист1!$J$2:$J$5</c:f>
              <c:numCache>
                <c:formatCode>0%</c:formatCode>
                <c:ptCount val="4"/>
                <c:pt idx="0">
                  <c:v>0.7641</c:v>
                </c:pt>
                <c:pt idx="1">
                  <c:v>6.2600000000000003E-2</c:v>
                </c:pt>
                <c:pt idx="2">
                  <c:v>0.12790000000000001</c:v>
                </c:pt>
              </c:numCache>
            </c:numRef>
          </c:val>
        </c:ser>
        <c:ser>
          <c:idx val="9"/>
          <c:order val="9"/>
          <c:tx>
            <c:strRef>
              <c:f>Лист1!$K$1</c:f>
              <c:strCache>
                <c:ptCount val="1"/>
                <c:pt idx="0">
                  <c:v>Столбец6</c:v>
                </c:pt>
              </c:strCache>
            </c:strRef>
          </c:tx>
          <c:spPr>
            <a:noFill/>
          </c:spPr>
          <c:invertIfNegative val="0"/>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Лист1!$K$2:$K$5</c:f>
              <c:numCache>
                <c:formatCode>0%</c:formatCode>
                <c:ptCount val="4"/>
                <c:pt idx="0">
                  <c:v>0.2359</c:v>
                </c:pt>
                <c:pt idx="1">
                  <c:v>0.93740000000000001</c:v>
                </c:pt>
                <c:pt idx="2">
                  <c:v>0.87209999999999999</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Лист1!$L$2:$L$5</c:f>
              <c:numCache>
                <c:formatCode>0%</c:formatCode>
                <c:ptCount val="4"/>
                <c:pt idx="0">
                  <c:v>0.67700000000000005</c:v>
                </c:pt>
                <c:pt idx="1">
                  <c:v>5.4600000000000003E-2</c:v>
                </c:pt>
                <c:pt idx="2">
                  <c:v>0.19539999999999999</c:v>
                </c:pt>
              </c:numCache>
            </c:numRef>
          </c:val>
        </c:ser>
        <c:ser>
          <c:idx val="11"/>
          <c:order val="11"/>
          <c:tx>
            <c:strRef>
              <c:f>Лист1!$M$1</c:f>
              <c:strCache>
                <c:ptCount val="1"/>
                <c:pt idx="0">
                  <c:v>Столбец7</c:v>
                </c:pt>
              </c:strCache>
            </c:strRef>
          </c:tx>
          <c:spPr>
            <a:noFill/>
          </c:spPr>
          <c:invertIfNegative val="0"/>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Лист1!$M$2:$M$5</c:f>
              <c:numCache>
                <c:formatCode>0%</c:formatCode>
                <c:ptCount val="4"/>
                <c:pt idx="0">
                  <c:v>0.32299999999999995</c:v>
                </c:pt>
                <c:pt idx="1">
                  <c:v>0.94540000000000002</c:v>
                </c:pt>
                <c:pt idx="2">
                  <c:v>0.80459999999999998</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0"/>
              <c:spPr/>
              <c:txPr>
                <a:bodyPr/>
                <a:lstStyle/>
                <a:p>
                  <a:pPr>
                    <a:defRPr sz="900" b="1">
                      <a:solidFill>
                        <a:srgbClr val="0000FF"/>
                      </a:solidFill>
                    </a:defRPr>
                  </a:pPr>
                  <a:endParaRPr lang="en-US"/>
                </a:p>
              </c:txPr>
              <c:showLegendKey val="0"/>
              <c:showVal val="1"/>
              <c:showCatName val="0"/>
              <c:showSerName val="0"/>
              <c:showPercent val="0"/>
              <c:showBubbleSize val="0"/>
            </c:dLbl>
            <c:dLbl>
              <c:idx val="2"/>
              <c:spPr/>
              <c:txPr>
                <a:bodyPr/>
                <a:lstStyle/>
                <a:p>
                  <a:pPr>
                    <a:defRPr sz="900" b="1">
                      <a:solidFill>
                        <a:srgbClr val="FF0000"/>
                      </a:solidFill>
                    </a:defRPr>
                  </a:pPr>
                  <a:endParaRPr lang="en-US"/>
                </a:p>
              </c:txPr>
              <c:showLegendKey val="0"/>
              <c:showVal val="1"/>
              <c:showCatName val="0"/>
              <c:showSerName val="0"/>
              <c:showPercent val="0"/>
              <c:showBubbleSize val="0"/>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Знання про соц служби</c:v>
                </c:pt>
                <c:pt idx="1">
                  <c:v>Особисте звернення</c:v>
                </c:pt>
                <c:pt idx="2">
                  <c:v>Звернення родин з оточення</c:v>
                </c:pt>
                <c:pt idx="3">
                  <c:v>Звернення родин з оточення</c:v>
                </c:pt>
              </c:strCache>
            </c:strRef>
          </c:cat>
          <c:val>
            <c:numRef>
              <c:f>Лист1!$N$2:$N$5</c:f>
              <c:numCache>
                <c:formatCode>0%</c:formatCode>
                <c:ptCount val="4"/>
                <c:pt idx="0">
                  <c:v>0.58850000000000002</c:v>
                </c:pt>
                <c:pt idx="1">
                  <c:v>8.5800000000000001E-2</c:v>
                </c:pt>
                <c:pt idx="2">
                  <c:v>0.28170000000000001</c:v>
                </c:pt>
              </c:numCache>
            </c:numRef>
          </c:val>
        </c:ser>
        <c:dLbls>
          <c:showLegendKey val="0"/>
          <c:showVal val="0"/>
          <c:showCatName val="0"/>
          <c:showSerName val="0"/>
          <c:showPercent val="0"/>
          <c:showBubbleSize val="0"/>
        </c:dLbls>
        <c:gapWidth val="50"/>
        <c:overlap val="100"/>
        <c:axId val="274328432"/>
        <c:axId val="274328824"/>
      </c:barChart>
      <c:catAx>
        <c:axId val="274328432"/>
        <c:scaling>
          <c:orientation val="maxMin"/>
        </c:scaling>
        <c:delete val="1"/>
        <c:axPos val="l"/>
        <c:numFmt formatCode="General" sourceLinked="1"/>
        <c:majorTickMark val="out"/>
        <c:minorTickMark val="none"/>
        <c:tickLblPos val="nextTo"/>
        <c:crossAx val="274328824"/>
        <c:crosses val="autoZero"/>
        <c:auto val="1"/>
        <c:lblAlgn val="ctr"/>
        <c:lblOffset val="100"/>
        <c:noMultiLvlLbl val="0"/>
      </c:catAx>
      <c:valAx>
        <c:axId val="274328824"/>
        <c:scaling>
          <c:orientation val="minMax"/>
        </c:scaling>
        <c:delete val="1"/>
        <c:axPos val="t"/>
        <c:majorGridlines>
          <c:spPr>
            <a:ln>
              <a:noFill/>
            </a:ln>
          </c:spPr>
        </c:majorGridlines>
        <c:numFmt formatCode="0%" sourceLinked="1"/>
        <c:majorTickMark val="out"/>
        <c:minorTickMark val="none"/>
        <c:tickLblPos val="nextTo"/>
        <c:crossAx val="274328432"/>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1.0689048018233664E-2"/>
          <c:y val="0.12205125987401751"/>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99080459770112"/>
          <c:y val="0.1658191790516631"/>
          <c:w val="0.34691105750154749"/>
          <c:h val="0.80671978675955325"/>
        </c:manualLayout>
      </c:layout>
      <c:barChart>
        <c:barDir val="bar"/>
        <c:grouping val="stacked"/>
        <c:varyColors val="0"/>
        <c:ser>
          <c:idx val="0"/>
          <c:order val="0"/>
          <c:tx>
            <c:strRef>
              <c:f>Лист1!$B$1</c:f>
              <c:strCache>
                <c:ptCount val="1"/>
                <c:pt idx="0">
                  <c:v>Столбец4</c:v>
                </c:pt>
              </c:strCache>
            </c:strRef>
          </c:tx>
          <c:spPr>
            <a:solidFill>
              <a:srgbClr val="FFC000"/>
            </a:solidFill>
          </c:spPr>
          <c:invertIfNegative val="0"/>
          <c:dLbls>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Лист1!$A$2:$A$15</c:f>
              <c:strCache>
                <c:ptCount val="14"/>
                <c:pt idx="0">
                  <c:v>Допомогу при оформленні різного роду документів</c:v>
                </c:pt>
                <c:pt idx="1">
                  <c:v>Матеріальну допомогу (одяг, взуття, іграшки)</c:v>
                </c:pt>
                <c:pt idx="2">
                  <c:v>Допомогу при організації лікування та оздоровлення</c:v>
                </c:pt>
                <c:pt idx="3">
                  <c:v>Консультації по телефону</c:v>
                </c:pt>
                <c:pt idx="4">
                  <c:v>Особисті консультації / поради при відвідуванні сім'ї</c:v>
                </c:pt>
                <c:pt idx="5">
                  <c:v>Психологічну допомогу</c:v>
                </c:pt>
                <c:pt idx="6">
                  <c:v>Юридичну допомогу</c:v>
                </c:pt>
                <c:pt idx="7">
                  <c:v>Реабілітаційну допомогу для дитини</c:v>
                </c:pt>
                <c:pt idx="8">
                  <c:v>Важко сказати</c:v>
                </c:pt>
                <c:pt idx="9">
                  <c:v>Допомогу при отриманні спеціального обладнання для дитини з особливими потребами</c:v>
                </c:pt>
                <c:pt idx="10">
                  <c:v>Контрольні візити для перевірки умов проживання дітей</c:v>
                </c:pt>
                <c:pt idx="11">
                  <c:v>Профілактичні бесіди</c:v>
                </c:pt>
                <c:pt idx="12">
                  <c:v>Психологічні тренінги</c:v>
                </c:pt>
                <c:pt idx="13">
                  <c:v>Інше </c:v>
                </c:pt>
              </c:strCache>
            </c:strRef>
          </c:cat>
          <c:val>
            <c:numRef>
              <c:f>Лист1!$B$2:$B$15</c:f>
              <c:numCache>
                <c:formatCode>0%</c:formatCode>
                <c:ptCount val="14"/>
                <c:pt idx="0">
                  <c:v>0.38950000000000001</c:v>
                </c:pt>
                <c:pt idx="1">
                  <c:v>0.31280000000000002</c:v>
                </c:pt>
                <c:pt idx="2">
                  <c:v>0.2732</c:v>
                </c:pt>
                <c:pt idx="3">
                  <c:v>0.24149999999999999</c:v>
                </c:pt>
                <c:pt idx="4">
                  <c:v>0.23499999999999999</c:v>
                </c:pt>
                <c:pt idx="5">
                  <c:v>0.21540000000000001</c:v>
                </c:pt>
                <c:pt idx="6">
                  <c:v>0.20349999999999999</c:v>
                </c:pt>
                <c:pt idx="7">
                  <c:v>0.10879999999999999</c:v>
                </c:pt>
                <c:pt idx="8">
                  <c:v>9.8199999999999996E-2</c:v>
                </c:pt>
                <c:pt idx="9">
                  <c:v>9.4899999999999998E-2</c:v>
                </c:pt>
                <c:pt idx="10">
                  <c:v>9.2299999999999993E-2</c:v>
                </c:pt>
                <c:pt idx="11">
                  <c:v>8.5999999999999993E-2</c:v>
                </c:pt>
                <c:pt idx="12">
                  <c:v>6.9000000000000006E-2</c:v>
                </c:pt>
                <c:pt idx="13">
                  <c:v>8.6800000000000002E-2</c:v>
                </c:pt>
              </c:numCache>
            </c:numRef>
          </c:val>
        </c:ser>
        <c:ser>
          <c:idx val="1"/>
          <c:order val="1"/>
          <c:tx>
            <c:strRef>
              <c:f>Лист1!$C$1</c:f>
              <c:strCache>
                <c:ptCount val="1"/>
                <c:pt idx="0">
                  <c:v>Столбец2</c:v>
                </c:pt>
              </c:strCache>
            </c:strRef>
          </c:tx>
          <c:spPr>
            <a:noFill/>
          </c:spPr>
          <c:invertIfNegative val="0"/>
          <c:cat>
            <c:strRef>
              <c:f>Лист1!$A$2:$A$15</c:f>
              <c:strCache>
                <c:ptCount val="14"/>
                <c:pt idx="0">
                  <c:v>Допомогу при оформленні різного роду документів</c:v>
                </c:pt>
                <c:pt idx="1">
                  <c:v>Матеріальну допомогу (одяг, взуття, іграшки)</c:v>
                </c:pt>
                <c:pt idx="2">
                  <c:v>Допомогу при організації лікування та оздоровлення</c:v>
                </c:pt>
                <c:pt idx="3">
                  <c:v>Консультації по телефону</c:v>
                </c:pt>
                <c:pt idx="4">
                  <c:v>Особисті консультації / поради при відвідуванні сім'ї</c:v>
                </c:pt>
                <c:pt idx="5">
                  <c:v>Психологічну допомогу</c:v>
                </c:pt>
                <c:pt idx="6">
                  <c:v>Юридичну допомогу</c:v>
                </c:pt>
                <c:pt idx="7">
                  <c:v>Реабілітаційну допомогу для дитини</c:v>
                </c:pt>
                <c:pt idx="8">
                  <c:v>Важко сказати</c:v>
                </c:pt>
                <c:pt idx="9">
                  <c:v>Допомогу при отриманні спеціального обладнання для дитини з особливими потребами</c:v>
                </c:pt>
                <c:pt idx="10">
                  <c:v>Контрольні візити для перевірки умов проживання дітей</c:v>
                </c:pt>
                <c:pt idx="11">
                  <c:v>Профілактичні бесіди</c:v>
                </c:pt>
                <c:pt idx="12">
                  <c:v>Психологічні тренінги</c:v>
                </c:pt>
                <c:pt idx="13">
                  <c:v>Інше </c:v>
                </c:pt>
              </c:strCache>
            </c:strRef>
          </c:cat>
          <c:val>
            <c:numRef>
              <c:f>Лист1!$C$2:$C$15</c:f>
              <c:numCache>
                <c:formatCode>0%</c:formatCode>
                <c:ptCount val="14"/>
                <c:pt idx="0">
                  <c:v>0.61050000000000004</c:v>
                </c:pt>
                <c:pt idx="1">
                  <c:v>0.68720000000000003</c:v>
                </c:pt>
                <c:pt idx="2">
                  <c:v>0.7268</c:v>
                </c:pt>
                <c:pt idx="3">
                  <c:v>0.75849999999999995</c:v>
                </c:pt>
                <c:pt idx="4">
                  <c:v>0.76500000000000001</c:v>
                </c:pt>
                <c:pt idx="5">
                  <c:v>0.78459999999999996</c:v>
                </c:pt>
                <c:pt idx="6">
                  <c:v>0.79649999999999999</c:v>
                </c:pt>
                <c:pt idx="7">
                  <c:v>0.89119999999999999</c:v>
                </c:pt>
                <c:pt idx="8">
                  <c:v>0.90180000000000005</c:v>
                </c:pt>
                <c:pt idx="9">
                  <c:v>0.90510000000000002</c:v>
                </c:pt>
                <c:pt idx="10">
                  <c:v>0.90769999999999995</c:v>
                </c:pt>
                <c:pt idx="11">
                  <c:v>0.91400000000000003</c:v>
                </c:pt>
                <c:pt idx="12">
                  <c:v>0.93100000000000005</c:v>
                </c:pt>
                <c:pt idx="13">
                  <c:v>0.91320000000000001</c:v>
                </c:pt>
              </c:numCache>
            </c:numRef>
          </c:val>
        </c:ser>
        <c:ser>
          <c:idx val="2"/>
          <c:order val="2"/>
          <c:tx>
            <c:strRef>
              <c:f>Лист1!$D$1</c:f>
              <c:strCache>
                <c:ptCount val="1"/>
                <c:pt idx="0">
                  <c:v>Столбец5</c:v>
                </c:pt>
              </c:strCache>
            </c:strRef>
          </c:tx>
          <c:spPr>
            <a:noFill/>
          </c:spPr>
          <c:invertIfNegative val="0"/>
          <c:cat>
            <c:strRef>
              <c:f>Лист1!$A$2:$A$15</c:f>
              <c:strCache>
                <c:ptCount val="14"/>
                <c:pt idx="0">
                  <c:v>Допомогу при оформленні різного роду документів</c:v>
                </c:pt>
                <c:pt idx="1">
                  <c:v>Матеріальну допомогу (одяг, взуття, іграшки)</c:v>
                </c:pt>
                <c:pt idx="2">
                  <c:v>Допомогу при організації лікування та оздоровлення</c:v>
                </c:pt>
                <c:pt idx="3">
                  <c:v>Консультації по телефону</c:v>
                </c:pt>
                <c:pt idx="4">
                  <c:v>Особисті консультації / поради при відвідуванні сім'ї</c:v>
                </c:pt>
                <c:pt idx="5">
                  <c:v>Психологічну допомогу</c:v>
                </c:pt>
                <c:pt idx="6">
                  <c:v>Юридичну допомогу</c:v>
                </c:pt>
                <c:pt idx="7">
                  <c:v>Реабілітаційну допомогу для дитини</c:v>
                </c:pt>
                <c:pt idx="8">
                  <c:v>Важко сказати</c:v>
                </c:pt>
                <c:pt idx="9">
                  <c:v>Допомогу при отриманні спеціального обладнання для дитини з особливими потребами</c:v>
                </c:pt>
                <c:pt idx="10">
                  <c:v>Контрольні візити для перевірки умов проживання дітей</c:v>
                </c:pt>
                <c:pt idx="11">
                  <c:v>Профілактичні бесіди</c:v>
                </c:pt>
                <c:pt idx="12">
                  <c:v>Психологічні тренінги</c:v>
                </c:pt>
                <c:pt idx="13">
                  <c:v>Інше </c:v>
                </c:pt>
              </c:strCache>
            </c:strRef>
          </c:cat>
          <c:val>
            <c:numRef>
              <c:f>Лист1!$D$2:$D$15</c:f>
              <c:numCache>
                <c:formatCode>0%</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ser>
        <c:ser>
          <c:idx val="3"/>
          <c:order val="3"/>
          <c:tx>
            <c:strRef>
              <c:f>Лист1!$E$1</c:f>
              <c:strCache>
                <c:ptCount val="1"/>
                <c:pt idx="0">
                  <c:v>Столбец3</c:v>
                </c:pt>
              </c:strCache>
            </c:strRef>
          </c:tx>
          <c:spPr>
            <a:noFill/>
          </c:spPr>
          <c:invertIfNegative val="0"/>
          <c:cat>
            <c:strRef>
              <c:f>Лист1!$A$2:$A$15</c:f>
              <c:strCache>
                <c:ptCount val="14"/>
                <c:pt idx="0">
                  <c:v>Допомогу при оформленні різного роду документів</c:v>
                </c:pt>
                <c:pt idx="1">
                  <c:v>Матеріальну допомогу (одяг, взуття, іграшки)</c:v>
                </c:pt>
                <c:pt idx="2">
                  <c:v>Допомогу при організації лікування та оздоровлення</c:v>
                </c:pt>
                <c:pt idx="3">
                  <c:v>Консультації по телефону</c:v>
                </c:pt>
                <c:pt idx="4">
                  <c:v>Особисті консультації / поради при відвідуванні сім'ї</c:v>
                </c:pt>
                <c:pt idx="5">
                  <c:v>Психологічну допомогу</c:v>
                </c:pt>
                <c:pt idx="6">
                  <c:v>Юридичну допомогу</c:v>
                </c:pt>
                <c:pt idx="7">
                  <c:v>Реабілітаційну допомогу для дитини</c:v>
                </c:pt>
                <c:pt idx="8">
                  <c:v>Важко сказати</c:v>
                </c:pt>
                <c:pt idx="9">
                  <c:v>Допомогу при отриманні спеціального обладнання для дитини з особливими потребами</c:v>
                </c:pt>
                <c:pt idx="10">
                  <c:v>Контрольні візити для перевірки умов проживання дітей</c:v>
                </c:pt>
                <c:pt idx="11">
                  <c:v>Профілактичні бесіди</c:v>
                </c:pt>
                <c:pt idx="12">
                  <c:v>Психологічні тренінги</c:v>
                </c:pt>
                <c:pt idx="13">
                  <c:v>Інше </c:v>
                </c:pt>
              </c:strCache>
            </c:strRef>
          </c:cat>
          <c:val>
            <c:numRef>
              <c:f>Лист1!$E$2:$E$15</c:f>
              <c:numCache>
                <c:formatCode>0%</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ser>
        <c:dLbls>
          <c:showLegendKey val="0"/>
          <c:showVal val="0"/>
          <c:showCatName val="0"/>
          <c:showSerName val="0"/>
          <c:showPercent val="0"/>
          <c:showBubbleSize val="0"/>
        </c:dLbls>
        <c:gapWidth val="50"/>
        <c:overlap val="100"/>
        <c:axId val="363243920"/>
        <c:axId val="363244312"/>
      </c:barChart>
      <c:catAx>
        <c:axId val="363243920"/>
        <c:scaling>
          <c:orientation val="maxMin"/>
        </c:scaling>
        <c:delete val="0"/>
        <c:axPos val="l"/>
        <c:numFmt formatCode="General" sourceLinked="1"/>
        <c:majorTickMark val="out"/>
        <c:minorTickMark val="none"/>
        <c:tickLblPos val="nextTo"/>
        <c:crossAx val="363244312"/>
        <c:crosses val="autoZero"/>
        <c:auto val="1"/>
        <c:lblAlgn val="ctr"/>
        <c:lblOffset val="100"/>
        <c:noMultiLvlLbl val="0"/>
      </c:catAx>
      <c:valAx>
        <c:axId val="363244312"/>
        <c:scaling>
          <c:orientation val="minMax"/>
        </c:scaling>
        <c:delete val="1"/>
        <c:axPos val="t"/>
        <c:majorGridlines>
          <c:spPr>
            <a:ln>
              <a:noFill/>
            </a:ln>
          </c:spPr>
        </c:majorGridlines>
        <c:numFmt formatCode="0%" sourceLinked="1"/>
        <c:majorTickMark val="out"/>
        <c:minorTickMark val="none"/>
        <c:tickLblPos val="nextTo"/>
        <c:crossAx val="363243920"/>
        <c:crosses val="autoZero"/>
        <c:crossBetween val="between"/>
      </c:valAx>
      <c:spPr>
        <a:noFill/>
        <a:ln w="25400">
          <a:noFill/>
        </a:ln>
      </c:spPr>
    </c:plotArea>
    <c:plotVisOnly val="1"/>
    <c:dispBlanksAs val="gap"/>
    <c:showDLblsOverMax val="0"/>
  </c:chart>
  <c:txPr>
    <a:bodyPr/>
    <a:lstStyle/>
    <a:p>
      <a:pPr>
        <a:defRPr sz="10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14602417911E-2"/>
          <c:y val="0.1658192154253359"/>
          <c:w val="0.88994597308118029"/>
          <c:h val="0.81920205849369454"/>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dLbl>
              <c:idx val="0"/>
              <c:spPr/>
              <c:txPr>
                <a:bodyPr/>
                <a:lstStyle/>
                <a:p>
                  <a:pPr>
                    <a:defRPr sz="1000" b="1">
                      <a:solidFill>
                        <a:srgbClr val="0000FF"/>
                      </a:solidFill>
                    </a:defRPr>
                  </a:pPr>
                  <a:endParaRPr lang="en-US"/>
                </a:p>
              </c:txPr>
              <c:dLblPos val="inBase"/>
              <c:showLegendKey val="0"/>
              <c:showVal val="1"/>
              <c:showCatName val="0"/>
              <c:showSerName val="0"/>
              <c:showPercent val="0"/>
              <c:showBubbleSize val="0"/>
            </c:dLbl>
            <c:dLbl>
              <c:idx val="1"/>
              <c:spPr/>
              <c:txPr>
                <a:bodyPr/>
                <a:lstStyle/>
                <a:p>
                  <a:pPr>
                    <a:defRPr sz="1000" b="1">
                      <a:solidFill>
                        <a:srgbClr val="C0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1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Лист1!$B$2:$B$6</c:f>
              <c:numCache>
                <c:formatCode>0%</c:formatCode>
                <c:ptCount val="5"/>
                <c:pt idx="0">
                  <c:v>0.42349999999999999</c:v>
                </c:pt>
                <c:pt idx="1">
                  <c:v>0.24959999999999999</c:v>
                </c:pt>
                <c:pt idx="2">
                  <c:v>0.15579999999999999</c:v>
                </c:pt>
                <c:pt idx="3">
                  <c:v>0.13819999999999999</c:v>
                </c:pt>
                <c:pt idx="4">
                  <c:v>3.2899999999999999E-2</c:v>
                </c:pt>
              </c:numCache>
            </c:numRef>
          </c:val>
        </c:ser>
        <c:ser>
          <c:idx val="1"/>
          <c:order val="1"/>
          <c:tx>
            <c:strRef>
              <c:f>Лист1!$C$1</c:f>
              <c:strCache>
                <c:ptCount val="1"/>
                <c:pt idx="0">
                  <c:v>Столбец2</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Лист1!$C$2:$C$6</c:f>
              <c:numCache>
                <c:formatCode>0%</c:formatCode>
                <c:ptCount val="5"/>
                <c:pt idx="0">
                  <c:v>0.57650000000000001</c:v>
                </c:pt>
                <c:pt idx="1">
                  <c:v>0.75039999999999996</c:v>
                </c:pt>
                <c:pt idx="2">
                  <c:v>0.84420000000000006</c:v>
                </c:pt>
                <c:pt idx="3">
                  <c:v>0.86180000000000001</c:v>
                </c:pt>
                <c:pt idx="4">
                  <c:v>0.96709999999999996</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dLbl>
              <c:idx val="0"/>
              <c:spPr/>
              <c:txPr>
                <a:bodyPr/>
                <a:lstStyle/>
                <a:p>
                  <a:pPr>
                    <a:defRPr sz="1000" b="1">
                      <a:solidFill>
                        <a:srgbClr val="0000FF"/>
                      </a:solidFill>
                    </a:defRPr>
                  </a:pPr>
                  <a:endParaRPr lang="en-US"/>
                </a:p>
              </c:txPr>
              <c:dLblPos val="inBase"/>
              <c:showLegendKey val="0"/>
              <c:showVal val="1"/>
              <c:showCatName val="0"/>
              <c:showSerName val="0"/>
              <c:showPercent val="0"/>
              <c:showBubbleSize val="0"/>
            </c:dLbl>
            <c:dLbl>
              <c:idx val="1"/>
              <c:spPr/>
              <c:txPr>
                <a:bodyPr/>
                <a:lstStyle/>
                <a:p>
                  <a:pPr>
                    <a:defRPr sz="1000" b="1">
                      <a:solidFill>
                        <a:srgbClr val="C0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1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Лист1!$D$2:$D$6</c:f>
              <c:numCache>
                <c:formatCode>0%</c:formatCode>
                <c:ptCount val="5"/>
                <c:pt idx="0">
                  <c:v>0.4199</c:v>
                </c:pt>
                <c:pt idx="1">
                  <c:v>0.26319999999999999</c:v>
                </c:pt>
                <c:pt idx="2">
                  <c:v>0.15909999999999999</c:v>
                </c:pt>
                <c:pt idx="3">
                  <c:v>0.1012</c:v>
                </c:pt>
                <c:pt idx="4">
                  <c:v>5.67E-2</c:v>
                </c:pt>
              </c:numCache>
            </c:numRef>
          </c:val>
        </c:ser>
        <c:ser>
          <c:idx val="3"/>
          <c:order val="3"/>
          <c:tx>
            <c:strRef>
              <c:f>Лист1!$E$1</c:f>
              <c:strCache>
                <c:ptCount val="1"/>
                <c:pt idx="0">
                  <c:v>Столбец3</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Лист1!$E$2:$E$6</c:f>
              <c:numCache>
                <c:formatCode>0%</c:formatCode>
                <c:ptCount val="5"/>
                <c:pt idx="0">
                  <c:v>0.58010000000000006</c:v>
                </c:pt>
                <c:pt idx="1">
                  <c:v>0.73680000000000001</c:v>
                </c:pt>
                <c:pt idx="2">
                  <c:v>0.84089999999999998</c:v>
                </c:pt>
                <c:pt idx="3">
                  <c:v>0.89880000000000004</c:v>
                </c:pt>
                <c:pt idx="4">
                  <c:v>0.94330000000000003</c:v>
                </c:pt>
              </c:numCache>
            </c:numRef>
          </c:val>
        </c:ser>
        <c:ser>
          <c:idx val="4"/>
          <c:order val="4"/>
          <c:tx>
            <c:strRef>
              <c:f>Лист1!$F$1</c:f>
              <c:strCache>
                <c:ptCount val="1"/>
                <c:pt idx="0">
                  <c:v>Північ+Центр</c:v>
                </c:pt>
              </c:strCache>
            </c:strRef>
          </c:tx>
          <c:spPr>
            <a:solidFill>
              <a:srgbClr val="92D050"/>
            </a:solidFill>
          </c:spPr>
          <c:invertIfNegative val="0"/>
          <c:dLbls>
            <c:dLbl>
              <c:idx val="0"/>
              <c:spPr/>
              <c:txPr>
                <a:bodyPr/>
                <a:lstStyle/>
                <a:p>
                  <a:pPr>
                    <a:defRPr sz="1000" b="1">
                      <a:solidFill>
                        <a:srgbClr val="C00000"/>
                      </a:solidFill>
                    </a:defRPr>
                  </a:pPr>
                  <a:endParaRPr lang="en-US"/>
                </a:p>
              </c:txPr>
              <c:dLblPos val="inBase"/>
              <c:showLegendKey val="0"/>
              <c:showVal val="1"/>
              <c:showCatName val="0"/>
              <c:showSerName val="0"/>
              <c:showPercent val="0"/>
              <c:showBubbleSize val="0"/>
            </c:dLbl>
            <c:dLbl>
              <c:idx val="1"/>
              <c:spPr/>
              <c:txPr>
                <a:bodyPr/>
                <a:lstStyle/>
                <a:p>
                  <a:pPr>
                    <a:defRPr sz="10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1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Лист1!$F$2:$F$6</c:f>
              <c:numCache>
                <c:formatCode>0%</c:formatCode>
                <c:ptCount val="5"/>
                <c:pt idx="0">
                  <c:v>0.56599999999999995</c:v>
                </c:pt>
                <c:pt idx="1">
                  <c:v>0.13089999999999999</c:v>
                </c:pt>
                <c:pt idx="2">
                  <c:v>0.15210000000000001</c:v>
                </c:pt>
                <c:pt idx="3">
                  <c:v>9.4799999999999995E-2</c:v>
                </c:pt>
                <c:pt idx="4">
                  <c:v>5.6300000000000003E-2</c:v>
                </c:pt>
              </c:numCache>
            </c:numRef>
          </c:val>
        </c:ser>
        <c:ser>
          <c:idx val="5"/>
          <c:order val="5"/>
          <c:tx>
            <c:strRef>
              <c:f>Лист1!$G$1</c:f>
              <c:strCache>
                <c:ptCount val="1"/>
                <c:pt idx="0">
                  <c:v>Столбец4</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Лист1!$G$2:$G$6</c:f>
              <c:numCache>
                <c:formatCode>0%</c:formatCode>
                <c:ptCount val="5"/>
                <c:pt idx="0">
                  <c:v>0.43400000000000005</c:v>
                </c:pt>
                <c:pt idx="1">
                  <c:v>0.86909999999999998</c:v>
                </c:pt>
                <c:pt idx="2">
                  <c:v>0.84789999999999999</c:v>
                </c:pt>
                <c:pt idx="3">
                  <c:v>0.9052</c:v>
                </c:pt>
                <c:pt idx="4">
                  <c:v>0.94369999999999998</c:v>
                </c:pt>
              </c:numCache>
            </c:numRef>
          </c:val>
        </c:ser>
        <c:ser>
          <c:idx val="6"/>
          <c:order val="6"/>
          <c:tx>
            <c:strRef>
              <c:f>Лист1!$H$1</c:f>
              <c:strCache>
                <c:ptCount val="1"/>
                <c:pt idx="0">
                  <c:v>Південь</c:v>
                </c:pt>
              </c:strCache>
            </c:strRef>
          </c:tx>
          <c:spPr>
            <a:solidFill>
              <a:srgbClr val="FFFF00"/>
            </a:solidFill>
          </c:spPr>
          <c:invertIfNegative val="0"/>
          <c:dLbls>
            <c:dLbl>
              <c:idx val="0"/>
              <c:spPr/>
              <c:txPr>
                <a:bodyPr/>
                <a:lstStyle/>
                <a:p>
                  <a:pPr>
                    <a:defRPr sz="1000" b="1">
                      <a:solidFill>
                        <a:srgbClr val="C00000"/>
                      </a:solidFill>
                    </a:defRPr>
                  </a:pPr>
                  <a:endParaRPr lang="en-US"/>
                </a:p>
              </c:txPr>
              <c:dLblPos val="inBase"/>
              <c:showLegendKey val="0"/>
              <c:showVal val="1"/>
              <c:showCatName val="0"/>
              <c:showSerName val="0"/>
              <c:showPercent val="0"/>
              <c:showBubbleSize val="0"/>
            </c:dLbl>
            <c:dLbl>
              <c:idx val="4"/>
              <c:delete val="1"/>
              <c:extLst>
                <c:ext xmlns:c15="http://schemas.microsoft.com/office/drawing/2012/chart" uri="{CE6537A1-D6FC-4f65-9D91-7224C49458BB}"/>
              </c:extLst>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1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Лист1!$H$2:$H$6</c:f>
              <c:numCache>
                <c:formatCode>0%</c:formatCode>
                <c:ptCount val="5"/>
                <c:pt idx="0">
                  <c:v>0.61240000000000006</c:v>
                </c:pt>
                <c:pt idx="1">
                  <c:v>0.1852</c:v>
                </c:pt>
                <c:pt idx="2">
                  <c:v>0.1103</c:v>
                </c:pt>
                <c:pt idx="3">
                  <c:v>8.7499999999999994E-2</c:v>
                </c:pt>
                <c:pt idx="4">
                  <c:v>4.5999999999999999E-3</c:v>
                </c:pt>
              </c:numCache>
            </c:numRef>
          </c:val>
        </c:ser>
        <c:ser>
          <c:idx val="7"/>
          <c:order val="7"/>
          <c:tx>
            <c:strRef>
              <c:f>Лист1!$I$1</c:f>
              <c:strCache>
                <c:ptCount val="1"/>
                <c:pt idx="0">
                  <c:v>Столбец5</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Лист1!$I$2:$I$6</c:f>
              <c:numCache>
                <c:formatCode>0%</c:formatCode>
                <c:ptCount val="5"/>
                <c:pt idx="0">
                  <c:v>0.38759999999999994</c:v>
                </c:pt>
                <c:pt idx="1">
                  <c:v>0.81479999999999997</c:v>
                </c:pt>
                <c:pt idx="2">
                  <c:v>0.88970000000000005</c:v>
                </c:pt>
                <c:pt idx="3">
                  <c:v>0.91249999999999998</c:v>
                </c:pt>
                <c:pt idx="4">
                  <c:v>0.99539999999999995</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1"/>
              <c:spPr/>
              <c:txPr>
                <a:bodyPr/>
                <a:lstStyle/>
                <a:p>
                  <a:pPr>
                    <a:defRPr sz="1000" b="1">
                      <a:solidFill>
                        <a:srgbClr val="0000FF"/>
                      </a:solidFill>
                    </a:defRPr>
                  </a:pPr>
                  <a:endParaRPr lang="en-US"/>
                </a:p>
              </c:txPr>
              <c:showLegendKey val="0"/>
              <c:showVal val="1"/>
              <c:showCatName val="0"/>
              <c:showSerName val="0"/>
              <c:showPercent val="0"/>
              <c:showBubbleSize val="0"/>
            </c:dLbl>
            <c:dLbl>
              <c:idx val="2"/>
              <c:spPr/>
              <c:txPr>
                <a:bodyPr/>
                <a:lstStyle/>
                <a:p>
                  <a:pPr>
                    <a:defRPr sz="1000" b="1">
                      <a:solidFill>
                        <a:srgbClr val="C00000"/>
                      </a:solidFill>
                    </a:defRPr>
                  </a:pPr>
                  <a:endParaRPr lang="en-US"/>
                </a:p>
              </c:txPr>
              <c:showLegendKey val="0"/>
              <c:showVal val="1"/>
              <c:showCatName val="0"/>
              <c:showSerName val="0"/>
              <c:showPercent val="0"/>
              <c:showBubbleSize val="0"/>
            </c:dLbl>
            <c:dLbl>
              <c:idx val="8"/>
              <c:delete val="1"/>
              <c:extLst>
                <c:ext xmlns:c15="http://schemas.microsoft.com/office/drawing/2012/chart" uri="{CE6537A1-D6FC-4f65-9D91-7224C49458BB}"/>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Лист1!$J$2:$J$6</c:f>
              <c:numCache>
                <c:formatCode>0%</c:formatCode>
                <c:ptCount val="5"/>
                <c:pt idx="0">
                  <c:v>0.50670000000000004</c:v>
                </c:pt>
                <c:pt idx="1">
                  <c:v>0.1177</c:v>
                </c:pt>
                <c:pt idx="2">
                  <c:v>0.2041</c:v>
                </c:pt>
                <c:pt idx="3">
                  <c:v>0.12470000000000001</c:v>
                </c:pt>
                <c:pt idx="4">
                  <c:v>4.6699999999999998E-2</c:v>
                </c:pt>
              </c:numCache>
            </c:numRef>
          </c:val>
        </c:ser>
        <c:ser>
          <c:idx val="9"/>
          <c:order val="9"/>
          <c:tx>
            <c:strRef>
              <c:f>Лист1!$K$1</c:f>
              <c:strCache>
                <c:ptCount val="1"/>
                <c:pt idx="0">
                  <c:v>Столбец6</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Лист1!$K$2:$K$6</c:f>
              <c:numCache>
                <c:formatCode>0%</c:formatCode>
                <c:ptCount val="5"/>
                <c:pt idx="0">
                  <c:v>0.49329999999999996</c:v>
                </c:pt>
                <c:pt idx="1">
                  <c:v>0.88229999999999997</c:v>
                </c:pt>
                <c:pt idx="2">
                  <c:v>0.79590000000000005</c:v>
                </c:pt>
                <c:pt idx="3">
                  <c:v>0.87529999999999997</c:v>
                </c:pt>
                <c:pt idx="4">
                  <c:v>0.95330000000000004</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dLbl>
              <c:idx val="0"/>
              <c:spPr/>
              <c:txPr>
                <a:bodyPr/>
                <a:lstStyle/>
                <a:p>
                  <a:pPr>
                    <a:defRPr sz="1000" b="1">
                      <a:solidFill>
                        <a:srgbClr val="0000FF"/>
                      </a:solidFill>
                    </a:defRPr>
                  </a:pPr>
                  <a:endParaRPr lang="en-US"/>
                </a:p>
              </c:txPr>
              <c:showLegendKey val="0"/>
              <c:showVal val="1"/>
              <c:showCatName val="0"/>
              <c:showSerName val="0"/>
              <c:showPercent val="0"/>
              <c:showBubbleSize val="0"/>
            </c:dLbl>
            <c:dLbl>
              <c:idx val="1"/>
              <c:spPr/>
              <c:txPr>
                <a:bodyPr/>
                <a:lstStyle/>
                <a:p>
                  <a:pPr>
                    <a:defRPr sz="1000" b="1">
                      <a:solidFill>
                        <a:srgbClr val="C00000"/>
                      </a:solidFill>
                    </a:defRPr>
                  </a:pPr>
                  <a:endParaRPr lang="en-US"/>
                </a:p>
              </c:txPr>
              <c:showLegendKey val="0"/>
              <c:showVal val="1"/>
              <c:showCatName val="0"/>
              <c:showSerName val="0"/>
              <c:showPercent val="0"/>
              <c:showBubbleSize val="0"/>
            </c:dLbl>
            <c:dLbl>
              <c:idx val="4"/>
              <c:spPr/>
              <c:txPr>
                <a:bodyPr/>
                <a:lstStyle/>
                <a:p>
                  <a:pPr>
                    <a:defRPr sz="1000" b="1">
                      <a:solidFill>
                        <a:srgbClr val="C00000"/>
                      </a:solidFill>
                    </a:defRPr>
                  </a:pPr>
                  <a:endParaRPr lang="en-US"/>
                </a:p>
              </c:txPr>
              <c:showLegendKey val="0"/>
              <c:showVal val="1"/>
              <c:showCatName val="0"/>
              <c:showSerName val="0"/>
              <c:showPercent val="0"/>
              <c:showBubbleSize val="0"/>
            </c:dLbl>
            <c:dLbl>
              <c:idx val="8"/>
              <c:delete val="1"/>
              <c:extLst>
                <c:ext xmlns:c15="http://schemas.microsoft.com/office/drawing/2012/chart" uri="{CE6537A1-D6FC-4f65-9D91-7224C49458BB}"/>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Лист1!$L$2:$L$6</c:f>
              <c:numCache>
                <c:formatCode>0%</c:formatCode>
                <c:ptCount val="5"/>
                <c:pt idx="0">
                  <c:v>0.38090000000000002</c:v>
                </c:pt>
                <c:pt idx="1">
                  <c:v>0.30690000000000001</c:v>
                </c:pt>
                <c:pt idx="2">
                  <c:v>0.14399999999999999</c:v>
                </c:pt>
                <c:pt idx="3">
                  <c:v>9.1600000000000001E-2</c:v>
                </c:pt>
                <c:pt idx="4">
                  <c:v>7.6600000000000001E-2</c:v>
                </c:pt>
              </c:numCache>
            </c:numRef>
          </c:val>
        </c:ser>
        <c:ser>
          <c:idx val="11"/>
          <c:order val="11"/>
          <c:tx>
            <c:strRef>
              <c:f>Лист1!$M$1</c:f>
              <c:strCache>
                <c:ptCount val="1"/>
                <c:pt idx="0">
                  <c:v>Столбец7</c:v>
                </c:pt>
              </c:strCache>
            </c:strRef>
          </c:tx>
          <c:spPr>
            <a:noFill/>
          </c:spPr>
          <c:invertIfNegative val="0"/>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Лист1!$M$2:$M$6</c:f>
              <c:numCache>
                <c:formatCode>0%</c:formatCode>
                <c:ptCount val="5"/>
                <c:pt idx="0">
                  <c:v>0.61909999999999998</c:v>
                </c:pt>
                <c:pt idx="1">
                  <c:v>0.69310000000000005</c:v>
                </c:pt>
                <c:pt idx="2">
                  <c:v>0.85599999999999998</c:v>
                </c:pt>
                <c:pt idx="3">
                  <c:v>0.90839999999999999</c:v>
                </c:pt>
                <c:pt idx="4">
                  <c:v>0.9234</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0"/>
              <c:spPr/>
              <c:txPr>
                <a:bodyPr/>
                <a:lstStyle/>
                <a:p>
                  <a:pPr>
                    <a:defRPr sz="1000" b="1"/>
                  </a:pPr>
                  <a:endParaRPr lang="en-US"/>
                </a:p>
              </c:txPr>
              <c:showLegendKey val="0"/>
              <c:showVal val="1"/>
              <c:showCatName val="0"/>
              <c:showSerName val="0"/>
              <c:showPercent val="0"/>
              <c:showBubbleSize val="0"/>
            </c:dLbl>
            <c:dLbl>
              <c:idx val="1"/>
              <c:spPr/>
              <c:txPr>
                <a:bodyPr/>
                <a:lstStyle/>
                <a:p>
                  <a:pPr>
                    <a:defRPr sz="1000" b="1">
                      <a:solidFill>
                        <a:srgbClr val="C00000"/>
                      </a:solidFill>
                    </a:defRPr>
                  </a:pPr>
                  <a:endParaRPr lang="en-US"/>
                </a:p>
              </c:txPr>
              <c:showLegendKey val="0"/>
              <c:showVal val="1"/>
              <c:showCatName val="0"/>
              <c:showSerName val="0"/>
              <c:showPercent val="0"/>
              <c:showBubbleSize val="0"/>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Вакцинація</c:v>
                </c:pt>
                <c:pt idx="1">
                  <c:v>Миття рук з милом</c:v>
                </c:pt>
                <c:pt idx="2">
                  <c:v>Прийом медикаментів для зміцнення місцевого / загального імунітету</c:v>
                </c:pt>
                <c:pt idx="3">
                  <c:v>Прийом противірусних препаратів</c:v>
                </c:pt>
                <c:pt idx="4">
                  <c:v>Носіння марлевої пов'язки</c:v>
                </c:pt>
              </c:strCache>
            </c:strRef>
          </c:cat>
          <c:val>
            <c:numRef>
              <c:f>Лист1!$N$2:$N$6</c:f>
              <c:numCache>
                <c:formatCode>0%</c:formatCode>
                <c:ptCount val="5"/>
                <c:pt idx="0">
                  <c:v>0.39610000000000001</c:v>
                </c:pt>
                <c:pt idx="1">
                  <c:v>0.2843</c:v>
                </c:pt>
                <c:pt idx="2">
                  <c:v>0.14580000000000001</c:v>
                </c:pt>
                <c:pt idx="3">
                  <c:v>0.1052</c:v>
                </c:pt>
                <c:pt idx="4">
                  <c:v>6.8699999999999997E-2</c:v>
                </c:pt>
              </c:numCache>
            </c:numRef>
          </c:val>
        </c:ser>
        <c:dLbls>
          <c:showLegendKey val="0"/>
          <c:showVal val="0"/>
          <c:showCatName val="0"/>
          <c:showSerName val="0"/>
          <c:showPercent val="0"/>
          <c:showBubbleSize val="0"/>
        </c:dLbls>
        <c:gapWidth val="50"/>
        <c:overlap val="100"/>
        <c:axId val="204745184"/>
        <c:axId val="204745576"/>
      </c:barChart>
      <c:catAx>
        <c:axId val="204745184"/>
        <c:scaling>
          <c:orientation val="maxMin"/>
        </c:scaling>
        <c:delete val="1"/>
        <c:axPos val="l"/>
        <c:numFmt formatCode="General" sourceLinked="1"/>
        <c:majorTickMark val="out"/>
        <c:minorTickMark val="none"/>
        <c:tickLblPos val="nextTo"/>
        <c:crossAx val="204745576"/>
        <c:crosses val="autoZero"/>
        <c:auto val="1"/>
        <c:lblAlgn val="ctr"/>
        <c:lblOffset val="100"/>
        <c:noMultiLvlLbl val="0"/>
      </c:catAx>
      <c:valAx>
        <c:axId val="204745576"/>
        <c:scaling>
          <c:orientation val="minMax"/>
        </c:scaling>
        <c:delete val="1"/>
        <c:axPos val="t"/>
        <c:majorGridlines>
          <c:spPr>
            <a:ln>
              <a:noFill/>
            </a:ln>
          </c:spPr>
        </c:majorGridlines>
        <c:numFmt formatCode="0%" sourceLinked="1"/>
        <c:majorTickMark val="out"/>
        <c:minorTickMark val="none"/>
        <c:tickLblPos val="nextTo"/>
        <c:crossAx val="204745184"/>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5.8789764100285156E-2"/>
          <c:y val="0.13952644030181544"/>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14602417911E-2"/>
          <c:y val="0.1658192154253359"/>
          <c:w val="0.88994597308118029"/>
          <c:h val="0.80671978675955325"/>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dLbl>
              <c:idx val="1"/>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Лист1!$B$2:$B$4</c:f>
              <c:numCache>
                <c:formatCode>0%</c:formatCode>
                <c:ptCount val="3"/>
                <c:pt idx="0">
                  <c:v>0.25629999999999997</c:v>
                </c:pt>
                <c:pt idx="1">
                  <c:v>0.75360000000000005</c:v>
                </c:pt>
                <c:pt idx="2">
                  <c:v>0.70310000000000006</c:v>
                </c:pt>
              </c:numCache>
            </c:numRef>
          </c:val>
        </c:ser>
        <c:ser>
          <c:idx val="1"/>
          <c:order val="1"/>
          <c:tx>
            <c:strRef>
              <c:f>Лист1!$C$1</c:f>
              <c:strCache>
                <c:ptCount val="1"/>
                <c:pt idx="0">
                  <c:v>Столбец2</c:v>
                </c:pt>
              </c:strCache>
            </c:strRef>
          </c:tx>
          <c:spPr>
            <a:noFill/>
          </c:spPr>
          <c:invertIfNegative val="0"/>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Лист1!$C$2:$C$4</c:f>
              <c:numCache>
                <c:formatCode>0%</c:formatCode>
                <c:ptCount val="3"/>
                <c:pt idx="0">
                  <c:v>0.74370000000000003</c:v>
                </c:pt>
                <c:pt idx="1">
                  <c:v>0.24639999999999995</c:v>
                </c:pt>
                <c:pt idx="2">
                  <c:v>0.29689999999999994</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dLbl>
              <c:idx val="1"/>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Лист1!$D$2:$D$4</c:f>
              <c:numCache>
                <c:formatCode>0%</c:formatCode>
                <c:ptCount val="3"/>
                <c:pt idx="0">
                  <c:v>0.2702</c:v>
                </c:pt>
                <c:pt idx="1">
                  <c:v>0.75029999999999997</c:v>
                </c:pt>
                <c:pt idx="2">
                  <c:v>0.59929999999999994</c:v>
                </c:pt>
              </c:numCache>
            </c:numRef>
          </c:val>
        </c:ser>
        <c:ser>
          <c:idx val="3"/>
          <c:order val="3"/>
          <c:tx>
            <c:strRef>
              <c:f>Лист1!$E$1</c:f>
              <c:strCache>
                <c:ptCount val="1"/>
                <c:pt idx="0">
                  <c:v>Столбец3</c:v>
                </c:pt>
              </c:strCache>
            </c:strRef>
          </c:tx>
          <c:spPr>
            <a:noFill/>
          </c:spPr>
          <c:invertIfNegative val="0"/>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Лист1!$E$2:$E$4</c:f>
              <c:numCache>
                <c:formatCode>0%</c:formatCode>
                <c:ptCount val="3"/>
                <c:pt idx="0">
                  <c:v>0.7298</c:v>
                </c:pt>
                <c:pt idx="1">
                  <c:v>0.24970000000000003</c:v>
                </c:pt>
                <c:pt idx="2">
                  <c:v>0.40070000000000006</c:v>
                </c:pt>
              </c:numCache>
            </c:numRef>
          </c:val>
        </c:ser>
        <c:ser>
          <c:idx val="4"/>
          <c:order val="4"/>
          <c:tx>
            <c:strRef>
              <c:f>Лист1!$F$1</c:f>
              <c:strCache>
                <c:ptCount val="1"/>
                <c:pt idx="0">
                  <c:v>Північ+Центр</c:v>
                </c:pt>
              </c:strCache>
            </c:strRef>
          </c:tx>
          <c:spPr>
            <a:solidFill>
              <a:srgbClr val="92D050"/>
            </a:solidFill>
          </c:spPr>
          <c:invertIfNegative val="0"/>
          <c:dLbls>
            <c:dLbl>
              <c:idx val="1"/>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Лист1!$F$2:$F$4</c:f>
              <c:numCache>
                <c:formatCode>0%</c:formatCode>
                <c:ptCount val="3"/>
                <c:pt idx="0">
                  <c:v>0.24060000000000001</c:v>
                </c:pt>
                <c:pt idx="1">
                  <c:v>0.8679</c:v>
                </c:pt>
                <c:pt idx="2">
                  <c:v>0.77610000000000001</c:v>
                </c:pt>
              </c:numCache>
            </c:numRef>
          </c:val>
        </c:ser>
        <c:ser>
          <c:idx val="5"/>
          <c:order val="5"/>
          <c:tx>
            <c:strRef>
              <c:f>Лист1!$G$1</c:f>
              <c:strCache>
                <c:ptCount val="1"/>
                <c:pt idx="0">
                  <c:v>Столбец4</c:v>
                </c:pt>
              </c:strCache>
            </c:strRef>
          </c:tx>
          <c:spPr>
            <a:noFill/>
          </c:spPr>
          <c:invertIfNegative val="0"/>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Лист1!$G$2:$G$4</c:f>
              <c:numCache>
                <c:formatCode>0%</c:formatCode>
                <c:ptCount val="3"/>
                <c:pt idx="0">
                  <c:v>0.75939999999999996</c:v>
                </c:pt>
                <c:pt idx="1">
                  <c:v>0.1321</c:v>
                </c:pt>
                <c:pt idx="2">
                  <c:v>0.22389999999999999</c:v>
                </c:pt>
              </c:numCache>
            </c:numRef>
          </c:val>
        </c:ser>
        <c:ser>
          <c:idx val="6"/>
          <c:order val="6"/>
          <c:tx>
            <c:strRef>
              <c:f>Лист1!$H$1</c:f>
              <c:strCache>
                <c:ptCount val="1"/>
                <c:pt idx="0">
                  <c:v>Південь</c:v>
                </c:pt>
              </c:strCache>
            </c:strRef>
          </c:tx>
          <c:spPr>
            <a:solidFill>
              <a:srgbClr val="FFFF00"/>
            </a:solidFill>
          </c:spPr>
          <c:invertIfNegative val="0"/>
          <c:dLbls>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Лист1!$H$2:$H$4</c:f>
              <c:numCache>
                <c:formatCode>0%</c:formatCode>
                <c:ptCount val="3"/>
                <c:pt idx="0">
                  <c:v>0.21659999999999999</c:v>
                </c:pt>
                <c:pt idx="1">
                  <c:v>0.80730000000000002</c:v>
                </c:pt>
                <c:pt idx="2">
                  <c:v>0.68940000000000001</c:v>
                </c:pt>
              </c:numCache>
            </c:numRef>
          </c:val>
        </c:ser>
        <c:ser>
          <c:idx val="7"/>
          <c:order val="7"/>
          <c:tx>
            <c:strRef>
              <c:f>Лист1!$I$1</c:f>
              <c:strCache>
                <c:ptCount val="1"/>
                <c:pt idx="0">
                  <c:v>Столбец5</c:v>
                </c:pt>
              </c:strCache>
            </c:strRef>
          </c:tx>
          <c:spPr>
            <a:noFill/>
          </c:spPr>
          <c:invertIfNegative val="0"/>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Лист1!$I$2:$I$4</c:f>
              <c:numCache>
                <c:formatCode>0%</c:formatCode>
                <c:ptCount val="3"/>
                <c:pt idx="0">
                  <c:v>0.78339999999999999</c:v>
                </c:pt>
                <c:pt idx="1">
                  <c:v>0.19269999999999998</c:v>
                </c:pt>
                <c:pt idx="2">
                  <c:v>0.31059999999999999</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0"/>
              <c:spPr/>
              <c:txPr>
                <a:bodyPr/>
                <a:lstStyle/>
                <a:p>
                  <a:pPr>
                    <a:defRPr sz="900" b="1">
                      <a:solidFill>
                        <a:srgbClr val="0000FF"/>
                      </a:solidFill>
                    </a:defRPr>
                  </a:pPr>
                  <a:endParaRPr lang="en-US"/>
                </a:p>
              </c:txPr>
              <c:showLegendKey val="0"/>
              <c:showVal val="1"/>
              <c:showCatName val="0"/>
              <c:showSerName val="0"/>
              <c:showPercent val="0"/>
              <c:showBubbleSize val="0"/>
            </c:dLbl>
            <c:dLbl>
              <c:idx val="1"/>
              <c:spPr/>
              <c:txPr>
                <a:bodyPr/>
                <a:lstStyle/>
                <a:p>
                  <a:pPr>
                    <a:defRPr sz="900" b="1">
                      <a:solidFill>
                        <a:srgbClr val="FF0000"/>
                      </a:solidFill>
                    </a:defRPr>
                  </a:pPr>
                  <a:endParaRPr lang="en-US"/>
                </a:p>
              </c:txPr>
              <c:showLegendKey val="0"/>
              <c:showVal val="1"/>
              <c:showCatName val="0"/>
              <c:showSerName val="0"/>
              <c:showPercent val="0"/>
              <c:showBubbleSize val="0"/>
            </c:dLbl>
            <c:dLbl>
              <c:idx val="2"/>
              <c:spPr/>
              <c:txPr>
                <a:bodyPr/>
                <a:lstStyle/>
                <a:p>
                  <a:pPr>
                    <a:defRPr sz="900" b="1">
                      <a:solidFill>
                        <a:srgbClr val="FF0000"/>
                      </a:solidFill>
                    </a:defRPr>
                  </a:pPr>
                  <a:endParaRPr lang="en-US"/>
                </a:p>
              </c:txPr>
              <c:showLegendKey val="0"/>
              <c:showVal val="1"/>
              <c:showCatName val="0"/>
              <c:showSerName val="0"/>
              <c:showPercent val="0"/>
              <c:showBubbleSize val="0"/>
            </c:dLbl>
            <c:dLbl>
              <c:idx val="8"/>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Лист1!$J$2:$J$4</c:f>
              <c:numCache>
                <c:formatCode>0%</c:formatCode>
                <c:ptCount val="3"/>
                <c:pt idx="0">
                  <c:v>0.17860000000000001</c:v>
                </c:pt>
                <c:pt idx="1">
                  <c:v>0.85070000000000001</c:v>
                </c:pt>
                <c:pt idx="2">
                  <c:v>0.79589999999999994</c:v>
                </c:pt>
              </c:numCache>
            </c:numRef>
          </c:val>
        </c:ser>
        <c:ser>
          <c:idx val="9"/>
          <c:order val="9"/>
          <c:tx>
            <c:strRef>
              <c:f>Лист1!$K$1</c:f>
              <c:strCache>
                <c:ptCount val="1"/>
                <c:pt idx="0">
                  <c:v>Столбец6</c:v>
                </c:pt>
              </c:strCache>
            </c:strRef>
          </c:tx>
          <c:spPr>
            <a:noFill/>
          </c:spPr>
          <c:invertIfNegative val="0"/>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Лист1!$K$2:$K$4</c:f>
              <c:numCache>
                <c:formatCode>0%</c:formatCode>
                <c:ptCount val="3"/>
                <c:pt idx="0">
                  <c:v>0.82140000000000002</c:v>
                </c:pt>
                <c:pt idx="1">
                  <c:v>0.14929999999999999</c:v>
                </c:pt>
                <c:pt idx="2">
                  <c:v>0.20410000000000006</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dLbl>
              <c:idx val="1"/>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Лист1!$L$2:$L$4</c:f>
              <c:numCache>
                <c:formatCode>0%</c:formatCode>
                <c:ptCount val="3"/>
                <c:pt idx="0">
                  <c:v>0.26040000000000002</c:v>
                </c:pt>
                <c:pt idx="1">
                  <c:v>0.69469999999999998</c:v>
                </c:pt>
                <c:pt idx="2">
                  <c:v>0.6381</c:v>
                </c:pt>
              </c:numCache>
            </c:numRef>
          </c:val>
        </c:ser>
        <c:ser>
          <c:idx val="11"/>
          <c:order val="11"/>
          <c:tx>
            <c:strRef>
              <c:f>Лист1!$M$1</c:f>
              <c:strCache>
                <c:ptCount val="1"/>
                <c:pt idx="0">
                  <c:v>Столбец7</c:v>
                </c:pt>
              </c:strCache>
            </c:strRef>
          </c:tx>
          <c:spPr>
            <a:noFill/>
          </c:spPr>
          <c:invertIfNegative val="0"/>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Лист1!$M$2:$M$4</c:f>
              <c:numCache>
                <c:formatCode>0%</c:formatCode>
                <c:ptCount val="3"/>
                <c:pt idx="0">
                  <c:v>0.73960000000000004</c:v>
                </c:pt>
                <c:pt idx="1">
                  <c:v>0.30530000000000002</c:v>
                </c:pt>
                <c:pt idx="2">
                  <c:v>0.3619</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1"/>
              <c:spPr/>
              <c:txPr>
                <a:bodyPr/>
                <a:lstStyle/>
                <a:p>
                  <a:pPr>
                    <a:defRPr sz="900" b="1">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c:v>
                </c:pt>
                <c:pt idx="1">
                  <c:v>Г7. Наскільки Ви схвалюєте, готові підтримувати появу такої послуги? </c:v>
                </c:pt>
                <c:pt idx="2">
                  <c:v>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c:v>
                </c:pt>
              </c:strCache>
            </c:strRef>
          </c:cat>
          <c:val>
            <c:numRef>
              <c:f>Лист1!$N$2:$N$4</c:f>
              <c:numCache>
                <c:formatCode>0%</c:formatCode>
                <c:ptCount val="3"/>
                <c:pt idx="0">
                  <c:v>0.24709999999999999</c:v>
                </c:pt>
                <c:pt idx="1">
                  <c:v>0.72839999999999994</c:v>
                </c:pt>
                <c:pt idx="2">
                  <c:v>0.64849999999999997</c:v>
                </c:pt>
              </c:numCache>
            </c:numRef>
          </c:val>
        </c:ser>
        <c:dLbls>
          <c:showLegendKey val="0"/>
          <c:showVal val="0"/>
          <c:showCatName val="0"/>
          <c:showSerName val="0"/>
          <c:showPercent val="0"/>
          <c:showBubbleSize val="0"/>
        </c:dLbls>
        <c:gapWidth val="50"/>
        <c:overlap val="100"/>
        <c:axId val="363245488"/>
        <c:axId val="363245880"/>
      </c:barChart>
      <c:catAx>
        <c:axId val="363245488"/>
        <c:scaling>
          <c:orientation val="maxMin"/>
        </c:scaling>
        <c:delete val="1"/>
        <c:axPos val="l"/>
        <c:numFmt formatCode="General" sourceLinked="0"/>
        <c:majorTickMark val="out"/>
        <c:minorTickMark val="none"/>
        <c:tickLblPos val="nextTo"/>
        <c:crossAx val="363245880"/>
        <c:crosses val="autoZero"/>
        <c:auto val="1"/>
        <c:lblAlgn val="ctr"/>
        <c:lblOffset val="100"/>
        <c:noMultiLvlLbl val="0"/>
      </c:catAx>
      <c:valAx>
        <c:axId val="363245880"/>
        <c:scaling>
          <c:orientation val="minMax"/>
        </c:scaling>
        <c:delete val="1"/>
        <c:axPos val="t"/>
        <c:majorGridlines>
          <c:spPr>
            <a:ln>
              <a:noFill/>
            </a:ln>
          </c:spPr>
        </c:majorGridlines>
        <c:numFmt formatCode="0%" sourceLinked="1"/>
        <c:majorTickMark val="out"/>
        <c:minorTickMark val="none"/>
        <c:tickLblPos val="nextTo"/>
        <c:crossAx val="363245488"/>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1.0689048018233664E-2"/>
          <c:y val="0.12205125987401751"/>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525900383141757"/>
          <c:y val="0.17037114695340502"/>
          <c:w val="0.34691105750154749"/>
          <c:h val="0.80671978675955325"/>
        </c:manualLayout>
      </c:layout>
      <c:barChart>
        <c:barDir val="bar"/>
        <c:grouping val="stacked"/>
        <c:varyColors val="0"/>
        <c:ser>
          <c:idx val="0"/>
          <c:order val="0"/>
          <c:tx>
            <c:strRef>
              <c:f>Лист1!$B$1</c:f>
              <c:strCache>
                <c:ptCount val="1"/>
                <c:pt idx="0">
                  <c:v>Столбец4</c:v>
                </c:pt>
              </c:strCache>
            </c:strRef>
          </c:tx>
          <c:spPr>
            <a:solidFill>
              <a:srgbClr val="FFC000"/>
            </a:solidFill>
          </c:spPr>
          <c:invertIfNegative val="0"/>
          <c:dLbls>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Знають про послугу раннього втручання</c:v>
                </c:pt>
                <c:pt idx="1">
                  <c:v>Підтримують появу послуги раннього втручання</c:v>
                </c:pt>
                <c:pt idx="2">
                  <c:v>Підтримують реформи щодо відмови від дит будинків</c:v>
                </c:pt>
              </c:strCache>
            </c:strRef>
          </c:cat>
          <c:val>
            <c:numRef>
              <c:f>Лист1!$B$2:$B$4</c:f>
              <c:numCache>
                <c:formatCode>0%</c:formatCode>
                <c:ptCount val="3"/>
                <c:pt idx="0">
                  <c:v>0.2477</c:v>
                </c:pt>
                <c:pt idx="1">
                  <c:v>0.80079999999999996</c:v>
                </c:pt>
                <c:pt idx="2">
                  <c:v>0.71019999999999994</c:v>
                </c:pt>
              </c:numCache>
            </c:numRef>
          </c:val>
        </c:ser>
        <c:ser>
          <c:idx val="1"/>
          <c:order val="1"/>
          <c:tx>
            <c:strRef>
              <c:f>Лист1!$C$1</c:f>
              <c:strCache>
                <c:ptCount val="1"/>
                <c:pt idx="0">
                  <c:v>Столбец2</c:v>
                </c:pt>
              </c:strCache>
            </c:strRef>
          </c:tx>
          <c:spPr>
            <a:noFill/>
          </c:spPr>
          <c:invertIfNegative val="0"/>
          <c:cat>
            <c:strRef>
              <c:f>Лист1!$A$2:$A$4</c:f>
              <c:strCache>
                <c:ptCount val="3"/>
                <c:pt idx="0">
                  <c:v>Знають про послугу раннього втручання</c:v>
                </c:pt>
                <c:pt idx="1">
                  <c:v>Підтримують появу послуги раннього втручання</c:v>
                </c:pt>
                <c:pt idx="2">
                  <c:v>Підтримують реформи щодо відмови від дит будинків</c:v>
                </c:pt>
              </c:strCache>
            </c:strRef>
          </c:cat>
          <c:val>
            <c:numRef>
              <c:f>Лист1!$C$2:$C$4</c:f>
              <c:numCache>
                <c:formatCode>0%</c:formatCode>
                <c:ptCount val="3"/>
                <c:pt idx="0">
                  <c:v>0.75229999999999997</c:v>
                </c:pt>
                <c:pt idx="1">
                  <c:v>0.19920000000000004</c:v>
                </c:pt>
                <c:pt idx="2">
                  <c:v>0.28980000000000006</c:v>
                </c:pt>
              </c:numCache>
            </c:numRef>
          </c:val>
        </c:ser>
        <c:ser>
          <c:idx val="2"/>
          <c:order val="2"/>
          <c:tx>
            <c:strRef>
              <c:f>Лист1!$D$1</c:f>
              <c:strCache>
                <c:ptCount val="1"/>
                <c:pt idx="0">
                  <c:v>Столбец5</c:v>
                </c:pt>
              </c:strCache>
            </c:strRef>
          </c:tx>
          <c:spPr>
            <a:noFill/>
          </c:spPr>
          <c:invertIfNegative val="0"/>
          <c:cat>
            <c:strRef>
              <c:f>Лист1!$A$2:$A$4</c:f>
              <c:strCache>
                <c:ptCount val="3"/>
                <c:pt idx="0">
                  <c:v>Знають про послугу раннього втручання</c:v>
                </c:pt>
                <c:pt idx="1">
                  <c:v>Підтримують появу послуги раннього втручання</c:v>
                </c:pt>
                <c:pt idx="2">
                  <c:v>Підтримують реформи щодо відмови від дит будинків</c:v>
                </c:pt>
              </c:strCache>
            </c:strRef>
          </c:cat>
          <c:val>
            <c:numRef>
              <c:f>Лист1!$D$2:$D$4</c:f>
              <c:numCache>
                <c:formatCode>0%</c:formatCode>
                <c:ptCount val="3"/>
                <c:pt idx="0">
                  <c:v>0</c:v>
                </c:pt>
                <c:pt idx="1">
                  <c:v>0</c:v>
                </c:pt>
                <c:pt idx="2">
                  <c:v>0</c:v>
                </c:pt>
              </c:numCache>
            </c:numRef>
          </c:val>
        </c:ser>
        <c:ser>
          <c:idx val="3"/>
          <c:order val="3"/>
          <c:tx>
            <c:strRef>
              <c:f>Лист1!$E$1</c:f>
              <c:strCache>
                <c:ptCount val="1"/>
                <c:pt idx="0">
                  <c:v>Столбец3</c:v>
                </c:pt>
              </c:strCache>
            </c:strRef>
          </c:tx>
          <c:spPr>
            <a:noFill/>
          </c:spPr>
          <c:invertIfNegative val="0"/>
          <c:cat>
            <c:strRef>
              <c:f>Лист1!$A$2:$A$4</c:f>
              <c:strCache>
                <c:ptCount val="3"/>
                <c:pt idx="0">
                  <c:v>Знають про послугу раннього втручання</c:v>
                </c:pt>
                <c:pt idx="1">
                  <c:v>Підтримують появу послуги раннього втручання</c:v>
                </c:pt>
                <c:pt idx="2">
                  <c:v>Підтримують реформи щодо відмови від дит будинків</c:v>
                </c:pt>
              </c:strCache>
            </c:strRef>
          </c:cat>
          <c:val>
            <c:numRef>
              <c:f>Лист1!$E$2:$E$4</c:f>
              <c:numCache>
                <c:formatCode>0%</c:formatCode>
                <c:ptCount val="3"/>
                <c:pt idx="0">
                  <c:v>1</c:v>
                </c:pt>
                <c:pt idx="1">
                  <c:v>1</c:v>
                </c:pt>
                <c:pt idx="2">
                  <c:v>1</c:v>
                </c:pt>
              </c:numCache>
            </c:numRef>
          </c:val>
        </c:ser>
        <c:dLbls>
          <c:showLegendKey val="0"/>
          <c:showVal val="0"/>
          <c:showCatName val="0"/>
          <c:showSerName val="0"/>
          <c:showPercent val="0"/>
          <c:showBubbleSize val="0"/>
        </c:dLbls>
        <c:gapWidth val="50"/>
        <c:overlap val="100"/>
        <c:axId val="362470016"/>
        <c:axId val="362470408"/>
      </c:barChart>
      <c:catAx>
        <c:axId val="362470016"/>
        <c:scaling>
          <c:orientation val="maxMin"/>
        </c:scaling>
        <c:delete val="0"/>
        <c:axPos val="l"/>
        <c:numFmt formatCode="General" sourceLinked="1"/>
        <c:majorTickMark val="out"/>
        <c:minorTickMark val="none"/>
        <c:tickLblPos val="nextTo"/>
        <c:crossAx val="362470408"/>
        <c:crosses val="autoZero"/>
        <c:auto val="1"/>
        <c:lblAlgn val="ctr"/>
        <c:lblOffset val="100"/>
        <c:noMultiLvlLbl val="0"/>
      </c:catAx>
      <c:valAx>
        <c:axId val="362470408"/>
        <c:scaling>
          <c:orientation val="minMax"/>
        </c:scaling>
        <c:delete val="1"/>
        <c:axPos val="t"/>
        <c:majorGridlines>
          <c:spPr>
            <a:ln>
              <a:noFill/>
            </a:ln>
          </c:spPr>
        </c:majorGridlines>
        <c:numFmt formatCode="0%" sourceLinked="1"/>
        <c:majorTickMark val="out"/>
        <c:minorTickMark val="none"/>
        <c:tickLblPos val="nextTo"/>
        <c:crossAx val="362470016"/>
        <c:crosses val="autoZero"/>
        <c:crossBetween val="between"/>
      </c:valAx>
      <c:spPr>
        <a:noFill/>
        <a:ln w="25400">
          <a:noFill/>
        </a:ln>
      </c:spPr>
    </c:plotArea>
    <c:plotVisOnly val="1"/>
    <c:dispBlanksAs val="gap"/>
    <c:showDLblsOverMax val="0"/>
  </c:chart>
  <c:txPr>
    <a:bodyPr/>
    <a:lstStyle/>
    <a:p>
      <a:pPr>
        <a:defRPr sz="10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99080459770112"/>
          <c:y val="0.1658191790516631"/>
          <c:w val="0.34691105750154749"/>
          <c:h val="0.80671978675955325"/>
        </c:manualLayout>
      </c:layout>
      <c:barChart>
        <c:barDir val="bar"/>
        <c:grouping val="stacked"/>
        <c:varyColors val="0"/>
        <c:ser>
          <c:idx val="0"/>
          <c:order val="0"/>
          <c:tx>
            <c:strRef>
              <c:f>Лист1!$B$1</c:f>
              <c:strCache>
                <c:ptCount val="1"/>
                <c:pt idx="0">
                  <c:v>Столбец4</c:v>
                </c:pt>
              </c:strCache>
            </c:strRef>
          </c:tx>
          <c:spPr>
            <a:solidFill>
              <a:srgbClr val="FFC000"/>
            </a:solidFill>
          </c:spPr>
          <c:invertIfNegative val="0"/>
          <c:dLbls>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Лист1!$B$2:$B$14</c:f>
              <c:numCache>
                <c:formatCode>0%</c:formatCode>
                <c:ptCount val="13"/>
                <c:pt idx="0">
                  <c:v>0.49070000000000003</c:v>
                </c:pt>
                <c:pt idx="1">
                  <c:v>0.46920000000000001</c:v>
                </c:pt>
                <c:pt idx="2">
                  <c:v>0.39639999999999997</c:v>
                </c:pt>
                <c:pt idx="3">
                  <c:v>0.39360000000000001</c:v>
                </c:pt>
                <c:pt idx="4">
                  <c:v>0.38669999999999999</c:v>
                </c:pt>
                <c:pt idx="5">
                  <c:v>0.3528</c:v>
                </c:pt>
                <c:pt idx="6">
                  <c:v>0.33350000000000002</c:v>
                </c:pt>
                <c:pt idx="7">
                  <c:v>0.33200000000000002</c:v>
                </c:pt>
                <c:pt idx="8">
                  <c:v>0.32390000000000002</c:v>
                </c:pt>
                <c:pt idx="9">
                  <c:v>0.2999</c:v>
                </c:pt>
                <c:pt idx="10">
                  <c:v>0.29099999999999998</c:v>
                </c:pt>
                <c:pt idx="11">
                  <c:v>0.19389999999999999</c:v>
                </c:pt>
                <c:pt idx="12">
                  <c:v>0.17419999999999999</c:v>
                </c:pt>
              </c:numCache>
            </c:numRef>
          </c:val>
        </c:ser>
        <c:ser>
          <c:idx val="1"/>
          <c:order val="1"/>
          <c:tx>
            <c:strRef>
              <c:f>Лист1!$C$1</c:f>
              <c:strCache>
                <c:ptCount val="1"/>
                <c:pt idx="0">
                  <c:v>Столбец2</c:v>
                </c:pt>
              </c:strCache>
            </c:strRef>
          </c:tx>
          <c:spPr>
            <a:noFill/>
          </c:spPr>
          <c:invertIfNegative val="0"/>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Лист1!$C$2:$C$14</c:f>
              <c:numCache>
                <c:formatCode>0%</c:formatCode>
                <c:ptCount val="13"/>
                <c:pt idx="0">
                  <c:v>0.50929999999999997</c:v>
                </c:pt>
                <c:pt idx="1">
                  <c:v>0.53079999999999994</c:v>
                </c:pt>
                <c:pt idx="2">
                  <c:v>0.60360000000000003</c:v>
                </c:pt>
                <c:pt idx="3">
                  <c:v>0.60640000000000005</c:v>
                </c:pt>
                <c:pt idx="4">
                  <c:v>0.61329999999999996</c:v>
                </c:pt>
                <c:pt idx="5">
                  <c:v>0.6472</c:v>
                </c:pt>
                <c:pt idx="6">
                  <c:v>0.66649999999999998</c:v>
                </c:pt>
                <c:pt idx="7">
                  <c:v>0.66799999999999993</c:v>
                </c:pt>
                <c:pt idx="8">
                  <c:v>0.67609999999999992</c:v>
                </c:pt>
                <c:pt idx="9">
                  <c:v>0.70009999999999994</c:v>
                </c:pt>
                <c:pt idx="10">
                  <c:v>0.70900000000000007</c:v>
                </c:pt>
                <c:pt idx="11">
                  <c:v>0.80610000000000004</c:v>
                </c:pt>
                <c:pt idx="12">
                  <c:v>0.82579999999999998</c:v>
                </c:pt>
              </c:numCache>
            </c:numRef>
          </c:val>
        </c:ser>
        <c:ser>
          <c:idx val="2"/>
          <c:order val="2"/>
          <c:tx>
            <c:strRef>
              <c:f>Лист1!$D$1</c:f>
              <c:strCache>
                <c:ptCount val="1"/>
                <c:pt idx="0">
                  <c:v>Столбец5</c:v>
                </c:pt>
              </c:strCache>
            </c:strRef>
          </c:tx>
          <c:spPr>
            <a:noFill/>
          </c:spPr>
          <c:invertIfNegative val="0"/>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Лист1!$D$2:$D$14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3"/>
          <c:order val="3"/>
          <c:tx>
            <c:strRef>
              <c:f>Лист1!$E$1</c:f>
              <c:strCache>
                <c:ptCount val="1"/>
                <c:pt idx="0">
                  <c:v>Столбец3</c:v>
                </c:pt>
              </c:strCache>
            </c:strRef>
          </c:tx>
          <c:spPr>
            <a:noFill/>
          </c:spPr>
          <c:invertIfNegative val="0"/>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Лист1!$E$2:$E$14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er>
        <c:dLbls>
          <c:showLegendKey val="0"/>
          <c:showVal val="0"/>
          <c:showCatName val="0"/>
          <c:showSerName val="0"/>
          <c:showPercent val="0"/>
          <c:showBubbleSize val="0"/>
        </c:dLbls>
        <c:gapWidth val="50"/>
        <c:overlap val="100"/>
        <c:axId val="362471192"/>
        <c:axId val="362471584"/>
      </c:barChart>
      <c:catAx>
        <c:axId val="362471192"/>
        <c:scaling>
          <c:orientation val="maxMin"/>
        </c:scaling>
        <c:delete val="0"/>
        <c:axPos val="l"/>
        <c:numFmt formatCode="General" sourceLinked="1"/>
        <c:majorTickMark val="out"/>
        <c:minorTickMark val="none"/>
        <c:tickLblPos val="nextTo"/>
        <c:txPr>
          <a:bodyPr/>
          <a:lstStyle/>
          <a:p>
            <a:pPr>
              <a:defRPr sz="900"/>
            </a:pPr>
            <a:endParaRPr lang="en-US"/>
          </a:p>
        </c:txPr>
        <c:crossAx val="362471584"/>
        <c:crosses val="autoZero"/>
        <c:auto val="1"/>
        <c:lblAlgn val="ctr"/>
        <c:lblOffset val="100"/>
        <c:noMultiLvlLbl val="0"/>
      </c:catAx>
      <c:valAx>
        <c:axId val="362471584"/>
        <c:scaling>
          <c:orientation val="minMax"/>
        </c:scaling>
        <c:delete val="1"/>
        <c:axPos val="t"/>
        <c:majorGridlines>
          <c:spPr>
            <a:ln>
              <a:noFill/>
            </a:ln>
          </c:spPr>
        </c:majorGridlines>
        <c:numFmt formatCode="0%" sourceLinked="1"/>
        <c:majorTickMark val="out"/>
        <c:minorTickMark val="none"/>
        <c:tickLblPos val="nextTo"/>
        <c:crossAx val="362471192"/>
        <c:crosses val="autoZero"/>
        <c:crossBetween val="between"/>
      </c:valAx>
      <c:spPr>
        <a:noFill/>
        <a:ln w="25400">
          <a:noFill/>
        </a:ln>
      </c:spPr>
    </c:plotArea>
    <c:plotVisOnly val="1"/>
    <c:dispBlanksAs val="gap"/>
    <c:showDLblsOverMax val="0"/>
  </c:chart>
  <c:txPr>
    <a:bodyPr/>
    <a:lstStyle/>
    <a:p>
      <a:pPr>
        <a:defRPr sz="100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2214602417911E-2"/>
          <c:y val="0.1658192154253359"/>
          <c:w val="0.88994597308118029"/>
          <c:h val="0.80671978675955325"/>
        </c:manualLayout>
      </c:layout>
      <c:barChart>
        <c:barDir val="bar"/>
        <c:grouping val="stacked"/>
        <c:varyColors val="0"/>
        <c:ser>
          <c:idx val="0"/>
          <c:order val="0"/>
          <c:tx>
            <c:strRef>
              <c:f>Лист1!$B$1</c:f>
              <c:strCache>
                <c:ptCount val="1"/>
                <c:pt idx="0">
                  <c:v>Схід</c:v>
                </c:pt>
              </c:strCache>
            </c:strRef>
          </c:tx>
          <c:spPr>
            <a:solidFill>
              <a:schemeClr val="accent2">
                <a:lumMod val="60000"/>
                <a:lumOff val="40000"/>
              </a:schemeClr>
            </a:solidFill>
          </c:spPr>
          <c:invertIfNegative val="0"/>
          <c:dLbls>
            <c:dLbl>
              <c:idx val="3"/>
              <c:spPr/>
              <c:txPr>
                <a:bodyPr/>
                <a:lstStyle/>
                <a:p>
                  <a:pPr>
                    <a:defRPr sz="900" b="0">
                      <a:solidFill>
                        <a:schemeClr val="tx1"/>
                      </a:solidFill>
                    </a:defRPr>
                  </a:pPr>
                  <a:endParaRPr lang="en-US"/>
                </a:p>
              </c:txPr>
              <c:dLblPos val="inBase"/>
              <c:showLegendKey val="0"/>
              <c:showVal val="1"/>
              <c:showCatName val="0"/>
              <c:showSerName val="0"/>
              <c:showPercent val="0"/>
              <c:showBubbleSize val="0"/>
            </c:dLbl>
            <c:dLbl>
              <c:idx val="7"/>
              <c:spPr/>
              <c:txPr>
                <a:bodyPr/>
                <a:lstStyle/>
                <a:p>
                  <a:pPr>
                    <a:defRPr sz="900" b="0">
                      <a:solidFill>
                        <a:schemeClr val="tx1"/>
                      </a:solidFill>
                    </a:defRPr>
                  </a:pPr>
                  <a:endParaRPr lang="en-US"/>
                </a:p>
              </c:txPr>
              <c:dLblPos val="inBase"/>
              <c:showLegendKey val="0"/>
              <c:showVal val="1"/>
              <c:showCatName val="0"/>
              <c:showSerName val="0"/>
              <c:showPercent val="0"/>
              <c:showBubbleSize val="0"/>
            </c:dLbl>
            <c:dLbl>
              <c:idx val="10"/>
              <c:spPr/>
              <c:txPr>
                <a:bodyPr/>
                <a:lstStyle/>
                <a:p>
                  <a:pPr>
                    <a:defRPr sz="900" b="0">
                      <a:solidFill>
                        <a:schemeClr val="tx1"/>
                      </a:solidFill>
                    </a:defRPr>
                  </a:pPr>
                  <a:endParaRPr lang="en-US"/>
                </a:p>
              </c:txPr>
              <c:dLblPos val="inBase"/>
              <c:showLegendKey val="0"/>
              <c:showVal val="1"/>
              <c:showCatName val="0"/>
              <c:showSerName val="0"/>
              <c:showPercent val="0"/>
              <c:showBubbleSize val="0"/>
            </c:dLbl>
            <c:dLbl>
              <c:idx val="12"/>
              <c:spPr/>
              <c:txPr>
                <a:bodyPr/>
                <a:lstStyle/>
                <a:p>
                  <a:pPr>
                    <a:defRPr sz="900" b="0">
                      <a:solidFill>
                        <a:schemeClr val="tx1"/>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b="1">
                    <a:solidFill>
                      <a:srgbClr val="0000FF"/>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Лист1!$B$2:$B$14</c:f>
              <c:numCache>
                <c:formatCode>0%</c:formatCode>
                <c:ptCount val="13"/>
                <c:pt idx="0">
                  <c:v>0.35049999999999998</c:v>
                </c:pt>
                <c:pt idx="1">
                  <c:v>0.38</c:v>
                </c:pt>
                <c:pt idx="2">
                  <c:v>0.30309999999999998</c:v>
                </c:pt>
                <c:pt idx="3">
                  <c:v>0.35720000000000002</c:v>
                </c:pt>
                <c:pt idx="4">
                  <c:v>0.30499999999999999</c:v>
                </c:pt>
                <c:pt idx="5">
                  <c:v>0.27289999999999998</c:v>
                </c:pt>
                <c:pt idx="6">
                  <c:v>0.28639999999999999</c:v>
                </c:pt>
                <c:pt idx="7">
                  <c:v>0.30309999999999998</c:v>
                </c:pt>
                <c:pt idx="8">
                  <c:v>0.23549999999999999</c:v>
                </c:pt>
                <c:pt idx="9">
                  <c:v>0.2293</c:v>
                </c:pt>
                <c:pt idx="10">
                  <c:v>0.25540000000000002</c:v>
                </c:pt>
                <c:pt idx="11">
                  <c:v>0.1208</c:v>
                </c:pt>
                <c:pt idx="12">
                  <c:v>0.14599999999999999</c:v>
                </c:pt>
              </c:numCache>
            </c:numRef>
          </c:val>
        </c:ser>
        <c:ser>
          <c:idx val="1"/>
          <c:order val="1"/>
          <c:tx>
            <c:strRef>
              <c:f>Лист1!$C$1</c:f>
              <c:strCache>
                <c:ptCount val="1"/>
                <c:pt idx="0">
                  <c:v>Столбец2</c:v>
                </c:pt>
              </c:strCache>
            </c:strRef>
          </c:tx>
          <c:spPr>
            <a:noFill/>
          </c:spPr>
          <c:invertIfNegative val="0"/>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Лист1!$C$2:$C$14</c:f>
              <c:numCache>
                <c:formatCode>0%</c:formatCode>
                <c:ptCount val="13"/>
                <c:pt idx="0">
                  <c:v>0.64949999999999997</c:v>
                </c:pt>
                <c:pt idx="1">
                  <c:v>0.62</c:v>
                </c:pt>
                <c:pt idx="2">
                  <c:v>0.69690000000000007</c:v>
                </c:pt>
                <c:pt idx="3">
                  <c:v>0.64280000000000004</c:v>
                </c:pt>
                <c:pt idx="4">
                  <c:v>0.69500000000000006</c:v>
                </c:pt>
                <c:pt idx="5">
                  <c:v>0.72710000000000008</c:v>
                </c:pt>
                <c:pt idx="6">
                  <c:v>0.71360000000000001</c:v>
                </c:pt>
                <c:pt idx="7">
                  <c:v>0.69690000000000007</c:v>
                </c:pt>
                <c:pt idx="8">
                  <c:v>0.76449999999999996</c:v>
                </c:pt>
                <c:pt idx="9">
                  <c:v>0.77069999999999994</c:v>
                </c:pt>
                <c:pt idx="10">
                  <c:v>0.74459999999999993</c:v>
                </c:pt>
                <c:pt idx="11">
                  <c:v>0.87919999999999998</c:v>
                </c:pt>
                <c:pt idx="12">
                  <c:v>0.85399999999999998</c:v>
                </c:pt>
              </c:numCache>
            </c:numRef>
          </c:val>
        </c:ser>
        <c:ser>
          <c:idx val="2"/>
          <c:order val="2"/>
          <c:tx>
            <c:strRef>
              <c:f>Лист1!$D$1</c:f>
              <c:strCache>
                <c:ptCount val="1"/>
                <c:pt idx="0">
                  <c:v>Захід</c:v>
                </c:pt>
              </c:strCache>
            </c:strRef>
          </c:tx>
          <c:spPr>
            <a:solidFill>
              <a:schemeClr val="accent4">
                <a:lumMod val="60000"/>
                <a:lumOff val="40000"/>
              </a:schemeClr>
            </a:solidFill>
          </c:spPr>
          <c:invertIfNegative val="0"/>
          <c:dLbls>
            <c:dLbl>
              <c:idx val="1"/>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12"/>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Лист1!$D$2:$D$14</c:f>
              <c:numCache>
                <c:formatCode>0%</c:formatCode>
                <c:ptCount val="13"/>
                <c:pt idx="0">
                  <c:v>0.46110000000000001</c:v>
                </c:pt>
                <c:pt idx="1">
                  <c:v>0.61519999999999997</c:v>
                </c:pt>
                <c:pt idx="2">
                  <c:v>0.35099999999999998</c:v>
                </c:pt>
                <c:pt idx="3">
                  <c:v>0.32629999999999998</c:v>
                </c:pt>
                <c:pt idx="4">
                  <c:v>0.33360000000000001</c:v>
                </c:pt>
                <c:pt idx="5">
                  <c:v>0.35310000000000002</c:v>
                </c:pt>
                <c:pt idx="6">
                  <c:v>0.33150000000000002</c:v>
                </c:pt>
                <c:pt idx="7">
                  <c:v>0.34510000000000002</c:v>
                </c:pt>
                <c:pt idx="8">
                  <c:v>0.28739999999999999</c:v>
                </c:pt>
                <c:pt idx="9">
                  <c:v>0.32750000000000001</c:v>
                </c:pt>
                <c:pt idx="10">
                  <c:v>0.2472</c:v>
                </c:pt>
                <c:pt idx="11">
                  <c:v>0.1963</c:v>
                </c:pt>
                <c:pt idx="12">
                  <c:v>9.7500000000000003E-2</c:v>
                </c:pt>
              </c:numCache>
            </c:numRef>
          </c:val>
        </c:ser>
        <c:ser>
          <c:idx val="3"/>
          <c:order val="3"/>
          <c:tx>
            <c:strRef>
              <c:f>Лист1!$E$1</c:f>
              <c:strCache>
                <c:ptCount val="1"/>
                <c:pt idx="0">
                  <c:v>Столбец3</c:v>
                </c:pt>
              </c:strCache>
            </c:strRef>
          </c:tx>
          <c:spPr>
            <a:noFill/>
          </c:spPr>
          <c:invertIfNegative val="0"/>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Лист1!$E$2:$E$14</c:f>
              <c:numCache>
                <c:formatCode>0%</c:formatCode>
                <c:ptCount val="13"/>
                <c:pt idx="0">
                  <c:v>0.53889999999999993</c:v>
                </c:pt>
                <c:pt idx="1">
                  <c:v>0.38480000000000003</c:v>
                </c:pt>
                <c:pt idx="2">
                  <c:v>0.64900000000000002</c:v>
                </c:pt>
                <c:pt idx="3">
                  <c:v>0.67369999999999997</c:v>
                </c:pt>
                <c:pt idx="4">
                  <c:v>0.66639999999999999</c:v>
                </c:pt>
                <c:pt idx="5">
                  <c:v>0.64690000000000003</c:v>
                </c:pt>
                <c:pt idx="6">
                  <c:v>0.66849999999999998</c:v>
                </c:pt>
                <c:pt idx="7">
                  <c:v>0.65490000000000004</c:v>
                </c:pt>
                <c:pt idx="8">
                  <c:v>0.71260000000000001</c:v>
                </c:pt>
                <c:pt idx="9">
                  <c:v>0.67249999999999999</c:v>
                </c:pt>
                <c:pt idx="10">
                  <c:v>0.75280000000000002</c:v>
                </c:pt>
                <c:pt idx="11">
                  <c:v>0.80369999999999997</c:v>
                </c:pt>
                <c:pt idx="12">
                  <c:v>0.90249999999999997</c:v>
                </c:pt>
              </c:numCache>
            </c:numRef>
          </c:val>
        </c:ser>
        <c:ser>
          <c:idx val="4"/>
          <c:order val="4"/>
          <c:tx>
            <c:strRef>
              <c:f>Лист1!$F$1</c:f>
              <c:strCache>
                <c:ptCount val="1"/>
                <c:pt idx="0">
                  <c:v>Північ+Центр</c:v>
                </c:pt>
              </c:strCache>
            </c:strRef>
          </c:tx>
          <c:spPr>
            <a:solidFill>
              <a:srgbClr val="92D050"/>
            </a:solidFill>
          </c:spPr>
          <c:invertIfNegative val="0"/>
          <c:dLbls>
            <c:dLbl>
              <c:idx val="0"/>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2"/>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4"/>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8"/>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9"/>
              <c:spPr/>
              <c:txPr>
                <a:bodyPr/>
                <a:lstStyle/>
                <a:p>
                  <a:pPr>
                    <a:defRPr sz="900" b="1">
                      <a:solidFill>
                        <a:srgbClr val="FF0000"/>
                      </a:solidFill>
                    </a:defRPr>
                  </a:pPr>
                  <a:endParaRPr lang="en-US"/>
                </a:p>
              </c:txPr>
              <c:dLblPos val="inBase"/>
              <c:showLegendKey val="0"/>
              <c:showVal val="1"/>
              <c:showCatName val="0"/>
              <c:showSerName val="0"/>
              <c:showPercent val="0"/>
              <c:showBubbleSize val="0"/>
            </c:dLbl>
            <c:dLbl>
              <c:idx val="12"/>
              <c:spPr/>
              <c:txPr>
                <a:bodyPr/>
                <a:lstStyle/>
                <a:p>
                  <a:pPr>
                    <a:defRPr sz="900" b="1">
                      <a:solidFill>
                        <a:srgbClr val="FF0000"/>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Лист1!$F$2:$F$14</c:f>
              <c:numCache>
                <c:formatCode>0%</c:formatCode>
                <c:ptCount val="13"/>
                <c:pt idx="0">
                  <c:v>0.59379999999999999</c:v>
                </c:pt>
                <c:pt idx="1">
                  <c:v>0.43719999999999998</c:v>
                </c:pt>
                <c:pt idx="2">
                  <c:v>0.4667</c:v>
                </c:pt>
                <c:pt idx="3">
                  <c:v>0.40389999999999998</c:v>
                </c:pt>
                <c:pt idx="4">
                  <c:v>0.45989999999999998</c:v>
                </c:pt>
                <c:pt idx="5">
                  <c:v>0.37419999999999998</c:v>
                </c:pt>
                <c:pt idx="6">
                  <c:v>0.32369999999999999</c:v>
                </c:pt>
                <c:pt idx="7">
                  <c:v>0.26929999999999998</c:v>
                </c:pt>
                <c:pt idx="8">
                  <c:v>0.41539999999999999</c:v>
                </c:pt>
                <c:pt idx="9">
                  <c:v>0.34839999999999999</c:v>
                </c:pt>
                <c:pt idx="10">
                  <c:v>0.32500000000000001</c:v>
                </c:pt>
                <c:pt idx="11">
                  <c:v>0.17100000000000001</c:v>
                </c:pt>
                <c:pt idx="12">
                  <c:v>0.22520000000000001</c:v>
                </c:pt>
              </c:numCache>
            </c:numRef>
          </c:val>
        </c:ser>
        <c:ser>
          <c:idx val="5"/>
          <c:order val="5"/>
          <c:tx>
            <c:strRef>
              <c:f>Лист1!$G$1</c:f>
              <c:strCache>
                <c:ptCount val="1"/>
                <c:pt idx="0">
                  <c:v>Столбец4</c:v>
                </c:pt>
              </c:strCache>
            </c:strRef>
          </c:tx>
          <c:spPr>
            <a:noFill/>
          </c:spPr>
          <c:invertIfNegative val="0"/>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Лист1!$G$2:$G$14</c:f>
              <c:numCache>
                <c:formatCode>0%</c:formatCode>
                <c:ptCount val="13"/>
                <c:pt idx="0">
                  <c:v>0.40620000000000001</c:v>
                </c:pt>
                <c:pt idx="1">
                  <c:v>0.56279999999999997</c:v>
                </c:pt>
                <c:pt idx="2">
                  <c:v>0.5333</c:v>
                </c:pt>
                <c:pt idx="3">
                  <c:v>0.59610000000000007</c:v>
                </c:pt>
                <c:pt idx="4">
                  <c:v>0.54010000000000002</c:v>
                </c:pt>
                <c:pt idx="5">
                  <c:v>0.62580000000000002</c:v>
                </c:pt>
                <c:pt idx="6">
                  <c:v>0.67630000000000001</c:v>
                </c:pt>
                <c:pt idx="7">
                  <c:v>0.73070000000000002</c:v>
                </c:pt>
                <c:pt idx="8">
                  <c:v>0.58460000000000001</c:v>
                </c:pt>
                <c:pt idx="9">
                  <c:v>0.65159999999999996</c:v>
                </c:pt>
                <c:pt idx="10">
                  <c:v>0.67500000000000004</c:v>
                </c:pt>
                <c:pt idx="11">
                  <c:v>0.82899999999999996</c:v>
                </c:pt>
                <c:pt idx="12">
                  <c:v>0.77479999999999993</c:v>
                </c:pt>
              </c:numCache>
            </c:numRef>
          </c:val>
        </c:ser>
        <c:ser>
          <c:idx val="6"/>
          <c:order val="6"/>
          <c:tx>
            <c:strRef>
              <c:f>Лист1!$H$1</c:f>
              <c:strCache>
                <c:ptCount val="1"/>
                <c:pt idx="0">
                  <c:v>Південь</c:v>
                </c:pt>
              </c:strCache>
            </c:strRef>
          </c:tx>
          <c:spPr>
            <a:solidFill>
              <a:srgbClr val="FFFF00"/>
            </a:solidFill>
          </c:spPr>
          <c:invertIfNegative val="0"/>
          <c:dLbls>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pPr/>
              <c:txPr>
                <a:bodyPr/>
                <a:lstStyle/>
                <a:p>
                  <a:pPr>
                    <a:defRPr sz="900" b="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9"/>
              <c:spPr/>
              <c:txPr>
                <a:bodyPr/>
                <a:lstStyle/>
                <a:p>
                  <a:pPr>
                    <a:defRPr sz="900" b="0">
                      <a:solidFill>
                        <a:schemeClr val="tx1"/>
                      </a:solidFill>
                    </a:defRPr>
                  </a:pPr>
                  <a:endParaRPr lang="en-US"/>
                </a:p>
              </c:txPr>
              <c:dLblPos val="inBase"/>
              <c:showLegendKey val="0"/>
              <c:showVal val="1"/>
              <c:showCatName val="0"/>
              <c:showSerName val="0"/>
              <c:showPercent val="0"/>
              <c:showBubbleSize val="0"/>
            </c:dLbl>
            <c:dLbl>
              <c:idx val="10"/>
              <c:spPr/>
              <c:txPr>
                <a:bodyPr/>
                <a:lstStyle/>
                <a:p>
                  <a:pPr>
                    <a:defRPr sz="900" b="0">
                      <a:solidFill>
                        <a:schemeClr val="tx1"/>
                      </a:solidFill>
                    </a:defRPr>
                  </a:pPr>
                  <a:endParaRPr lang="en-US"/>
                </a:p>
              </c:txPr>
              <c:dLblPos val="inBase"/>
              <c:showLegendKey val="0"/>
              <c:showVal val="1"/>
              <c:showCatName val="0"/>
              <c:showSerName val="0"/>
              <c:showPercent val="0"/>
              <c:showBubbleSize val="0"/>
            </c:dLbl>
            <c:dLbl>
              <c:idx val="12"/>
              <c:spPr/>
              <c:txPr>
                <a:bodyPr/>
                <a:lstStyle/>
                <a:p>
                  <a:pPr>
                    <a:defRPr sz="900" b="0">
                      <a:solidFill>
                        <a:schemeClr val="tx1"/>
                      </a:solidFill>
                    </a:defRPr>
                  </a:pPr>
                  <a:endParaRPr lang="en-US"/>
                </a:p>
              </c:txPr>
              <c:dLblPos val="inBase"/>
              <c:showLegendKey val="0"/>
              <c:showVal val="1"/>
              <c:showCatName val="0"/>
              <c:showSerName val="0"/>
              <c:showPercent val="0"/>
              <c:showBubbleSize val="0"/>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txPr>
              <a:bodyPr/>
              <a:lstStyle/>
              <a:p>
                <a:pPr>
                  <a:defRPr sz="900" b="1">
                    <a:solidFill>
                      <a:srgbClr val="FF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Лист1!$H$2:$H$14</c:f>
              <c:numCache>
                <c:formatCode>0%</c:formatCode>
                <c:ptCount val="13"/>
                <c:pt idx="0">
                  <c:v>0.61580000000000001</c:v>
                </c:pt>
                <c:pt idx="1">
                  <c:v>0.60599999999999998</c:v>
                </c:pt>
                <c:pt idx="2">
                  <c:v>0.50670000000000004</c:v>
                </c:pt>
                <c:pt idx="3">
                  <c:v>0.5423</c:v>
                </c:pt>
                <c:pt idx="4">
                  <c:v>0.46870000000000001</c:v>
                </c:pt>
                <c:pt idx="5">
                  <c:v>0.50180000000000002</c:v>
                </c:pt>
                <c:pt idx="6">
                  <c:v>0.48330000000000001</c:v>
                </c:pt>
                <c:pt idx="7">
                  <c:v>0.55600000000000005</c:v>
                </c:pt>
                <c:pt idx="8">
                  <c:v>0.35460000000000003</c:v>
                </c:pt>
                <c:pt idx="9">
                  <c:v>0.31969999999999998</c:v>
                </c:pt>
                <c:pt idx="10">
                  <c:v>0.34649999999999997</c:v>
                </c:pt>
                <c:pt idx="11">
                  <c:v>0.44040000000000001</c:v>
                </c:pt>
                <c:pt idx="12">
                  <c:v>0.20549999999999999</c:v>
                </c:pt>
              </c:numCache>
            </c:numRef>
          </c:val>
        </c:ser>
        <c:ser>
          <c:idx val="7"/>
          <c:order val="7"/>
          <c:tx>
            <c:strRef>
              <c:f>Лист1!$I$1</c:f>
              <c:strCache>
                <c:ptCount val="1"/>
                <c:pt idx="0">
                  <c:v>Столбец5</c:v>
                </c:pt>
              </c:strCache>
            </c:strRef>
          </c:tx>
          <c:spPr>
            <a:noFill/>
          </c:spPr>
          <c:invertIfNegative val="0"/>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Лист1!$I$2:$I$14</c:f>
              <c:numCache>
                <c:formatCode>0%</c:formatCode>
                <c:ptCount val="13"/>
                <c:pt idx="0">
                  <c:v>0.38419999999999999</c:v>
                </c:pt>
                <c:pt idx="1">
                  <c:v>0.39400000000000002</c:v>
                </c:pt>
                <c:pt idx="2">
                  <c:v>0.49329999999999996</c:v>
                </c:pt>
                <c:pt idx="3">
                  <c:v>0.4577</c:v>
                </c:pt>
                <c:pt idx="4">
                  <c:v>0.53129999999999999</c:v>
                </c:pt>
                <c:pt idx="5">
                  <c:v>0.49819999999999998</c:v>
                </c:pt>
                <c:pt idx="6">
                  <c:v>0.51669999999999994</c:v>
                </c:pt>
                <c:pt idx="7">
                  <c:v>0.44399999999999995</c:v>
                </c:pt>
                <c:pt idx="8">
                  <c:v>0.64539999999999997</c:v>
                </c:pt>
                <c:pt idx="9">
                  <c:v>0.68030000000000002</c:v>
                </c:pt>
                <c:pt idx="10">
                  <c:v>0.65349999999999997</c:v>
                </c:pt>
                <c:pt idx="11">
                  <c:v>0.55959999999999999</c:v>
                </c:pt>
                <c:pt idx="12">
                  <c:v>0.79449999999999998</c:v>
                </c:pt>
              </c:numCache>
            </c:numRef>
          </c:val>
        </c:ser>
        <c:ser>
          <c:idx val="8"/>
          <c:order val="8"/>
          <c:tx>
            <c:strRef>
              <c:f>Лист1!$J$1</c:f>
              <c:strCache>
                <c:ptCount val="1"/>
                <c:pt idx="0">
                  <c:v>Київ</c:v>
                </c:pt>
              </c:strCache>
            </c:strRef>
          </c:tx>
          <c:spPr>
            <a:solidFill>
              <a:schemeClr val="accent3">
                <a:lumMod val="60000"/>
                <a:lumOff val="40000"/>
              </a:schemeClr>
            </a:solidFill>
            <a:ln>
              <a:noFill/>
            </a:ln>
          </c:spPr>
          <c:invertIfNegative val="0"/>
          <c:dLbls>
            <c:dLbl>
              <c:idx val="0"/>
              <c:spPr/>
              <c:txPr>
                <a:bodyPr/>
                <a:lstStyle/>
                <a:p>
                  <a:pPr>
                    <a:defRPr sz="900" b="1">
                      <a:solidFill>
                        <a:srgbClr val="FF0000"/>
                      </a:solidFill>
                    </a:defRPr>
                  </a:pPr>
                  <a:endParaRPr lang="en-US"/>
                </a:p>
              </c:txPr>
              <c:showLegendKey val="0"/>
              <c:showVal val="1"/>
              <c:showCatName val="0"/>
              <c:showSerName val="0"/>
              <c:showPercent val="0"/>
              <c:showBubbleSize val="0"/>
            </c:dLbl>
            <c:dLbl>
              <c:idx val="1"/>
              <c:spPr/>
              <c:txPr>
                <a:bodyPr/>
                <a:lstStyle/>
                <a:p>
                  <a:pPr>
                    <a:defRPr sz="900" b="1">
                      <a:solidFill>
                        <a:srgbClr val="0000FF"/>
                      </a:solidFill>
                    </a:defRPr>
                  </a:pPr>
                  <a:endParaRPr lang="en-US"/>
                </a:p>
              </c:txPr>
              <c:showLegendKey val="0"/>
              <c:showVal val="1"/>
              <c:showCatName val="0"/>
              <c:showSerName val="0"/>
              <c:showPercent val="0"/>
              <c:showBubbleSize val="0"/>
            </c:dLbl>
            <c:dLbl>
              <c:idx val="2"/>
              <c:spPr/>
              <c:txPr>
                <a:bodyPr/>
                <a:lstStyle/>
                <a:p>
                  <a:pPr>
                    <a:defRPr sz="900" b="1">
                      <a:solidFill>
                        <a:srgbClr val="FF0000"/>
                      </a:solidFill>
                    </a:defRPr>
                  </a:pPr>
                  <a:endParaRPr lang="en-US"/>
                </a:p>
              </c:txPr>
              <c:showLegendKey val="0"/>
              <c:showVal val="1"/>
              <c:showCatName val="0"/>
              <c:showSerName val="0"/>
              <c:showPercent val="0"/>
              <c:showBubbleSize val="0"/>
            </c:dLbl>
            <c:dLbl>
              <c:idx val="4"/>
              <c:spPr/>
              <c:txPr>
                <a:bodyPr/>
                <a:lstStyle/>
                <a:p>
                  <a:pPr>
                    <a:defRPr sz="900" b="1">
                      <a:solidFill>
                        <a:srgbClr val="FF0000"/>
                      </a:solidFill>
                    </a:defRPr>
                  </a:pPr>
                  <a:endParaRPr lang="en-US"/>
                </a:p>
              </c:txPr>
              <c:showLegendKey val="0"/>
              <c:showVal val="1"/>
              <c:showCatName val="0"/>
              <c:showSerName val="0"/>
              <c:showPercent val="0"/>
              <c:showBubbleSize val="0"/>
            </c:dLbl>
            <c:dLbl>
              <c:idx val="5"/>
              <c:spPr/>
              <c:txPr>
                <a:bodyPr/>
                <a:lstStyle/>
                <a:p>
                  <a:pPr>
                    <a:defRPr sz="900" b="1">
                      <a:solidFill>
                        <a:srgbClr val="FF0000"/>
                      </a:solidFill>
                    </a:defRPr>
                  </a:pPr>
                  <a:endParaRPr lang="en-US"/>
                </a:p>
              </c:txPr>
              <c:showLegendKey val="0"/>
              <c:showVal val="1"/>
              <c:showCatName val="0"/>
              <c:showSerName val="0"/>
              <c:showPercent val="0"/>
              <c:showBubbleSize val="0"/>
            </c:dLbl>
            <c:dLbl>
              <c:idx val="7"/>
              <c:spPr/>
              <c:txPr>
                <a:bodyPr/>
                <a:lstStyle/>
                <a:p>
                  <a:pPr>
                    <a:defRPr sz="900" b="1">
                      <a:solidFill>
                        <a:srgbClr val="0000FF"/>
                      </a:solidFill>
                    </a:defRPr>
                  </a:pPr>
                  <a:endParaRPr lang="en-US"/>
                </a:p>
              </c:txPr>
              <c:showLegendKey val="0"/>
              <c:showVal val="1"/>
              <c:showCatName val="0"/>
              <c:showSerName val="0"/>
              <c:showPercent val="0"/>
              <c:showBubbleSize val="0"/>
            </c:dLbl>
            <c:dLbl>
              <c:idx val="8"/>
              <c:layout/>
              <c:spPr/>
              <c:txPr>
                <a:bodyPr/>
                <a:lstStyle/>
                <a:p>
                  <a:pPr>
                    <a:defRPr sz="900" b="1">
                      <a:solidFill>
                        <a:srgbClr val="FF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ext>
              </c:extLst>
            </c:dLbl>
            <c:dLbl>
              <c:idx val="9"/>
              <c:spPr/>
              <c:txPr>
                <a:bodyPr/>
                <a:lstStyle/>
                <a:p>
                  <a:pPr>
                    <a:defRPr sz="900" b="1">
                      <a:solidFill>
                        <a:srgbClr val="FF0000"/>
                      </a:solidFill>
                    </a:defRPr>
                  </a:pPr>
                  <a:endParaRPr lang="en-US"/>
                </a:p>
              </c:txPr>
              <c:showLegendKey val="0"/>
              <c:showVal val="1"/>
              <c:showCatName val="0"/>
              <c:showSerName val="0"/>
              <c:showPercent val="0"/>
              <c:showBubbleSize val="0"/>
            </c:dLbl>
            <c:dLbl>
              <c:idx val="10"/>
              <c:spPr/>
              <c:txPr>
                <a:bodyPr/>
                <a:lstStyle/>
                <a:p>
                  <a:pPr>
                    <a:defRPr sz="900" b="1">
                      <a:solidFill>
                        <a:srgbClr val="FF0000"/>
                      </a:solidFill>
                    </a:defRPr>
                  </a:pPr>
                  <a:endParaRPr lang="en-US"/>
                </a:p>
              </c:txPr>
              <c:showLegendKey val="0"/>
              <c:showVal val="1"/>
              <c:showCatName val="0"/>
              <c:showSerName val="0"/>
              <c:showPercent val="0"/>
              <c:showBubbleSize val="0"/>
            </c:dLbl>
            <c:dLbl>
              <c:idx val="12"/>
              <c:spPr/>
              <c:txPr>
                <a:bodyPr/>
                <a:lstStyle/>
                <a:p>
                  <a:pPr>
                    <a:defRPr sz="900" b="1">
                      <a:solidFill>
                        <a:srgbClr val="FF0000"/>
                      </a:solidFill>
                    </a:defRPr>
                  </a:pPr>
                  <a:endParaRPr lang="en-US"/>
                </a:p>
              </c:txPr>
              <c:showLegendKey val="0"/>
              <c:showVal val="1"/>
              <c:showCatName val="0"/>
              <c:showSerName val="0"/>
              <c:showPercent val="0"/>
              <c:showBubbleSize val="0"/>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Лист1!$J$2:$J$14</c:f>
              <c:numCache>
                <c:formatCode>0%</c:formatCode>
                <c:ptCount val="13"/>
                <c:pt idx="0">
                  <c:v>0.57499999999999996</c:v>
                </c:pt>
                <c:pt idx="1">
                  <c:v>0.3952</c:v>
                </c:pt>
                <c:pt idx="2">
                  <c:v>0.53620000000000001</c:v>
                </c:pt>
                <c:pt idx="3">
                  <c:v>0.35299999999999998</c:v>
                </c:pt>
                <c:pt idx="4">
                  <c:v>0.48849999999999999</c:v>
                </c:pt>
                <c:pt idx="5">
                  <c:v>0.44519999999999998</c:v>
                </c:pt>
                <c:pt idx="6">
                  <c:v>0.32590000000000002</c:v>
                </c:pt>
                <c:pt idx="7">
                  <c:v>0.2626</c:v>
                </c:pt>
                <c:pt idx="8">
                  <c:v>0.51459999999999995</c:v>
                </c:pt>
                <c:pt idx="9">
                  <c:v>0.45800000000000002</c:v>
                </c:pt>
                <c:pt idx="10">
                  <c:v>0.41489999999999999</c:v>
                </c:pt>
                <c:pt idx="11">
                  <c:v>0.20399999999999999</c:v>
                </c:pt>
                <c:pt idx="12">
                  <c:v>0.30830000000000002</c:v>
                </c:pt>
              </c:numCache>
            </c:numRef>
          </c:val>
        </c:ser>
        <c:ser>
          <c:idx val="9"/>
          <c:order val="9"/>
          <c:tx>
            <c:strRef>
              <c:f>Лист1!$K$1</c:f>
              <c:strCache>
                <c:ptCount val="1"/>
                <c:pt idx="0">
                  <c:v>Столбец6</c:v>
                </c:pt>
              </c:strCache>
            </c:strRef>
          </c:tx>
          <c:spPr>
            <a:noFill/>
          </c:spPr>
          <c:invertIfNegative val="0"/>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Лист1!$K$2:$K$14</c:f>
              <c:numCache>
                <c:formatCode>0%</c:formatCode>
                <c:ptCount val="13"/>
                <c:pt idx="0">
                  <c:v>0.42500000000000004</c:v>
                </c:pt>
                <c:pt idx="1">
                  <c:v>0.6048</c:v>
                </c:pt>
                <c:pt idx="2">
                  <c:v>0.46379999999999999</c:v>
                </c:pt>
                <c:pt idx="3">
                  <c:v>0.64700000000000002</c:v>
                </c:pt>
                <c:pt idx="4">
                  <c:v>0.51150000000000007</c:v>
                </c:pt>
                <c:pt idx="5">
                  <c:v>0.55479999999999996</c:v>
                </c:pt>
                <c:pt idx="6">
                  <c:v>0.67409999999999992</c:v>
                </c:pt>
                <c:pt idx="7">
                  <c:v>0.73740000000000006</c:v>
                </c:pt>
                <c:pt idx="8">
                  <c:v>0.48540000000000005</c:v>
                </c:pt>
                <c:pt idx="9">
                  <c:v>0.54200000000000004</c:v>
                </c:pt>
                <c:pt idx="10">
                  <c:v>0.58509999999999995</c:v>
                </c:pt>
                <c:pt idx="11">
                  <c:v>0.79600000000000004</c:v>
                </c:pt>
                <c:pt idx="12">
                  <c:v>0.69169999999999998</c:v>
                </c:pt>
              </c:numCache>
            </c:numRef>
          </c:val>
        </c:ser>
        <c:ser>
          <c:idx val="10"/>
          <c:order val="10"/>
          <c:tx>
            <c:strRef>
              <c:f>Лист1!$L$1</c:f>
              <c:strCache>
                <c:ptCount val="1"/>
                <c:pt idx="0">
                  <c:v>Львів</c:v>
                </c:pt>
              </c:strCache>
            </c:strRef>
          </c:tx>
          <c:spPr>
            <a:solidFill>
              <a:schemeClr val="accent4">
                <a:lumMod val="40000"/>
                <a:lumOff val="60000"/>
              </a:schemeClr>
            </a:solidFill>
          </c:spPr>
          <c:invertIfNegative val="0"/>
          <c:dLbls>
            <c:dLbl>
              <c:idx val="3"/>
              <c:spPr/>
              <c:txPr>
                <a:bodyPr/>
                <a:lstStyle/>
                <a:p>
                  <a:pPr>
                    <a:defRPr sz="900" b="1">
                      <a:solidFill>
                        <a:srgbClr val="0000FF"/>
                      </a:solidFill>
                    </a:defRPr>
                  </a:pPr>
                  <a:endParaRPr lang="en-US"/>
                </a:p>
              </c:txPr>
              <c:dLblPos val="inBase"/>
              <c:showLegendKey val="0"/>
              <c:showVal val="1"/>
              <c:showCatName val="0"/>
              <c:showSerName val="0"/>
              <c:showPercent val="0"/>
              <c:showBubbleSize val="0"/>
            </c:dLbl>
            <c:dLbl>
              <c:idx val="7"/>
              <c:spPr/>
              <c:txPr>
                <a:bodyPr/>
                <a:lstStyle/>
                <a:p>
                  <a:pPr>
                    <a:defRPr sz="900" b="1">
                      <a:solidFill>
                        <a:srgbClr val="0000FF"/>
                      </a:solidFill>
                    </a:defRPr>
                  </a:pPr>
                  <a:endParaRPr lang="en-US"/>
                </a:p>
              </c:txPr>
              <c:dLblPos val="inBase"/>
              <c:showLegendKey val="0"/>
              <c:showVal val="1"/>
              <c:showCatName val="0"/>
              <c:showSerName val="0"/>
              <c:showPercent val="0"/>
              <c:showBubbleSize val="0"/>
            </c:dLbl>
            <c:spPr>
              <a:noFill/>
              <a:ln>
                <a:noFill/>
              </a:ln>
              <a:effectLst/>
            </c:spPr>
            <c:txPr>
              <a:bodyPr/>
              <a:lstStyle/>
              <a:p>
                <a:pPr>
                  <a:defRPr sz="9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Лист1!$L$2:$L$14</c:f>
              <c:numCache>
                <c:formatCode>0%</c:formatCode>
                <c:ptCount val="13"/>
                <c:pt idx="0">
                  <c:v>0.49349999999999999</c:v>
                </c:pt>
                <c:pt idx="1">
                  <c:v>0.52190000000000003</c:v>
                </c:pt>
                <c:pt idx="2">
                  <c:v>0.38250000000000001</c:v>
                </c:pt>
                <c:pt idx="3">
                  <c:v>0.318</c:v>
                </c:pt>
                <c:pt idx="4">
                  <c:v>0.35220000000000001</c:v>
                </c:pt>
                <c:pt idx="5">
                  <c:v>0.39900000000000002</c:v>
                </c:pt>
                <c:pt idx="6">
                  <c:v>0.2797</c:v>
                </c:pt>
                <c:pt idx="7">
                  <c:v>0.2341</c:v>
                </c:pt>
                <c:pt idx="8">
                  <c:v>0.31819999999999998</c:v>
                </c:pt>
                <c:pt idx="9">
                  <c:v>0.29430000000000001</c:v>
                </c:pt>
                <c:pt idx="10">
                  <c:v>0.33139999999999997</c:v>
                </c:pt>
                <c:pt idx="11">
                  <c:v>0.1895</c:v>
                </c:pt>
                <c:pt idx="12">
                  <c:v>0.12379999999999999</c:v>
                </c:pt>
              </c:numCache>
            </c:numRef>
          </c:val>
        </c:ser>
        <c:ser>
          <c:idx val="11"/>
          <c:order val="11"/>
          <c:tx>
            <c:strRef>
              <c:f>Лист1!$M$1</c:f>
              <c:strCache>
                <c:ptCount val="1"/>
                <c:pt idx="0">
                  <c:v>Столбец7</c:v>
                </c:pt>
              </c:strCache>
            </c:strRef>
          </c:tx>
          <c:spPr>
            <a:noFill/>
          </c:spPr>
          <c:invertIfNegative val="0"/>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Лист1!$M$2:$M$14</c:f>
              <c:numCache>
                <c:formatCode>0%</c:formatCode>
                <c:ptCount val="13"/>
                <c:pt idx="0">
                  <c:v>0.50649999999999995</c:v>
                </c:pt>
                <c:pt idx="1">
                  <c:v>0.47809999999999997</c:v>
                </c:pt>
                <c:pt idx="2">
                  <c:v>0.61749999999999994</c:v>
                </c:pt>
                <c:pt idx="3">
                  <c:v>0.68199999999999994</c:v>
                </c:pt>
                <c:pt idx="4">
                  <c:v>0.64779999999999993</c:v>
                </c:pt>
                <c:pt idx="5">
                  <c:v>0.60099999999999998</c:v>
                </c:pt>
                <c:pt idx="6">
                  <c:v>0.72029999999999994</c:v>
                </c:pt>
                <c:pt idx="7">
                  <c:v>0.76590000000000003</c:v>
                </c:pt>
                <c:pt idx="8">
                  <c:v>0.68179999999999996</c:v>
                </c:pt>
                <c:pt idx="9">
                  <c:v>0.70569999999999999</c:v>
                </c:pt>
                <c:pt idx="10">
                  <c:v>0.66860000000000008</c:v>
                </c:pt>
                <c:pt idx="11">
                  <c:v>0.8105</c:v>
                </c:pt>
                <c:pt idx="12">
                  <c:v>0.87619999999999998</c:v>
                </c:pt>
              </c:numCache>
            </c:numRef>
          </c:val>
        </c:ser>
        <c:ser>
          <c:idx val="12"/>
          <c:order val="12"/>
          <c:tx>
            <c:strRef>
              <c:f>Лист1!$N$1</c:f>
              <c:strCache>
                <c:ptCount val="1"/>
                <c:pt idx="0">
                  <c:v>Харків</c:v>
                </c:pt>
              </c:strCache>
            </c:strRef>
          </c:tx>
          <c:spPr>
            <a:solidFill>
              <a:schemeClr val="accent2">
                <a:lumMod val="40000"/>
                <a:lumOff val="60000"/>
              </a:schemeClr>
            </a:solidFill>
          </c:spPr>
          <c:invertIfNegative val="0"/>
          <c:dLbls>
            <c:dLbl>
              <c:idx val="2"/>
              <c:spPr/>
              <c:txPr>
                <a:bodyPr/>
                <a:lstStyle/>
                <a:p>
                  <a:pPr>
                    <a:defRPr sz="900" b="1">
                      <a:solidFill>
                        <a:srgbClr val="0000FF"/>
                      </a:solidFill>
                    </a:defRPr>
                  </a:pPr>
                  <a:endParaRPr lang="en-US"/>
                </a:p>
              </c:txPr>
              <c:showLegendKey val="0"/>
              <c:showVal val="1"/>
              <c:showCatName val="0"/>
              <c:showSerName val="0"/>
              <c:showPercent val="0"/>
              <c:showBubbleSize val="0"/>
            </c:dLbl>
            <c:dLbl>
              <c:idx val="3"/>
              <c:spPr/>
              <c:txPr>
                <a:bodyPr/>
                <a:lstStyle/>
                <a:p>
                  <a:pPr>
                    <a:defRPr sz="900" b="1">
                      <a:solidFill>
                        <a:srgbClr val="0000FF"/>
                      </a:solidFill>
                    </a:defRPr>
                  </a:pPr>
                  <a:endParaRPr lang="en-US"/>
                </a:p>
              </c:txPr>
              <c:showLegendKey val="0"/>
              <c:showVal val="1"/>
              <c:showCatName val="0"/>
              <c:showSerName val="0"/>
              <c:showPercent val="0"/>
              <c:showBubbleSize val="0"/>
            </c:dLbl>
            <c:dLbl>
              <c:idx val="7"/>
              <c:spPr/>
              <c:txPr>
                <a:bodyPr/>
                <a:lstStyle/>
                <a:p>
                  <a:pPr>
                    <a:defRPr sz="900" b="1">
                      <a:solidFill>
                        <a:srgbClr val="0000FF"/>
                      </a:solidFill>
                    </a:defRPr>
                  </a:pPr>
                  <a:endParaRPr lang="en-US"/>
                </a:p>
              </c:txPr>
              <c:showLegendKey val="0"/>
              <c:showVal val="1"/>
              <c:showCatName val="0"/>
              <c:showSerName val="0"/>
              <c:showPercent val="0"/>
              <c:showBubbleSize val="0"/>
            </c:dLbl>
            <c:dLbl>
              <c:idx val="8"/>
              <c:spPr/>
              <c:txPr>
                <a:bodyPr/>
                <a:lstStyle/>
                <a:p>
                  <a:pPr>
                    <a:defRPr sz="900" b="1">
                      <a:solidFill>
                        <a:srgbClr val="0000FF"/>
                      </a:solidFill>
                    </a:defRPr>
                  </a:pPr>
                  <a:endParaRPr lang="en-US"/>
                </a:p>
              </c:txPr>
              <c:showLegendKey val="0"/>
              <c:showVal val="1"/>
              <c:showCatName val="0"/>
              <c:showSerName val="0"/>
              <c:showPercent val="0"/>
              <c:showBubbleSize val="0"/>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Лист1!$A$2:$A$14</c:f>
              <c:strCache>
                <c:ptCount val="13"/>
                <c:pt idx="0">
                  <c:v>Що робить держава для таких дітей</c:v>
                </c:pt>
                <c:pt idx="1">
                  <c:v>Інформація про те, чого потребують такі діти</c:v>
                </c:pt>
                <c:pt idx="2">
                  <c:v>Яку допомогу надають соціальні служби таким дітям та їх сім'ям</c:v>
                </c:pt>
                <c:pt idx="3">
                  <c:v>Інформація про те, скільки дітей перебувають у важкій життєвій ситуації</c:v>
                </c:pt>
                <c:pt idx="4">
                  <c:v>Що роблять благодійні фонди для таких дітей</c:v>
                </c:pt>
                <c:pt idx="5">
                  <c:v>Яку медичну допомогу можуть отримати такі діти</c:v>
                </c:pt>
                <c:pt idx="6">
                  <c:v>Які можливості є для таких дітей</c:v>
                </c:pt>
                <c:pt idx="7">
                  <c:v>Як може звичайна людина допомогти таким дітям</c:v>
                </c:pt>
                <c:pt idx="8">
                  <c:v>Що роблять міжнародні організації для таких дітей</c:v>
                </c:pt>
                <c:pt idx="9">
                  <c:v>Яку допомогу надають громадські організації таким дітям</c:v>
                </c:pt>
                <c:pt idx="10">
                  <c:v>Які досягнення таких дітей</c:v>
                </c:pt>
                <c:pt idx="11">
                  <c:v>Про сімейні цінності і важливості сім'ї для дитини</c:v>
                </c:pt>
                <c:pt idx="12">
                  <c:v>Як можна усиновити / взяти опікунство над дитиною</c:v>
                </c:pt>
              </c:strCache>
            </c:strRef>
          </c:cat>
          <c:val>
            <c:numRef>
              <c:f>Лист1!$N$2:$N$14</c:f>
              <c:numCache>
                <c:formatCode>0%</c:formatCode>
                <c:ptCount val="13"/>
                <c:pt idx="0">
                  <c:v>0.43180000000000002</c:v>
                </c:pt>
                <c:pt idx="1">
                  <c:v>0.42449999999999999</c:v>
                </c:pt>
                <c:pt idx="2">
                  <c:v>0.31659999999999999</c:v>
                </c:pt>
                <c:pt idx="3">
                  <c:v>0.30980000000000002</c:v>
                </c:pt>
                <c:pt idx="4">
                  <c:v>0.35949999999999999</c:v>
                </c:pt>
                <c:pt idx="5">
                  <c:v>0.32250000000000001</c:v>
                </c:pt>
                <c:pt idx="6">
                  <c:v>0.36709999999999998</c:v>
                </c:pt>
                <c:pt idx="7">
                  <c:v>0.253</c:v>
                </c:pt>
                <c:pt idx="8">
                  <c:v>0.23100000000000001</c:v>
                </c:pt>
                <c:pt idx="9">
                  <c:v>0.27889999999999998</c:v>
                </c:pt>
                <c:pt idx="10">
                  <c:v>0.31240000000000001</c:v>
                </c:pt>
                <c:pt idx="11">
                  <c:v>0.1988</c:v>
                </c:pt>
                <c:pt idx="12">
                  <c:v>0.18410000000000001</c:v>
                </c:pt>
              </c:numCache>
            </c:numRef>
          </c:val>
        </c:ser>
        <c:dLbls>
          <c:showLegendKey val="0"/>
          <c:showVal val="0"/>
          <c:showCatName val="0"/>
          <c:showSerName val="0"/>
          <c:showPercent val="0"/>
          <c:showBubbleSize val="0"/>
        </c:dLbls>
        <c:gapWidth val="50"/>
        <c:overlap val="100"/>
        <c:axId val="362472368"/>
        <c:axId val="362472760"/>
      </c:barChart>
      <c:catAx>
        <c:axId val="362472368"/>
        <c:scaling>
          <c:orientation val="maxMin"/>
        </c:scaling>
        <c:delete val="1"/>
        <c:axPos val="l"/>
        <c:numFmt formatCode="General" sourceLinked="1"/>
        <c:majorTickMark val="out"/>
        <c:minorTickMark val="none"/>
        <c:tickLblPos val="nextTo"/>
        <c:crossAx val="362472760"/>
        <c:crosses val="autoZero"/>
        <c:auto val="1"/>
        <c:lblAlgn val="ctr"/>
        <c:lblOffset val="100"/>
        <c:noMultiLvlLbl val="0"/>
      </c:catAx>
      <c:valAx>
        <c:axId val="362472760"/>
        <c:scaling>
          <c:orientation val="minMax"/>
        </c:scaling>
        <c:delete val="1"/>
        <c:axPos val="t"/>
        <c:majorGridlines>
          <c:spPr>
            <a:ln>
              <a:noFill/>
            </a:ln>
          </c:spPr>
        </c:majorGridlines>
        <c:numFmt formatCode="0%" sourceLinked="1"/>
        <c:majorTickMark val="out"/>
        <c:minorTickMark val="none"/>
        <c:tickLblPos val="nextTo"/>
        <c:crossAx val="362472368"/>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ayout>
        <c:manualLayout>
          <c:xMode val="edge"/>
          <c:yMode val="edge"/>
          <c:x val="1.0689048018233664E-2"/>
          <c:y val="0.12205125987401751"/>
          <c:w val="0.82453864553770118"/>
          <c:h val="4.4104532948363397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57164040851892E-2"/>
          <c:y val="7.1421307450451499E-2"/>
          <c:w val="0.97906673388039767"/>
          <c:h val="0.3541536133446061"/>
        </c:manualLayout>
      </c:layout>
      <c:barChart>
        <c:barDir val="bar"/>
        <c:grouping val="percentStacked"/>
        <c:varyColors val="0"/>
        <c:ser>
          <c:idx val="0"/>
          <c:order val="0"/>
          <c:tx>
            <c:strRef>
              <c:f>Лист1!$A$2</c:f>
              <c:strCache>
                <c:ptCount val="1"/>
                <c:pt idx="0">
                  <c:v>Неповна середня</c:v>
                </c:pt>
              </c:strCache>
            </c:strRef>
          </c:tx>
          <c:spPr>
            <a:solidFill>
              <a:schemeClr val="bg1">
                <a:lumMod val="50000"/>
              </a:schemeClr>
            </a:solidFill>
            <a:scene3d>
              <a:camera prst="orthographicFront"/>
              <a:lightRig rig="threePt" dir="t"/>
            </a:scene3d>
            <a:sp3d/>
          </c:spPr>
          <c:invertIfNegative val="0"/>
          <c:dLbls>
            <c:dLbl>
              <c:idx val="0"/>
              <c:layout>
                <c:manualLayout>
                  <c:x val="0"/>
                  <c:y val="-5.8266068251783933E-3"/>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ru-RU" sz="1000" b="1" i="0" u="none" strike="noStrike" kern="1200" baseline="0">
                    <a:solidFill>
                      <a:prstClr val="black"/>
                    </a:solidFill>
                    <a:latin typeface="Arial" pitchFamily="34" charset="0"/>
                    <a:ea typeface="+mn-ea"/>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Лист1!$B$2</c:f>
              <c:numCache>
                <c:formatCode>0%</c:formatCode>
                <c:ptCount val="1"/>
                <c:pt idx="0">
                  <c:v>2.1100000000000001E-2</c:v>
                </c:pt>
              </c:numCache>
            </c:numRef>
          </c:val>
        </c:ser>
        <c:ser>
          <c:idx val="1"/>
          <c:order val="1"/>
          <c:tx>
            <c:strRef>
              <c:f>Лист1!$A$3</c:f>
              <c:strCache>
                <c:ptCount val="1"/>
                <c:pt idx="0">
                  <c:v>Середня</c:v>
                </c:pt>
              </c:strCache>
            </c:strRef>
          </c:tx>
          <c:spPr>
            <a:solidFill>
              <a:schemeClr val="accent1">
                <a:lumMod val="60000"/>
                <a:lumOff val="40000"/>
              </a:schemeClr>
            </a:solidFill>
            <a:scene3d>
              <a:camera prst="orthographicFront"/>
              <a:lightRig rig="threePt" dir="t"/>
            </a:scene3d>
            <a:sp3d/>
          </c:spPr>
          <c:invertIfNegative val="0"/>
          <c:dLbls>
            <c:dLbl>
              <c:idx val="0"/>
              <c:layout>
                <c:manualLayout>
                  <c:x val="3.1429101021297301E-3"/>
                  <c:y val="-2.9136705007495482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ru-RU" sz="1000" b="1">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Лист1!$B$3</c:f>
              <c:numCache>
                <c:formatCode>0%</c:formatCode>
                <c:ptCount val="1"/>
                <c:pt idx="0">
                  <c:v>0.24079999999999999</c:v>
                </c:pt>
              </c:numCache>
            </c:numRef>
          </c:val>
        </c:ser>
        <c:ser>
          <c:idx val="2"/>
          <c:order val="2"/>
          <c:tx>
            <c:strRef>
              <c:f>Лист1!$A$4</c:f>
              <c:strCache>
                <c:ptCount val="1"/>
                <c:pt idx="0">
                  <c:v>Незакінчена вища / середня спеціальна</c:v>
                </c:pt>
              </c:strCache>
            </c:strRef>
          </c:tx>
          <c:spPr>
            <a:solidFill>
              <a:srgbClr val="FFFF00"/>
            </a:solidFill>
          </c:spPr>
          <c:invertIfNegative val="0"/>
          <c:dLbls>
            <c:dLbl>
              <c:idx val="0"/>
              <c:layout>
                <c:manualLayout>
                  <c:x val="6.2855727310230716E-3"/>
                  <c:y val="-6.4101393420770675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i="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Лист1!$B$4</c:f>
              <c:numCache>
                <c:formatCode>0%</c:formatCode>
                <c:ptCount val="1"/>
                <c:pt idx="0">
                  <c:v>0.31609999999999999</c:v>
                </c:pt>
              </c:numCache>
            </c:numRef>
          </c:val>
        </c:ser>
        <c:ser>
          <c:idx val="3"/>
          <c:order val="3"/>
          <c:tx>
            <c:strRef>
              <c:f>Лист1!$A$5</c:f>
              <c:strCache>
                <c:ptCount val="1"/>
                <c:pt idx="0">
                  <c:v>Вища</c:v>
                </c:pt>
              </c:strCache>
            </c:strRef>
          </c:tx>
          <c:spPr>
            <a:solidFill>
              <a:srgbClr val="FFC000"/>
            </a:solidFill>
          </c:spPr>
          <c:invertIfNegative val="0"/>
          <c:dLbls>
            <c:dLbl>
              <c:idx val="0"/>
              <c:layout>
                <c:manualLayout>
                  <c:x val="2.200037071490811E-2"/>
                  <c:y val="-1.040036491359098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Лист1!$B$5</c:f>
              <c:numCache>
                <c:formatCode>0%</c:formatCode>
                <c:ptCount val="1"/>
                <c:pt idx="0">
                  <c:v>0.41959999999999997</c:v>
                </c:pt>
              </c:numCache>
            </c:numRef>
          </c:val>
        </c:ser>
        <c:dLbls>
          <c:showLegendKey val="0"/>
          <c:showVal val="1"/>
          <c:showCatName val="0"/>
          <c:showSerName val="0"/>
          <c:showPercent val="0"/>
          <c:showBubbleSize val="0"/>
        </c:dLbls>
        <c:gapWidth val="50"/>
        <c:overlap val="100"/>
        <c:axId val="362473544"/>
        <c:axId val="362473936"/>
      </c:barChart>
      <c:catAx>
        <c:axId val="362473544"/>
        <c:scaling>
          <c:orientation val="maxMin"/>
        </c:scaling>
        <c:delete val="1"/>
        <c:axPos val="l"/>
        <c:numFmt formatCode="General" sourceLinked="1"/>
        <c:majorTickMark val="out"/>
        <c:minorTickMark val="none"/>
        <c:tickLblPos val="nextTo"/>
        <c:crossAx val="362473936"/>
        <c:crosses val="autoZero"/>
        <c:auto val="1"/>
        <c:lblAlgn val="ctr"/>
        <c:lblOffset val="100"/>
        <c:noMultiLvlLbl val="0"/>
      </c:catAx>
      <c:valAx>
        <c:axId val="362473936"/>
        <c:scaling>
          <c:orientation val="minMax"/>
          <c:max val="1"/>
          <c:min val="0"/>
        </c:scaling>
        <c:delete val="1"/>
        <c:axPos val="t"/>
        <c:numFmt formatCode="0%" sourceLinked="0"/>
        <c:majorTickMark val="out"/>
        <c:minorTickMark val="none"/>
        <c:tickLblPos val="nextTo"/>
        <c:crossAx val="362473544"/>
        <c:crosses val="autoZero"/>
        <c:crossBetween val="between"/>
      </c:valAx>
    </c:plotArea>
    <c:legend>
      <c:legendPos val="b"/>
      <c:layout>
        <c:manualLayout>
          <c:xMode val="edge"/>
          <c:yMode val="edge"/>
          <c:x val="0"/>
          <c:y val="0.39359143353103004"/>
          <c:w val="1"/>
          <c:h val="0.44323784605515593"/>
        </c:manualLayout>
      </c:layout>
      <c:overlay val="0"/>
      <c:txPr>
        <a:bodyPr/>
        <a:lstStyle/>
        <a:p>
          <a:pPr>
            <a:defRPr lang="ru-RU" sz="1100" b="0">
              <a:latin typeface="Arial" pitchFamily="34" charset="0"/>
              <a:cs typeface="Arial" pitchFamily="34" charset="0"/>
            </a:defRPr>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444714602727502E-2"/>
          <c:y val="7.1421307450451499E-2"/>
          <c:w val="0.97906673388039767"/>
          <c:h val="0.61022871794619804"/>
        </c:manualLayout>
      </c:layout>
      <c:barChart>
        <c:barDir val="bar"/>
        <c:grouping val="percentStacked"/>
        <c:varyColors val="0"/>
        <c:ser>
          <c:idx val="0"/>
          <c:order val="0"/>
          <c:tx>
            <c:strRef>
              <c:f>Лист1!$A$2</c:f>
              <c:strCache>
                <c:ptCount val="1"/>
                <c:pt idx="0">
                  <c:v>18-35 років</c:v>
                </c:pt>
              </c:strCache>
            </c:strRef>
          </c:tx>
          <c:spPr>
            <a:solidFill>
              <a:schemeClr val="accent3">
                <a:lumMod val="20000"/>
                <a:lumOff val="80000"/>
              </a:schemeClr>
            </a:solidFill>
            <a:scene3d>
              <a:camera prst="orthographicFront"/>
              <a:lightRig rig="threePt" dir="t"/>
            </a:scene3d>
            <a:sp3d/>
          </c:spPr>
          <c:invertIfNegative val="0"/>
          <c:dLbls>
            <c:spPr>
              <a:noFill/>
              <a:ln>
                <a:noFill/>
              </a:ln>
              <a:effectLst/>
            </c:spPr>
            <c:txPr>
              <a:bodyPr/>
              <a:lstStyle/>
              <a:p>
                <a:pPr algn="ctr">
                  <a:defRPr lang="ru-RU" sz="1100" b="1" i="0" u="none" strike="noStrike" kern="1200" baseline="0">
                    <a:solidFill>
                      <a:prstClr val="black"/>
                    </a:solidFill>
                    <a:latin typeface="Arial" pitchFamily="34" charset="0"/>
                    <a:ea typeface="+mn-ea"/>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Лист1!$B$2</c:f>
              <c:numCache>
                <c:formatCode>0%</c:formatCode>
                <c:ptCount val="1"/>
                <c:pt idx="0">
                  <c:v>0.36</c:v>
                </c:pt>
              </c:numCache>
            </c:numRef>
          </c:val>
        </c:ser>
        <c:ser>
          <c:idx val="1"/>
          <c:order val="1"/>
          <c:tx>
            <c:strRef>
              <c:f>Лист1!$A$3</c:f>
              <c:strCache>
                <c:ptCount val="1"/>
                <c:pt idx="0">
                  <c:v>36-50 років</c:v>
                </c:pt>
              </c:strCache>
            </c:strRef>
          </c:tx>
          <c:spPr>
            <a:solidFill>
              <a:schemeClr val="accent3">
                <a:lumMod val="40000"/>
                <a:lumOff val="60000"/>
              </a:schemeClr>
            </a:solidFill>
            <a:scene3d>
              <a:camera prst="orthographicFront"/>
              <a:lightRig rig="threePt" dir="t"/>
            </a:scene3d>
            <a:sp3d/>
          </c:spPr>
          <c:invertIfNegative val="0"/>
          <c:dLbls>
            <c:spPr>
              <a:noFill/>
              <a:ln>
                <a:noFill/>
              </a:ln>
              <a:effectLst/>
            </c:spPr>
            <c:txPr>
              <a:bodyPr/>
              <a:lstStyle/>
              <a:p>
                <a:pPr>
                  <a:defRPr lang="ru-RU" sz="1100" b="1">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Лист1!$B$3</c:f>
              <c:numCache>
                <c:formatCode>0%</c:formatCode>
                <c:ptCount val="1"/>
                <c:pt idx="0">
                  <c:v>0.26</c:v>
                </c:pt>
              </c:numCache>
            </c:numRef>
          </c:val>
        </c:ser>
        <c:ser>
          <c:idx val="2"/>
          <c:order val="2"/>
          <c:tx>
            <c:strRef>
              <c:f>Лист1!$A$4</c:f>
              <c:strCache>
                <c:ptCount val="1"/>
                <c:pt idx="0">
                  <c:v>51-65 років</c:v>
                </c:pt>
              </c:strCache>
            </c:strRef>
          </c:tx>
          <c:spPr>
            <a:solidFill>
              <a:schemeClr val="accent3">
                <a:lumMod val="60000"/>
                <a:lumOff val="40000"/>
              </a:schemeClr>
            </a:solidFill>
          </c:spPr>
          <c:invertIfNegative val="0"/>
          <c:dLbls>
            <c:spPr>
              <a:noFill/>
              <a:ln>
                <a:noFill/>
              </a:ln>
              <a:effectLst/>
            </c:spPr>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Лист1!$B$4</c:f>
              <c:numCache>
                <c:formatCode>0%</c:formatCode>
                <c:ptCount val="1"/>
                <c:pt idx="0">
                  <c:v>0.38</c:v>
                </c:pt>
              </c:numCache>
            </c:numRef>
          </c:val>
        </c:ser>
        <c:dLbls>
          <c:showLegendKey val="0"/>
          <c:showVal val="1"/>
          <c:showCatName val="0"/>
          <c:showSerName val="0"/>
          <c:showPercent val="0"/>
          <c:showBubbleSize val="0"/>
        </c:dLbls>
        <c:gapWidth val="50"/>
        <c:overlap val="100"/>
        <c:axId val="362474720"/>
        <c:axId val="362475112"/>
      </c:barChart>
      <c:catAx>
        <c:axId val="362474720"/>
        <c:scaling>
          <c:orientation val="maxMin"/>
        </c:scaling>
        <c:delete val="1"/>
        <c:axPos val="l"/>
        <c:numFmt formatCode="General" sourceLinked="1"/>
        <c:majorTickMark val="out"/>
        <c:minorTickMark val="none"/>
        <c:tickLblPos val="nextTo"/>
        <c:crossAx val="362475112"/>
        <c:crosses val="autoZero"/>
        <c:auto val="1"/>
        <c:lblAlgn val="ctr"/>
        <c:lblOffset val="100"/>
        <c:noMultiLvlLbl val="0"/>
      </c:catAx>
      <c:valAx>
        <c:axId val="362475112"/>
        <c:scaling>
          <c:orientation val="minMax"/>
          <c:max val="1"/>
          <c:min val="0"/>
        </c:scaling>
        <c:delete val="1"/>
        <c:axPos val="t"/>
        <c:numFmt formatCode="0%" sourceLinked="0"/>
        <c:majorTickMark val="out"/>
        <c:minorTickMark val="none"/>
        <c:tickLblPos val="nextTo"/>
        <c:crossAx val="362474720"/>
        <c:crosses val="autoZero"/>
        <c:crossBetween val="between"/>
      </c:valAx>
    </c:plotArea>
    <c:legend>
      <c:legendPos val="b"/>
      <c:layout>
        <c:manualLayout>
          <c:xMode val="edge"/>
          <c:yMode val="edge"/>
          <c:x val="0"/>
          <c:y val="0.68324173641872099"/>
          <c:w val="1"/>
          <c:h val="0.20068200188189278"/>
        </c:manualLayout>
      </c:layout>
      <c:overlay val="0"/>
      <c:txPr>
        <a:bodyPr/>
        <a:lstStyle/>
        <a:p>
          <a:pPr>
            <a:defRPr lang="ru-RU" sz="1100" b="0">
              <a:latin typeface="Arial" pitchFamily="34" charset="0"/>
              <a:cs typeface="Arial" pitchFamily="34" charset="0"/>
            </a:defRPr>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159265113376151E-2"/>
          <c:y val="7.1421307450451499E-2"/>
          <c:w val="0.92878017224632203"/>
          <c:h val="0.67263090742774401"/>
        </c:manualLayout>
      </c:layout>
      <c:barChart>
        <c:barDir val="bar"/>
        <c:grouping val="percentStacked"/>
        <c:varyColors val="0"/>
        <c:ser>
          <c:idx val="0"/>
          <c:order val="0"/>
          <c:tx>
            <c:strRef>
              <c:f>Лист1!$A$2</c:f>
              <c:strCache>
                <c:ptCount val="1"/>
                <c:pt idx="0">
                  <c:v>Чоловік</c:v>
                </c:pt>
              </c:strCache>
            </c:strRef>
          </c:tx>
          <c:spPr>
            <a:solidFill>
              <a:schemeClr val="accent5"/>
            </a:solidFill>
            <a:ln>
              <a:noFill/>
            </a:ln>
            <a:scene3d>
              <a:camera prst="orthographicFront"/>
              <a:lightRig rig="threePt" dir="t"/>
            </a:scene3d>
            <a:sp3d/>
          </c:spPr>
          <c:invertIfNegative val="0"/>
          <c:dLbls>
            <c:spPr>
              <a:noFill/>
              <a:ln>
                <a:noFill/>
              </a:ln>
              <a:effectLst/>
            </c:spPr>
            <c:txPr>
              <a:bodyPr/>
              <a:lstStyle/>
              <a:p>
                <a:pPr algn="ctr">
                  <a:defRPr lang="ru-RU" sz="1100" b="1" i="0" u="none" strike="noStrike" kern="1200" baseline="0">
                    <a:solidFill>
                      <a:prstClr val="black"/>
                    </a:solidFill>
                    <a:latin typeface="Arial" pitchFamily="34" charset="0"/>
                    <a:ea typeface="+mn-ea"/>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Лист1!$B$2</c:f>
              <c:numCache>
                <c:formatCode>0%</c:formatCode>
                <c:ptCount val="1"/>
                <c:pt idx="0">
                  <c:v>0.45</c:v>
                </c:pt>
              </c:numCache>
            </c:numRef>
          </c:val>
        </c:ser>
        <c:ser>
          <c:idx val="1"/>
          <c:order val="1"/>
          <c:tx>
            <c:strRef>
              <c:f>Лист1!$A$3</c:f>
              <c:strCache>
                <c:ptCount val="1"/>
                <c:pt idx="0">
                  <c:v>Жінка</c:v>
                </c:pt>
              </c:strCache>
            </c:strRef>
          </c:tx>
          <c:spPr>
            <a:solidFill>
              <a:schemeClr val="accent2">
                <a:lumMod val="40000"/>
                <a:lumOff val="60000"/>
              </a:schemeClr>
            </a:solidFill>
            <a:ln>
              <a:noFill/>
            </a:ln>
            <a:scene3d>
              <a:camera prst="orthographicFront"/>
              <a:lightRig rig="threePt" dir="t"/>
            </a:scene3d>
            <a:sp3d/>
          </c:spPr>
          <c:invertIfNegative val="0"/>
          <c:dLbls>
            <c:spPr>
              <a:noFill/>
              <a:ln>
                <a:noFill/>
              </a:ln>
              <a:effectLst/>
            </c:spPr>
            <c:txPr>
              <a:bodyPr/>
              <a:lstStyle/>
              <a:p>
                <a:pPr>
                  <a:defRPr lang="ru-RU" sz="1100" b="1">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Лист1!$B$3</c:f>
              <c:numCache>
                <c:formatCode>0%</c:formatCode>
                <c:ptCount val="1"/>
                <c:pt idx="0">
                  <c:v>0.55000000000000004</c:v>
                </c:pt>
              </c:numCache>
            </c:numRef>
          </c:val>
        </c:ser>
        <c:dLbls>
          <c:showLegendKey val="0"/>
          <c:showVal val="1"/>
          <c:showCatName val="0"/>
          <c:showSerName val="0"/>
          <c:showPercent val="0"/>
          <c:showBubbleSize val="0"/>
        </c:dLbls>
        <c:gapWidth val="50"/>
        <c:overlap val="100"/>
        <c:axId val="362475896"/>
        <c:axId val="362476288"/>
      </c:barChart>
      <c:catAx>
        <c:axId val="362475896"/>
        <c:scaling>
          <c:orientation val="maxMin"/>
        </c:scaling>
        <c:delete val="1"/>
        <c:axPos val="l"/>
        <c:numFmt formatCode="General" sourceLinked="1"/>
        <c:majorTickMark val="out"/>
        <c:minorTickMark val="none"/>
        <c:tickLblPos val="nextTo"/>
        <c:crossAx val="362476288"/>
        <c:crosses val="autoZero"/>
        <c:auto val="1"/>
        <c:lblAlgn val="ctr"/>
        <c:lblOffset val="100"/>
        <c:tickLblSkip val="1"/>
        <c:noMultiLvlLbl val="0"/>
      </c:catAx>
      <c:valAx>
        <c:axId val="362476288"/>
        <c:scaling>
          <c:orientation val="minMax"/>
          <c:max val="1"/>
          <c:min val="0"/>
        </c:scaling>
        <c:delete val="1"/>
        <c:axPos val="t"/>
        <c:numFmt formatCode="0%" sourceLinked="0"/>
        <c:majorTickMark val="out"/>
        <c:minorTickMark val="none"/>
        <c:tickLblPos val="nextTo"/>
        <c:crossAx val="362475896"/>
        <c:crosses val="autoZero"/>
        <c:crossBetween val="between"/>
      </c:valAx>
    </c:plotArea>
    <c:legend>
      <c:legendPos val="b"/>
      <c:layout>
        <c:manualLayout>
          <c:xMode val="edge"/>
          <c:yMode val="edge"/>
          <c:x val="0"/>
          <c:y val="0.74564392590026618"/>
          <c:w val="0.92524749179688093"/>
          <c:h val="0.202354249531779"/>
        </c:manualLayout>
      </c:layout>
      <c:overlay val="0"/>
      <c:txPr>
        <a:bodyPr/>
        <a:lstStyle/>
        <a:p>
          <a:pPr>
            <a:defRPr lang="ru-RU" sz="1100" b="0">
              <a:latin typeface="Arial" pitchFamily="34" charset="0"/>
              <a:cs typeface="Arial" pitchFamily="34" charset="0"/>
            </a:defRPr>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286190919167568E-2"/>
          <c:y val="0"/>
          <c:w val="0.94135181265484091"/>
          <c:h val="0.58488349042152499"/>
        </c:manualLayout>
      </c:layout>
      <c:barChart>
        <c:barDir val="bar"/>
        <c:grouping val="percentStacked"/>
        <c:varyColors val="0"/>
        <c:ser>
          <c:idx val="0"/>
          <c:order val="0"/>
          <c:tx>
            <c:strRef>
              <c:f>Лист1!$A$2</c:f>
              <c:strCache>
                <c:ptCount val="1"/>
                <c:pt idx="0">
                  <c:v>Немає</c:v>
                </c:pt>
              </c:strCache>
            </c:strRef>
          </c:tx>
          <c:spPr>
            <a:solidFill>
              <a:schemeClr val="bg1">
                <a:lumMod val="75000"/>
              </a:schemeClr>
            </a:solidFill>
            <a:scene3d>
              <a:camera prst="orthographicFront"/>
              <a:lightRig rig="threePt" dir="t"/>
            </a:scene3d>
            <a:sp3d/>
          </c:spPr>
          <c:invertIfNegative val="0"/>
          <c:dLbls>
            <c:spPr>
              <a:noFill/>
              <a:ln>
                <a:noFill/>
              </a:ln>
              <a:effectLst/>
            </c:spPr>
            <c:txPr>
              <a:bodyPr/>
              <a:lstStyle/>
              <a:p>
                <a:pPr algn="ctr">
                  <a:defRPr>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Лист1!$B$2</c:f>
              <c:numCache>
                <c:formatCode>0%</c:formatCode>
                <c:ptCount val="1"/>
                <c:pt idx="0">
                  <c:v>0.63</c:v>
                </c:pt>
              </c:numCache>
            </c:numRef>
          </c:val>
        </c:ser>
        <c:ser>
          <c:idx val="1"/>
          <c:order val="1"/>
          <c:tx>
            <c:strRef>
              <c:f>Лист1!$A$3</c:f>
              <c:strCache>
                <c:ptCount val="1"/>
                <c:pt idx="0">
                  <c:v>Є діти</c:v>
                </c:pt>
              </c:strCache>
            </c:strRef>
          </c:tx>
          <c:spPr>
            <a:solidFill>
              <a:srgbClr val="FFC000"/>
            </a:solidFill>
            <a:scene3d>
              <a:camera prst="orthographicFront"/>
              <a:lightRig rig="threePt" dir="t"/>
            </a:scene3d>
            <a:sp3d/>
          </c:spPr>
          <c:invertIfNegative val="0"/>
          <c:dLbls>
            <c:spPr>
              <a:noFill/>
              <a:ln>
                <a:noFill/>
              </a:ln>
              <a:effectLst/>
            </c:spPr>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Лист1!$B$3</c:f>
              <c:numCache>
                <c:formatCode>0%</c:formatCode>
                <c:ptCount val="1"/>
                <c:pt idx="0">
                  <c:v>0.37</c:v>
                </c:pt>
              </c:numCache>
            </c:numRef>
          </c:val>
        </c:ser>
        <c:dLbls>
          <c:showLegendKey val="0"/>
          <c:showVal val="1"/>
          <c:showCatName val="0"/>
          <c:showSerName val="0"/>
          <c:showPercent val="0"/>
          <c:showBubbleSize val="0"/>
        </c:dLbls>
        <c:gapWidth val="50"/>
        <c:overlap val="100"/>
        <c:axId val="362477072"/>
        <c:axId val="362477464"/>
      </c:barChart>
      <c:catAx>
        <c:axId val="362477072"/>
        <c:scaling>
          <c:orientation val="maxMin"/>
        </c:scaling>
        <c:delete val="1"/>
        <c:axPos val="l"/>
        <c:numFmt formatCode="General" sourceLinked="1"/>
        <c:majorTickMark val="out"/>
        <c:minorTickMark val="none"/>
        <c:tickLblPos val="nextTo"/>
        <c:crossAx val="362477464"/>
        <c:crosses val="autoZero"/>
        <c:auto val="1"/>
        <c:lblAlgn val="ctr"/>
        <c:lblOffset val="100"/>
        <c:noMultiLvlLbl val="0"/>
      </c:catAx>
      <c:valAx>
        <c:axId val="362477464"/>
        <c:scaling>
          <c:orientation val="minMax"/>
          <c:max val="1"/>
          <c:min val="0"/>
        </c:scaling>
        <c:delete val="1"/>
        <c:axPos val="t"/>
        <c:numFmt formatCode="0%" sourceLinked="0"/>
        <c:majorTickMark val="out"/>
        <c:minorTickMark val="none"/>
        <c:tickLblPos val="nextTo"/>
        <c:crossAx val="362477072"/>
        <c:crosses val="autoZero"/>
        <c:crossBetween val="between"/>
      </c:valAx>
    </c:plotArea>
    <c:legend>
      <c:legendPos val="b"/>
      <c:layout>
        <c:manualLayout>
          <c:xMode val="edge"/>
          <c:yMode val="edge"/>
          <c:x val="0"/>
          <c:y val="0.54803699254203753"/>
          <c:w val="1"/>
          <c:h val="0.28717331362972842"/>
        </c:manualLayout>
      </c:layout>
      <c:overlay val="0"/>
      <c:txPr>
        <a:bodyPr/>
        <a:lstStyle/>
        <a:p>
          <a:pPr>
            <a:defRPr sz="1100" b="0">
              <a:latin typeface="Arial" pitchFamily="34" charset="0"/>
              <a:cs typeface="Arial" pitchFamily="34" charset="0"/>
            </a:defRPr>
          </a:pPr>
          <a:endParaRPr lang="en-US"/>
        </a:p>
      </c:txPr>
    </c:legend>
    <c:plotVisOnly val="1"/>
    <c:dispBlanksAs val="gap"/>
    <c:showDLblsOverMax val="0"/>
  </c:chart>
  <c:txPr>
    <a:bodyPr/>
    <a:lstStyle/>
    <a:p>
      <a:pPr>
        <a:defRPr sz="1100" b="1"/>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304151916176921"/>
          <c:y val="1.7850122420918334E-2"/>
          <c:w val="0.54405973184069689"/>
          <c:h val="0.92027199651109415"/>
        </c:manualLayout>
      </c:layout>
      <c:barChart>
        <c:barDir val="bar"/>
        <c:grouping val="clustered"/>
        <c:varyColors val="0"/>
        <c:ser>
          <c:idx val="2"/>
          <c:order val="0"/>
          <c:tx>
            <c:strRef>
              <c:f>Sheet1!$B$1</c:f>
              <c:strCache>
                <c:ptCount val="1"/>
                <c:pt idx="0">
                  <c:v>2013</c:v>
                </c:pt>
              </c:strCache>
            </c:strRef>
          </c:tx>
          <c:spPr>
            <a:solidFill>
              <a:srgbClr val="FFC000"/>
            </a:solidFill>
            <a:ln w="12104">
              <a:noFill/>
              <a:prstDash val="solid"/>
            </a:ln>
          </c:spPr>
          <c:invertIfNegative val="0"/>
          <c:dPt>
            <c:idx val="12"/>
            <c:invertIfNegative val="0"/>
            <c:bubble3D val="0"/>
          </c:dPt>
          <c:dPt>
            <c:idx val="16"/>
            <c:invertIfNegative val="0"/>
            <c:bubble3D val="0"/>
          </c:dPt>
          <c:dPt>
            <c:idx val="17"/>
            <c:invertIfNegative val="0"/>
            <c:bubble3D val="0"/>
          </c:dPt>
          <c:dLbls>
            <c:numFmt formatCode="0%" sourceLinked="0"/>
            <c:spPr>
              <a:noFill/>
              <a:ln w="24207">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Пенсіонер</c:v>
                </c:pt>
                <c:pt idx="1">
                  <c:v>Робочий промисловості</c:v>
                </c:pt>
                <c:pt idx="2">
                  <c:v>Працівник сфери обслуговування              </c:v>
                </c:pt>
                <c:pt idx="3">
                  <c:v>Працівник гуманітарної сфери    </c:v>
                </c:pt>
                <c:pt idx="4">
                  <c:v>Інженерно-технічний працівник</c:v>
                </c:pt>
                <c:pt idx="5">
                  <c:v>Службовець</c:v>
                </c:pt>
                <c:pt idx="6">
                  <c:v>Домогосподарка / декретна відпустка</c:v>
                </c:pt>
                <c:pt idx="7">
                  <c:v>Непрацюючий, безробітний</c:v>
                </c:pt>
                <c:pt idx="8">
                  <c:v>Студент, учень</c:v>
                </c:pt>
                <c:pt idx="9">
                  <c:v>Підприємець</c:v>
                </c:pt>
                <c:pt idx="10">
                  <c:v>Керівник підприємства, установи або його підрозділу</c:v>
                </c:pt>
                <c:pt idx="11">
                  <c:v>Науковий працівник</c:v>
                </c:pt>
                <c:pt idx="12">
                  <c:v>Військовослужбовець </c:v>
                </c:pt>
                <c:pt idx="13">
                  <c:v>Працівник сільського господарства              </c:v>
                </c:pt>
              </c:strCache>
            </c:strRef>
          </c:cat>
          <c:val>
            <c:numRef>
              <c:f>Sheet1!$B$2:$B$15</c:f>
              <c:numCache>
                <c:formatCode>0%</c:formatCode>
                <c:ptCount val="14"/>
                <c:pt idx="0">
                  <c:v>0.25919999999999999</c:v>
                </c:pt>
                <c:pt idx="1">
                  <c:v>0.11509999999999999</c:v>
                </c:pt>
                <c:pt idx="2">
                  <c:v>0.1123</c:v>
                </c:pt>
                <c:pt idx="3">
                  <c:v>0.1043</c:v>
                </c:pt>
                <c:pt idx="4">
                  <c:v>7.4399999999999994E-2</c:v>
                </c:pt>
                <c:pt idx="5">
                  <c:v>6.8900000000000003E-2</c:v>
                </c:pt>
                <c:pt idx="6">
                  <c:v>6.88E-2</c:v>
                </c:pt>
                <c:pt idx="7">
                  <c:v>5.4699999999999999E-2</c:v>
                </c:pt>
                <c:pt idx="8">
                  <c:v>3.9699999999999999E-2</c:v>
                </c:pt>
                <c:pt idx="9">
                  <c:v>3.4599999999999999E-2</c:v>
                </c:pt>
                <c:pt idx="10">
                  <c:v>2.07E-2</c:v>
                </c:pt>
                <c:pt idx="11">
                  <c:v>1.17E-2</c:v>
                </c:pt>
                <c:pt idx="12">
                  <c:v>8.0000000000000002E-3</c:v>
                </c:pt>
                <c:pt idx="13">
                  <c:v>5.5999999999999999E-3</c:v>
                </c:pt>
              </c:numCache>
            </c:numRef>
          </c:val>
        </c:ser>
        <c:dLbls>
          <c:showLegendKey val="0"/>
          <c:showVal val="0"/>
          <c:showCatName val="0"/>
          <c:showSerName val="0"/>
          <c:showPercent val="0"/>
          <c:showBubbleSize val="0"/>
        </c:dLbls>
        <c:gapWidth val="30"/>
        <c:axId val="362757960"/>
        <c:axId val="362758352"/>
      </c:barChart>
      <c:catAx>
        <c:axId val="362757960"/>
        <c:scaling>
          <c:orientation val="maxMin"/>
        </c:scaling>
        <c:delete val="0"/>
        <c:axPos val="l"/>
        <c:numFmt formatCode="General" sourceLinked="1"/>
        <c:majorTickMark val="out"/>
        <c:minorTickMark val="none"/>
        <c:tickLblPos val="nextTo"/>
        <c:spPr>
          <a:ln w="12104">
            <a:solidFill>
              <a:srgbClr val="969696"/>
            </a:solidFill>
            <a:prstDash val="solid"/>
          </a:ln>
        </c:spPr>
        <c:txPr>
          <a:bodyPr rot="0" vert="horz"/>
          <a:lstStyle/>
          <a:p>
            <a:pPr>
              <a:defRPr sz="900" b="0" i="0" u="none" strike="noStrike" baseline="0">
                <a:solidFill>
                  <a:schemeClr val="tx1"/>
                </a:solidFill>
                <a:latin typeface="Arial"/>
                <a:ea typeface="Arial"/>
                <a:cs typeface="Arial"/>
              </a:defRPr>
            </a:pPr>
            <a:endParaRPr lang="en-US"/>
          </a:p>
        </c:txPr>
        <c:crossAx val="362758352"/>
        <c:crosses val="autoZero"/>
        <c:auto val="1"/>
        <c:lblAlgn val="ctr"/>
        <c:lblOffset val="100"/>
        <c:tickLblSkip val="1"/>
        <c:tickMarkSkip val="1"/>
        <c:noMultiLvlLbl val="0"/>
      </c:catAx>
      <c:valAx>
        <c:axId val="362758352"/>
        <c:scaling>
          <c:orientation val="minMax"/>
          <c:max val="0.70000000000000007"/>
          <c:min val="0"/>
        </c:scaling>
        <c:delete val="1"/>
        <c:axPos val="t"/>
        <c:numFmt formatCode="0%" sourceLinked="1"/>
        <c:majorTickMark val="out"/>
        <c:minorTickMark val="none"/>
        <c:tickLblPos val="nextTo"/>
        <c:crossAx val="362757960"/>
        <c:crosses val="autoZero"/>
        <c:crossBetween val="between"/>
        <c:majorUnit val="0.2"/>
        <c:minorUnit val="0.1"/>
      </c:valAx>
      <c:spPr>
        <a:noFill/>
        <a:ln w="24207">
          <a:noFill/>
        </a:ln>
      </c:spPr>
    </c:plotArea>
    <c:plotVisOnly val="1"/>
    <c:dispBlanksAs val="gap"/>
    <c:showDLblsOverMax val="0"/>
  </c:chart>
  <c:spPr>
    <a:noFill/>
    <a:ln>
      <a:noFill/>
    </a:ln>
  </c:spPr>
  <c:txPr>
    <a:bodyPr/>
    <a:lstStyle/>
    <a:p>
      <a:pPr>
        <a:defRPr sz="143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57164040851892E-2"/>
          <c:y val="7.1421307450451499E-2"/>
          <c:w val="0.97906673388039767"/>
          <c:h val="0.3541536133446061"/>
        </c:manualLayout>
      </c:layout>
      <c:barChart>
        <c:barDir val="bar"/>
        <c:grouping val="percentStacked"/>
        <c:varyColors val="0"/>
        <c:ser>
          <c:idx val="0"/>
          <c:order val="0"/>
          <c:tx>
            <c:strRef>
              <c:f>Лист1!$A$2</c:f>
              <c:strCache>
                <c:ptCount val="1"/>
                <c:pt idx="0">
                  <c:v>Відмова </c:v>
                </c:pt>
              </c:strCache>
            </c:strRef>
          </c:tx>
          <c:spPr>
            <a:solidFill>
              <a:schemeClr val="bg1">
                <a:lumMod val="50000"/>
              </a:schemeClr>
            </a:solidFill>
            <a:scene3d>
              <a:camera prst="orthographicFront"/>
              <a:lightRig rig="threePt" dir="t"/>
            </a:scene3d>
            <a:sp3d/>
          </c:spPr>
          <c:invertIfNegative val="0"/>
          <c:dLbls>
            <c:dLbl>
              <c:idx val="0"/>
              <c:layout>
                <c:manualLayout>
                  <c:x val="0"/>
                  <c:y val="-5.8266068251783933E-3"/>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ru-RU" sz="1000" b="1" i="0" u="none" strike="noStrike" kern="1200" baseline="0">
                    <a:solidFill>
                      <a:prstClr val="black"/>
                    </a:solidFill>
                    <a:latin typeface="Arial" pitchFamily="34" charset="0"/>
                    <a:ea typeface="+mn-ea"/>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Лист1!$B$2</c:f>
              <c:numCache>
                <c:formatCode>0%</c:formatCode>
                <c:ptCount val="1"/>
                <c:pt idx="0">
                  <c:v>0.31690000000000002</c:v>
                </c:pt>
              </c:numCache>
            </c:numRef>
          </c:val>
        </c:ser>
        <c:ser>
          <c:idx val="1"/>
          <c:order val="1"/>
          <c:tx>
            <c:strRef>
              <c:f>Лист1!$A$3</c:f>
              <c:strCache>
                <c:ptCount val="1"/>
                <c:pt idx="0">
                  <c:v>До 1999 грн.</c:v>
                </c:pt>
              </c:strCache>
            </c:strRef>
          </c:tx>
          <c:spPr>
            <a:solidFill>
              <a:schemeClr val="tx2">
                <a:lumMod val="60000"/>
                <a:lumOff val="40000"/>
              </a:schemeClr>
            </a:solidFill>
            <a:scene3d>
              <a:camera prst="orthographicFront"/>
              <a:lightRig rig="threePt" dir="t"/>
            </a:scene3d>
            <a:sp3d/>
          </c:spPr>
          <c:invertIfNegative val="0"/>
          <c:dLbls>
            <c:dLbl>
              <c:idx val="0"/>
              <c:layout>
                <c:manualLayout>
                  <c:x val="6.2858202042594602E-3"/>
                  <c:y val="-2.9136705007495482E-2"/>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lang="ru-RU" sz="1000" b="1">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Лист1!$B$3</c:f>
              <c:numCache>
                <c:formatCode>0.0%</c:formatCode>
                <c:ptCount val="1"/>
                <c:pt idx="0">
                  <c:v>0.12</c:v>
                </c:pt>
              </c:numCache>
            </c:numRef>
          </c:val>
        </c:ser>
        <c:ser>
          <c:idx val="2"/>
          <c:order val="2"/>
          <c:tx>
            <c:strRef>
              <c:f>Лист1!$A$4</c:f>
              <c:strCache>
                <c:ptCount val="1"/>
                <c:pt idx="0">
                  <c:v>До 4999 грн.</c:v>
                </c:pt>
              </c:strCache>
            </c:strRef>
          </c:tx>
          <c:spPr>
            <a:solidFill>
              <a:srgbClr val="FFFF00"/>
            </a:solidFill>
          </c:spPr>
          <c:invertIfNegative val="0"/>
          <c:dLbls>
            <c:dLbl>
              <c:idx val="0"/>
              <c:layout>
                <c:manualLayout>
                  <c:x val="6.2855727310230716E-3"/>
                  <c:y val="-6.4101393420770675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i="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Лист1!$B$4</c:f>
              <c:numCache>
                <c:formatCode>0%</c:formatCode>
                <c:ptCount val="1"/>
                <c:pt idx="0">
                  <c:v>0.35</c:v>
                </c:pt>
              </c:numCache>
            </c:numRef>
          </c:val>
        </c:ser>
        <c:ser>
          <c:idx val="3"/>
          <c:order val="3"/>
          <c:tx>
            <c:strRef>
              <c:f>Лист1!$A$5</c:f>
              <c:strCache>
                <c:ptCount val="1"/>
                <c:pt idx="0">
                  <c:v>Більше 5000 грн.</c:v>
                </c:pt>
              </c:strCache>
            </c:strRef>
          </c:tx>
          <c:spPr>
            <a:solidFill>
              <a:srgbClr val="FFC000"/>
            </a:solidFill>
          </c:spPr>
          <c:invertIfNegative val="0"/>
          <c:dLbls>
            <c:dLbl>
              <c:idx val="0"/>
              <c:layout>
                <c:manualLayout>
                  <c:x val="2.200037071490811E-2"/>
                  <c:y val="-1.040036491359098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Лист1!$B$5</c:f>
              <c:numCache>
                <c:formatCode>0.0%</c:formatCode>
                <c:ptCount val="1"/>
                <c:pt idx="0">
                  <c:v>0.21</c:v>
                </c:pt>
              </c:numCache>
            </c:numRef>
          </c:val>
        </c:ser>
        <c:dLbls>
          <c:showLegendKey val="0"/>
          <c:showVal val="1"/>
          <c:showCatName val="0"/>
          <c:showSerName val="0"/>
          <c:showPercent val="0"/>
          <c:showBubbleSize val="0"/>
        </c:dLbls>
        <c:gapWidth val="50"/>
        <c:overlap val="100"/>
        <c:axId val="362761488"/>
        <c:axId val="362761880"/>
      </c:barChart>
      <c:catAx>
        <c:axId val="362761488"/>
        <c:scaling>
          <c:orientation val="maxMin"/>
        </c:scaling>
        <c:delete val="1"/>
        <c:axPos val="l"/>
        <c:numFmt formatCode="General" sourceLinked="1"/>
        <c:majorTickMark val="out"/>
        <c:minorTickMark val="none"/>
        <c:tickLblPos val="nextTo"/>
        <c:crossAx val="362761880"/>
        <c:crosses val="autoZero"/>
        <c:auto val="1"/>
        <c:lblAlgn val="ctr"/>
        <c:lblOffset val="100"/>
        <c:noMultiLvlLbl val="0"/>
      </c:catAx>
      <c:valAx>
        <c:axId val="362761880"/>
        <c:scaling>
          <c:orientation val="minMax"/>
          <c:max val="1"/>
          <c:min val="0"/>
        </c:scaling>
        <c:delete val="1"/>
        <c:axPos val="t"/>
        <c:numFmt formatCode="0%" sourceLinked="0"/>
        <c:majorTickMark val="out"/>
        <c:minorTickMark val="none"/>
        <c:tickLblPos val="nextTo"/>
        <c:crossAx val="362761488"/>
        <c:crosses val="autoZero"/>
        <c:crossBetween val="between"/>
      </c:valAx>
    </c:plotArea>
    <c:legend>
      <c:legendPos val="b"/>
      <c:layout>
        <c:manualLayout>
          <c:xMode val="edge"/>
          <c:yMode val="edge"/>
          <c:x val="0"/>
          <c:y val="0.39359143353103004"/>
          <c:w val="1"/>
          <c:h val="0.60640856646897001"/>
        </c:manualLayout>
      </c:layout>
      <c:overlay val="0"/>
      <c:txPr>
        <a:bodyPr/>
        <a:lstStyle/>
        <a:p>
          <a:pPr>
            <a:defRPr lang="ru-RU" sz="1100" b="0">
              <a:latin typeface="Arial" pitchFamily="34" charset="0"/>
              <a:cs typeface="Arial" pitchFamily="34" charset="0"/>
            </a:defRPr>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07942707220566"/>
          <c:y val="0.1658192154253359"/>
          <c:w val="0.68679879586028902"/>
          <c:h val="0.81920205849369454"/>
        </c:manualLayout>
      </c:layout>
      <c:barChart>
        <c:barDir val="bar"/>
        <c:grouping val="stacked"/>
        <c:varyColors val="0"/>
        <c:ser>
          <c:idx val="0"/>
          <c:order val="0"/>
          <c:tx>
            <c:strRef>
              <c:f>Лист1!$B$1</c:f>
              <c:strCache>
                <c:ptCount val="1"/>
                <c:pt idx="0">
                  <c:v>Вся вибірка</c:v>
                </c:pt>
              </c:strCache>
            </c:strRef>
          </c:tx>
          <c:spPr>
            <a:solidFill>
              <a:srgbClr val="FFC000"/>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Лист1!$B$2:$B$9</c:f>
              <c:numCache>
                <c:formatCode>0%</c:formatCode>
                <c:ptCount val="8"/>
                <c:pt idx="0">
                  <c:v>0.8528</c:v>
                </c:pt>
                <c:pt idx="1">
                  <c:v>0.7631</c:v>
                </c:pt>
                <c:pt idx="2">
                  <c:v>0.74650000000000005</c:v>
                </c:pt>
                <c:pt idx="3">
                  <c:v>0.6835</c:v>
                </c:pt>
                <c:pt idx="4">
                  <c:v>0.6744</c:v>
                </c:pt>
                <c:pt idx="5">
                  <c:v>0.64729999999999999</c:v>
                </c:pt>
                <c:pt idx="6">
                  <c:v>0.63219999999999998</c:v>
                </c:pt>
                <c:pt idx="7">
                  <c:v>0.49830000000000002</c:v>
                </c:pt>
              </c:numCache>
            </c:numRef>
          </c:val>
        </c:ser>
        <c:ser>
          <c:idx val="1"/>
          <c:order val="1"/>
          <c:tx>
            <c:strRef>
              <c:f>Лист1!$C$1</c:f>
              <c:strCache>
                <c:ptCount val="1"/>
                <c:pt idx="0">
                  <c:v>Столбец7</c:v>
                </c:pt>
              </c:strCache>
            </c:strRef>
          </c:tx>
          <c:spPr>
            <a:noFill/>
          </c:spPr>
          <c:invertIfNegative val="0"/>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Лист1!$C$2:$C$9</c:f>
              <c:numCache>
                <c:formatCode>0%</c:formatCode>
                <c:ptCount val="8"/>
                <c:pt idx="0">
                  <c:v>0.6472</c:v>
                </c:pt>
                <c:pt idx="1">
                  <c:v>0.7369</c:v>
                </c:pt>
                <c:pt idx="2">
                  <c:v>0.75349999999999995</c:v>
                </c:pt>
                <c:pt idx="3">
                  <c:v>0.8165</c:v>
                </c:pt>
                <c:pt idx="4">
                  <c:v>0.8256</c:v>
                </c:pt>
                <c:pt idx="5">
                  <c:v>0.85270000000000001</c:v>
                </c:pt>
                <c:pt idx="6">
                  <c:v>0.86780000000000002</c:v>
                </c:pt>
                <c:pt idx="7">
                  <c:v>1.0017</c:v>
                </c:pt>
              </c:numCache>
            </c:numRef>
          </c:val>
        </c:ser>
        <c:ser>
          <c:idx val="2"/>
          <c:order val="2"/>
          <c:tx>
            <c:strRef>
              <c:f>Лист1!$D$1</c:f>
              <c:strCache>
                <c:ptCount val="1"/>
                <c:pt idx="0">
                  <c:v>Схід</c:v>
                </c:pt>
              </c:strCache>
            </c:strRef>
          </c:tx>
          <c:spPr>
            <a:solidFill>
              <a:schemeClr val="accent2">
                <a:lumMod val="60000"/>
                <a:lumOff val="40000"/>
              </a:schemeClr>
            </a:solidFill>
          </c:spPr>
          <c:invertIfNegative val="0"/>
          <c:dLbls>
            <c:dLbl>
              <c:idx val="4"/>
              <c:spPr/>
              <c:txPr>
                <a:bodyPr/>
                <a:lstStyle/>
                <a:p>
                  <a:pPr>
                    <a:defRPr b="1">
                      <a:solidFill>
                        <a:srgbClr val="C00000"/>
                      </a:solidFill>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Лист1!$D$2:$D$9</c:f>
              <c:numCache>
                <c:formatCode>0%</c:formatCode>
                <c:ptCount val="8"/>
                <c:pt idx="0">
                  <c:v>0.8468</c:v>
                </c:pt>
                <c:pt idx="1">
                  <c:v>0.75090000000000001</c:v>
                </c:pt>
                <c:pt idx="2">
                  <c:v>0.74739999999999995</c:v>
                </c:pt>
                <c:pt idx="3">
                  <c:v>0.69140000000000001</c:v>
                </c:pt>
                <c:pt idx="4">
                  <c:v>0.7248</c:v>
                </c:pt>
                <c:pt idx="5">
                  <c:v>0.62119999999999997</c:v>
                </c:pt>
                <c:pt idx="6">
                  <c:v>0.61550000000000005</c:v>
                </c:pt>
                <c:pt idx="7">
                  <c:v>0.49349999999999999</c:v>
                </c:pt>
              </c:numCache>
            </c:numRef>
          </c:val>
        </c:ser>
        <c:ser>
          <c:idx val="3"/>
          <c:order val="3"/>
          <c:tx>
            <c:strRef>
              <c:f>Лист1!$E$1</c:f>
              <c:strCache>
                <c:ptCount val="1"/>
                <c:pt idx="0">
                  <c:v>Столбец2</c:v>
                </c:pt>
              </c:strCache>
            </c:strRef>
          </c:tx>
          <c:spPr>
            <a:noFill/>
          </c:spPr>
          <c:invertIfNegative val="0"/>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Лист1!$E$2:$E$9</c:f>
              <c:numCache>
                <c:formatCode>0%</c:formatCode>
                <c:ptCount val="8"/>
                <c:pt idx="0">
                  <c:v>0.1532</c:v>
                </c:pt>
                <c:pt idx="1">
                  <c:v>0.24909999999999999</c:v>
                </c:pt>
                <c:pt idx="2">
                  <c:v>0.25260000000000005</c:v>
                </c:pt>
                <c:pt idx="3">
                  <c:v>0.30859999999999999</c:v>
                </c:pt>
                <c:pt idx="4">
                  <c:v>0.2752</c:v>
                </c:pt>
                <c:pt idx="5">
                  <c:v>0.37880000000000003</c:v>
                </c:pt>
                <c:pt idx="6">
                  <c:v>0.38449999999999995</c:v>
                </c:pt>
                <c:pt idx="7">
                  <c:v>0.50649999999999995</c:v>
                </c:pt>
              </c:numCache>
            </c:numRef>
          </c:val>
        </c:ser>
        <c:ser>
          <c:idx val="4"/>
          <c:order val="4"/>
          <c:tx>
            <c:strRef>
              <c:f>Лист1!$F$1</c:f>
              <c:strCache>
                <c:ptCount val="1"/>
                <c:pt idx="0">
                  <c:v>Захід</c:v>
                </c:pt>
              </c:strCache>
            </c:strRef>
          </c:tx>
          <c:spPr>
            <a:solidFill>
              <a:schemeClr val="accent4">
                <a:lumMod val="60000"/>
                <a:lumOff val="40000"/>
              </a:schemeClr>
            </a:solidFill>
          </c:spPr>
          <c:invertIfNegative val="0"/>
          <c:dLbls>
            <c:dLbl>
              <c:idx val="0"/>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2"/>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b="1">
                      <a:solidFill>
                        <a:srgbClr val="0000FF"/>
                      </a:solidFill>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Лист1!$F$2:$F$9</c:f>
              <c:numCache>
                <c:formatCode>0%</c:formatCode>
                <c:ptCount val="8"/>
                <c:pt idx="0">
                  <c:v>0.79459999999999997</c:v>
                </c:pt>
                <c:pt idx="1">
                  <c:v>0.75939999999999996</c:v>
                </c:pt>
                <c:pt idx="2">
                  <c:v>0.68679999999999997</c:v>
                </c:pt>
                <c:pt idx="3">
                  <c:v>0.69550000000000001</c:v>
                </c:pt>
                <c:pt idx="4">
                  <c:v>0.5978</c:v>
                </c:pt>
                <c:pt idx="5">
                  <c:v>0.63080000000000003</c:v>
                </c:pt>
                <c:pt idx="6">
                  <c:v>0.59250000000000003</c:v>
                </c:pt>
                <c:pt idx="7">
                  <c:v>0.49909999999999999</c:v>
                </c:pt>
              </c:numCache>
            </c:numRef>
          </c:val>
        </c:ser>
        <c:ser>
          <c:idx val="5"/>
          <c:order val="5"/>
          <c:tx>
            <c:strRef>
              <c:f>Лист1!$G$1</c:f>
              <c:strCache>
                <c:ptCount val="1"/>
                <c:pt idx="0">
                  <c:v>Столбец3</c:v>
                </c:pt>
              </c:strCache>
            </c:strRef>
          </c:tx>
          <c:spPr>
            <a:noFill/>
          </c:spPr>
          <c:invertIfNegative val="0"/>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Лист1!$G$2:$G$9</c:f>
              <c:numCache>
                <c:formatCode>0%</c:formatCode>
                <c:ptCount val="8"/>
                <c:pt idx="0">
                  <c:v>0.20540000000000003</c:v>
                </c:pt>
                <c:pt idx="1">
                  <c:v>0.24060000000000004</c:v>
                </c:pt>
                <c:pt idx="2">
                  <c:v>0.31320000000000003</c:v>
                </c:pt>
                <c:pt idx="3">
                  <c:v>0.30449999999999999</c:v>
                </c:pt>
                <c:pt idx="4">
                  <c:v>0.4022</c:v>
                </c:pt>
                <c:pt idx="5">
                  <c:v>0.36919999999999997</c:v>
                </c:pt>
                <c:pt idx="6">
                  <c:v>0.40749999999999997</c:v>
                </c:pt>
                <c:pt idx="7">
                  <c:v>0.50090000000000001</c:v>
                </c:pt>
              </c:numCache>
            </c:numRef>
          </c:val>
        </c:ser>
        <c:ser>
          <c:idx val="6"/>
          <c:order val="6"/>
          <c:tx>
            <c:strRef>
              <c:f>Лист1!$H$1</c:f>
              <c:strCache>
                <c:ptCount val="1"/>
                <c:pt idx="0">
                  <c:v>Північ+Центр</c:v>
                </c:pt>
              </c:strCache>
            </c:strRef>
          </c:tx>
          <c:spPr>
            <a:solidFill>
              <a:srgbClr val="92D050"/>
            </a:solidFill>
          </c:spPr>
          <c:invertIfNegative val="0"/>
          <c:dLbls>
            <c:dLbl>
              <c:idx val="4"/>
              <c:layout/>
              <c:spPr/>
              <c:txPr>
                <a:bodyPr/>
                <a:lstStyle/>
                <a:p>
                  <a:pPr>
                    <a:defRPr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showLegendKey val="0"/>
              <c:showVal val="1"/>
              <c:showCatName val="0"/>
              <c:showSerName val="0"/>
              <c:showPercent val="0"/>
              <c:showBubbleSize val="0"/>
              <c:extLst>
                <c:ext xmlns:c15="http://schemas.microsoft.com/office/drawing/2012/chart" uri="{CE6537A1-D6FC-4f65-9D91-7224C49458BB}"/>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Лист1!$H$2:$H$9</c:f>
              <c:numCache>
                <c:formatCode>0%</c:formatCode>
                <c:ptCount val="8"/>
                <c:pt idx="0">
                  <c:v>0.88600000000000001</c:v>
                </c:pt>
                <c:pt idx="1">
                  <c:v>0.76100000000000001</c:v>
                </c:pt>
                <c:pt idx="2">
                  <c:v>0.77610000000000001</c:v>
                </c:pt>
                <c:pt idx="3">
                  <c:v>0.68859999999999999</c:v>
                </c:pt>
                <c:pt idx="4">
                  <c:v>0.61970000000000003</c:v>
                </c:pt>
                <c:pt idx="5">
                  <c:v>0.66710000000000003</c:v>
                </c:pt>
                <c:pt idx="6">
                  <c:v>0.63660000000000005</c:v>
                </c:pt>
                <c:pt idx="7">
                  <c:v>0.47370000000000001</c:v>
                </c:pt>
              </c:numCache>
            </c:numRef>
          </c:val>
        </c:ser>
        <c:ser>
          <c:idx val="7"/>
          <c:order val="7"/>
          <c:tx>
            <c:strRef>
              <c:f>Лист1!$I$1</c:f>
              <c:strCache>
                <c:ptCount val="1"/>
                <c:pt idx="0">
                  <c:v>Столбец4</c:v>
                </c:pt>
              </c:strCache>
            </c:strRef>
          </c:tx>
          <c:spPr>
            <a:noFill/>
          </c:spPr>
          <c:invertIfNegative val="0"/>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Лист1!$I$2:$I$9</c:f>
              <c:numCache>
                <c:formatCode>0%</c:formatCode>
                <c:ptCount val="8"/>
                <c:pt idx="0">
                  <c:v>0.11399999999999999</c:v>
                </c:pt>
                <c:pt idx="1">
                  <c:v>0.23899999999999999</c:v>
                </c:pt>
                <c:pt idx="2">
                  <c:v>0.22389999999999999</c:v>
                </c:pt>
                <c:pt idx="3">
                  <c:v>0.31140000000000001</c:v>
                </c:pt>
                <c:pt idx="4">
                  <c:v>0.38029999999999997</c:v>
                </c:pt>
                <c:pt idx="5">
                  <c:v>0.33289999999999997</c:v>
                </c:pt>
                <c:pt idx="6">
                  <c:v>0.36339999999999995</c:v>
                </c:pt>
                <c:pt idx="7">
                  <c:v>0.52629999999999999</c:v>
                </c:pt>
              </c:numCache>
            </c:numRef>
          </c:val>
        </c:ser>
        <c:ser>
          <c:idx val="8"/>
          <c:order val="8"/>
          <c:tx>
            <c:strRef>
              <c:f>Лист1!$J$1</c:f>
              <c:strCache>
                <c:ptCount val="1"/>
                <c:pt idx="0">
                  <c:v>Південь</c:v>
                </c:pt>
              </c:strCache>
            </c:strRef>
          </c:tx>
          <c:spPr>
            <a:solidFill>
              <a:srgbClr val="FFFF00"/>
            </a:solidFill>
            <a:ln>
              <a:noFill/>
            </a:ln>
          </c:spPr>
          <c:invertIfNegative val="0"/>
          <c:dLbls>
            <c:dLbl>
              <c:idx val="4"/>
              <c:spPr/>
              <c:txPr>
                <a:bodyPr/>
                <a:lstStyle/>
                <a:p>
                  <a:pPr>
                    <a:defRPr b="1">
                      <a:solidFill>
                        <a:srgbClr val="C00000"/>
                      </a:solidFill>
                    </a:defRPr>
                  </a:pPr>
                  <a:endParaRPr lang="en-US"/>
                </a:p>
              </c:txPr>
              <c:showLegendKey val="0"/>
              <c:showVal val="1"/>
              <c:showCatName val="0"/>
              <c:showSerName val="0"/>
              <c:showPercent val="0"/>
              <c:showBubbleSize val="0"/>
            </c:dLbl>
            <c:dLbl>
              <c:idx val="6"/>
              <c:spPr/>
              <c:txPr>
                <a:bodyPr/>
                <a:lstStyle/>
                <a:p>
                  <a:pPr>
                    <a:defRPr b="1">
                      <a:solidFill>
                        <a:srgbClr val="C00000"/>
                      </a:solidFill>
                    </a:defRPr>
                  </a:pPr>
                  <a:endParaRPr lang="en-US"/>
                </a:p>
              </c:txPr>
              <c:showLegendKey val="0"/>
              <c:showVal val="1"/>
              <c:showCatName val="0"/>
              <c:showSerName val="0"/>
              <c:showPercent val="0"/>
              <c:showBubbleSize val="0"/>
            </c:dLbl>
            <c:dLbl>
              <c:idx val="7"/>
              <c:spPr/>
              <c:txPr>
                <a:bodyPr/>
                <a:lstStyle/>
                <a:p>
                  <a:pPr>
                    <a:defRPr b="1">
                      <a:solidFill>
                        <a:srgbClr val="C00000"/>
                      </a:solidFill>
                    </a:defRPr>
                  </a:pPr>
                  <a:endParaRPr lang="en-US"/>
                </a:p>
              </c:txPr>
              <c:showLegendKey val="0"/>
              <c:showVal val="1"/>
              <c:showCatName val="0"/>
              <c:showSerName val="0"/>
              <c:showPercent val="0"/>
              <c:showBubbleSize val="0"/>
            </c:dLbl>
            <c:dLbl>
              <c:idx val="8"/>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Лист1!$J$2:$J$9</c:f>
              <c:numCache>
                <c:formatCode>0%</c:formatCode>
                <c:ptCount val="8"/>
                <c:pt idx="0">
                  <c:v>0.85089999999999999</c:v>
                </c:pt>
                <c:pt idx="1">
                  <c:v>0.80459999999999998</c:v>
                </c:pt>
                <c:pt idx="2">
                  <c:v>0.73880000000000001</c:v>
                </c:pt>
                <c:pt idx="3">
                  <c:v>0.63500000000000001</c:v>
                </c:pt>
                <c:pt idx="4">
                  <c:v>0.78269999999999995</c:v>
                </c:pt>
                <c:pt idx="5">
                  <c:v>0.68240000000000001</c:v>
                </c:pt>
                <c:pt idx="6">
                  <c:v>0.71209999999999996</c:v>
                </c:pt>
                <c:pt idx="7">
                  <c:v>0.57430000000000003</c:v>
                </c:pt>
              </c:numCache>
            </c:numRef>
          </c:val>
        </c:ser>
        <c:ser>
          <c:idx val="9"/>
          <c:order val="9"/>
          <c:tx>
            <c:strRef>
              <c:f>Лист1!$K$1</c:f>
              <c:strCache>
                <c:ptCount val="1"/>
                <c:pt idx="0">
                  <c:v>Столбец5</c:v>
                </c:pt>
              </c:strCache>
            </c:strRef>
          </c:tx>
          <c:spPr>
            <a:noFill/>
          </c:spPr>
          <c:invertIfNegative val="0"/>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Лист1!$K$2:$K$9</c:f>
              <c:numCache>
                <c:formatCode>0%</c:formatCode>
                <c:ptCount val="8"/>
                <c:pt idx="0">
                  <c:v>0.14910000000000001</c:v>
                </c:pt>
                <c:pt idx="1">
                  <c:v>0.19540000000000002</c:v>
                </c:pt>
                <c:pt idx="2">
                  <c:v>0.26119999999999999</c:v>
                </c:pt>
                <c:pt idx="3">
                  <c:v>0.36499999999999999</c:v>
                </c:pt>
                <c:pt idx="4">
                  <c:v>0.21730000000000005</c:v>
                </c:pt>
                <c:pt idx="5">
                  <c:v>0.31759999999999999</c:v>
                </c:pt>
                <c:pt idx="6">
                  <c:v>0.28790000000000004</c:v>
                </c:pt>
                <c:pt idx="7">
                  <c:v>0.42569999999999997</c:v>
                </c:pt>
              </c:numCache>
            </c:numRef>
          </c:val>
        </c:ser>
        <c:ser>
          <c:idx val="10"/>
          <c:order val="10"/>
          <c:tx>
            <c:strRef>
              <c:f>Лист1!$L$1</c:f>
              <c:strCache>
                <c:ptCount val="1"/>
                <c:pt idx="0">
                  <c:v>Київ</c:v>
                </c:pt>
              </c:strCache>
            </c:strRef>
          </c:tx>
          <c:spPr>
            <a:solidFill>
              <a:schemeClr val="accent3">
                <a:lumMod val="60000"/>
                <a:lumOff val="40000"/>
              </a:schemeClr>
            </a:solidFill>
          </c:spPr>
          <c:invertIfNegative val="0"/>
          <c:dLbls>
            <c:dLbl>
              <c:idx val="0"/>
              <c:spPr/>
              <c:txPr>
                <a:bodyPr/>
                <a:lstStyle/>
                <a:p>
                  <a:pPr>
                    <a:defRPr b="1">
                      <a:solidFill>
                        <a:srgbClr val="C00000"/>
                      </a:solidFill>
                    </a:defRPr>
                  </a:pPr>
                  <a:endParaRPr lang="en-US"/>
                </a:p>
              </c:txPr>
              <c:showLegendKey val="0"/>
              <c:showVal val="1"/>
              <c:showCatName val="0"/>
              <c:showSerName val="0"/>
              <c:showPercent val="0"/>
              <c:showBubbleSize val="0"/>
            </c:dLbl>
            <c:dLbl>
              <c:idx val="2"/>
              <c:spPr/>
              <c:txPr>
                <a:bodyPr/>
                <a:lstStyle/>
                <a:p>
                  <a:pPr>
                    <a:defRPr b="1">
                      <a:solidFill>
                        <a:srgbClr val="C00000"/>
                      </a:solidFill>
                    </a:defRPr>
                  </a:pPr>
                  <a:endParaRPr lang="en-US"/>
                </a:p>
              </c:txPr>
              <c:showLegendKey val="0"/>
              <c:showVal val="1"/>
              <c:showCatName val="0"/>
              <c:showSerName val="0"/>
              <c:showPercent val="0"/>
              <c:showBubbleSize val="0"/>
            </c:dLbl>
            <c:dLbl>
              <c:idx val="4"/>
              <c:spPr/>
              <c:txPr>
                <a:bodyPr/>
                <a:lstStyle/>
                <a:p>
                  <a:pPr>
                    <a:defRPr b="1">
                      <a:solidFill>
                        <a:srgbClr val="0000FF"/>
                      </a:solidFill>
                    </a:defRPr>
                  </a:pPr>
                  <a:endParaRPr lang="en-US"/>
                </a:p>
              </c:txPr>
              <c:showLegendKey val="0"/>
              <c:showVal val="1"/>
              <c:showCatName val="0"/>
              <c:showSerName val="0"/>
              <c:showPercent val="0"/>
              <c:showBubbleSize val="0"/>
            </c:dLbl>
            <c:dLbl>
              <c:idx val="7"/>
              <c:spPr/>
              <c:txPr>
                <a:bodyPr/>
                <a:lstStyle/>
                <a:p>
                  <a:pPr>
                    <a:defRPr b="1">
                      <a:solidFill>
                        <a:srgbClr val="0000FF"/>
                      </a:solidFill>
                    </a:defRPr>
                  </a:pPr>
                  <a:endParaRPr lang="en-US"/>
                </a:p>
              </c:txPr>
              <c:showLegendKey val="0"/>
              <c:showVal val="1"/>
              <c:showCatName val="0"/>
              <c:showSerName val="0"/>
              <c:showPercent val="0"/>
              <c:showBubbleSize val="0"/>
            </c:dLbl>
            <c:dLbl>
              <c:idx val="8"/>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Лист1!$L$2:$L$9</c:f>
              <c:numCache>
                <c:formatCode>0%</c:formatCode>
                <c:ptCount val="8"/>
                <c:pt idx="0">
                  <c:v>0.92269999999999996</c:v>
                </c:pt>
                <c:pt idx="1">
                  <c:v>0.73619999999999997</c:v>
                </c:pt>
                <c:pt idx="2">
                  <c:v>0.8095</c:v>
                </c:pt>
                <c:pt idx="3">
                  <c:v>0.63729999999999998</c:v>
                </c:pt>
                <c:pt idx="4">
                  <c:v>0.60229999999999995</c:v>
                </c:pt>
                <c:pt idx="5">
                  <c:v>0.65969999999999995</c:v>
                </c:pt>
                <c:pt idx="6">
                  <c:v>0.62409999999999999</c:v>
                </c:pt>
                <c:pt idx="7">
                  <c:v>0.40589999999999998</c:v>
                </c:pt>
              </c:numCache>
            </c:numRef>
          </c:val>
        </c:ser>
        <c:ser>
          <c:idx val="11"/>
          <c:order val="11"/>
          <c:tx>
            <c:strRef>
              <c:f>Лист1!$M$1</c:f>
              <c:strCache>
                <c:ptCount val="1"/>
                <c:pt idx="0">
                  <c:v>Столбец6</c:v>
                </c:pt>
              </c:strCache>
            </c:strRef>
          </c:tx>
          <c:spPr>
            <a:noFill/>
          </c:spPr>
          <c:invertIfNegative val="0"/>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Лист1!$M$2:$M$9</c:f>
              <c:numCache>
                <c:formatCode>0%</c:formatCode>
                <c:ptCount val="8"/>
                <c:pt idx="0">
                  <c:v>7.7300000000000035E-2</c:v>
                </c:pt>
                <c:pt idx="1">
                  <c:v>0.26380000000000003</c:v>
                </c:pt>
                <c:pt idx="2">
                  <c:v>0.1905</c:v>
                </c:pt>
                <c:pt idx="3">
                  <c:v>0.36270000000000002</c:v>
                </c:pt>
                <c:pt idx="4">
                  <c:v>0.39770000000000005</c:v>
                </c:pt>
                <c:pt idx="5">
                  <c:v>0.34030000000000005</c:v>
                </c:pt>
                <c:pt idx="6">
                  <c:v>0.37590000000000001</c:v>
                </c:pt>
                <c:pt idx="7">
                  <c:v>0.59410000000000007</c:v>
                </c:pt>
              </c:numCache>
            </c:numRef>
          </c:val>
        </c:ser>
        <c:ser>
          <c:idx val="12"/>
          <c:order val="12"/>
          <c:tx>
            <c:strRef>
              <c:f>Лист1!$N$1</c:f>
              <c:strCache>
                <c:ptCount val="1"/>
                <c:pt idx="0">
                  <c:v>Львів</c:v>
                </c:pt>
              </c:strCache>
            </c:strRef>
          </c:tx>
          <c:spPr>
            <a:solidFill>
              <a:schemeClr val="accent4">
                <a:lumMod val="40000"/>
                <a:lumOff val="60000"/>
              </a:schemeClr>
            </a:solidFill>
          </c:spPr>
          <c:invertIfNegative val="0"/>
          <c:dLbls>
            <c:dLbl>
              <c:idx val="1"/>
              <c:spPr/>
              <c:txPr>
                <a:bodyPr/>
                <a:lstStyle/>
                <a:p>
                  <a:pPr>
                    <a:defRPr b="1">
                      <a:solidFill>
                        <a:srgbClr val="C00000"/>
                      </a:solidFill>
                    </a:defRPr>
                  </a:pPr>
                  <a:endParaRPr lang="en-US"/>
                </a:p>
              </c:txPr>
              <c:showLegendKey val="0"/>
              <c:showVal val="1"/>
              <c:showCatName val="0"/>
              <c:showSerName val="0"/>
              <c:showPercent val="0"/>
              <c:showBubbleSize val="0"/>
            </c:dLbl>
            <c:dLbl>
              <c:idx val="2"/>
              <c:spPr/>
              <c:txPr>
                <a:bodyPr/>
                <a:lstStyle/>
                <a:p>
                  <a:pPr>
                    <a:defRPr b="1">
                      <a:solidFill>
                        <a:srgbClr val="0000FF"/>
                      </a:solidFill>
                    </a:defRPr>
                  </a:pPr>
                  <a:endParaRPr lang="en-US"/>
                </a:p>
              </c:txPr>
              <c:showLegendKey val="0"/>
              <c:showVal val="1"/>
              <c:showCatName val="0"/>
              <c:showSerName val="0"/>
              <c:showPercent val="0"/>
              <c:showBubbleSize val="0"/>
            </c:dLbl>
            <c:dLbl>
              <c:idx val="3"/>
              <c:spPr/>
              <c:txPr>
                <a:bodyPr/>
                <a:lstStyle/>
                <a:p>
                  <a:pPr>
                    <a:defRPr b="1">
                      <a:solidFill>
                        <a:srgbClr val="C00000"/>
                      </a:solidFill>
                    </a:defRPr>
                  </a:pPr>
                  <a:endParaRPr lang="en-US"/>
                </a:p>
              </c:txPr>
              <c:showLegendKey val="0"/>
              <c:showVal val="1"/>
              <c:showCatName val="0"/>
              <c:showSerName val="0"/>
              <c:showPercent val="0"/>
              <c:showBubbleSize val="0"/>
            </c:dLbl>
            <c:dLbl>
              <c:idx val="5"/>
              <c:spPr/>
              <c:txPr>
                <a:bodyPr/>
                <a:lstStyle/>
                <a:p>
                  <a:pPr>
                    <a:defRPr b="1">
                      <a:solidFill>
                        <a:srgbClr val="C00000"/>
                      </a:solidFill>
                    </a:defRPr>
                  </a:pPr>
                  <a:endParaRPr lang="en-US"/>
                </a:p>
              </c:txPr>
              <c:showLegendKey val="0"/>
              <c:showVal val="1"/>
              <c:showCatName val="0"/>
              <c:showSerName val="0"/>
              <c:showPercent val="0"/>
              <c:showBubbleSize val="0"/>
            </c:dLbl>
            <c:dLbl>
              <c:idx val="6"/>
              <c:spPr/>
              <c:txPr>
                <a:bodyPr/>
                <a:lstStyle/>
                <a:p>
                  <a:pPr>
                    <a:defRPr b="1">
                      <a:solidFill>
                        <a:srgbClr val="C00000"/>
                      </a:solidFill>
                    </a:defRPr>
                  </a:pPr>
                  <a:endParaRPr lang="en-US"/>
                </a:p>
              </c:txPr>
              <c:showLegendKey val="0"/>
              <c:showVal val="1"/>
              <c:showCatName val="0"/>
              <c:showSerName val="0"/>
              <c:showPercent val="0"/>
              <c:showBubbleSize val="0"/>
            </c:dLbl>
            <c:dLbl>
              <c:idx val="7"/>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Лист1!$N$2:$N$9</c:f>
              <c:numCache>
                <c:formatCode>0%</c:formatCode>
                <c:ptCount val="8"/>
                <c:pt idx="0">
                  <c:v>0.81850000000000001</c:v>
                </c:pt>
                <c:pt idx="1">
                  <c:v>0.8337</c:v>
                </c:pt>
                <c:pt idx="2">
                  <c:v>0.66269999999999996</c:v>
                </c:pt>
                <c:pt idx="3">
                  <c:v>0.76080000000000003</c:v>
                </c:pt>
                <c:pt idx="4">
                  <c:v>0.66839999999999999</c:v>
                </c:pt>
                <c:pt idx="5">
                  <c:v>0.74970000000000003</c:v>
                </c:pt>
                <c:pt idx="6">
                  <c:v>0.754</c:v>
                </c:pt>
                <c:pt idx="7">
                  <c:v>0.59619999999999995</c:v>
                </c:pt>
              </c:numCache>
            </c:numRef>
          </c:val>
        </c:ser>
        <c:ser>
          <c:idx val="13"/>
          <c:order val="13"/>
          <c:tx>
            <c:strRef>
              <c:f>Лист1!$O$1</c:f>
              <c:strCache>
                <c:ptCount val="1"/>
                <c:pt idx="0">
                  <c:v>Столбец7</c:v>
                </c:pt>
              </c:strCache>
            </c:strRef>
          </c:tx>
          <c:spPr>
            <a:noFill/>
          </c:spPr>
          <c:invertIfNegative val="0"/>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Лист1!$O$2:$O$9</c:f>
              <c:numCache>
                <c:formatCode>0%</c:formatCode>
                <c:ptCount val="8"/>
                <c:pt idx="0">
                  <c:v>0.18149999999999999</c:v>
                </c:pt>
                <c:pt idx="1">
                  <c:v>0.1663</c:v>
                </c:pt>
                <c:pt idx="2">
                  <c:v>0.33730000000000004</c:v>
                </c:pt>
                <c:pt idx="3">
                  <c:v>0.23919999999999997</c:v>
                </c:pt>
                <c:pt idx="4">
                  <c:v>0.33160000000000001</c:v>
                </c:pt>
                <c:pt idx="5">
                  <c:v>0.25029999999999997</c:v>
                </c:pt>
                <c:pt idx="6">
                  <c:v>0.246</c:v>
                </c:pt>
                <c:pt idx="7">
                  <c:v>0.40380000000000005</c:v>
                </c:pt>
              </c:numCache>
            </c:numRef>
          </c:val>
        </c:ser>
        <c:ser>
          <c:idx val="14"/>
          <c:order val="14"/>
          <c:tx>
            <c:strRef>
              <c:f>Лист1!$P$1</c:f>
              <c:strCache>
                <c:ptCount val="1"/>
                <c:pt idx="0">
                  <c:v>Харків</c:v>
                </c:pt>
              </c:strCache>
            </c:strRef>
          </c:tx>
          <c:spPr>
            <a:solidFill>
              <a:schemeClr val="accent2">
                <a:lumMod val="40000"/>
                <a:lumOff val="60000"/>
              </a:schemeClr>
            </a:solidFill>
          </c:spPr>
          <c:invertIfNegative val="0"/>
          <c:dLbls>
            <c:spPr>
              <a:noFill/>
              <a:ln>
                <a:noFill/>
              </a:ln>
              <a:effectLst/>
            </c:spPr>
            <c:txPr>
              <a:bodyPr/>
              <a:lstStyle/>
              <a:p>
                <a:pPr>
                  <a:defRPr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Лист1!$A$2:$A$9</c:f>
              <c:strCache>
                <c:ptCount val="8"/>
                <c:pt idx="0">
                  <c:v>Турбота про здоров'я</c:v>
                </c:pt>
                <c:pt idx="1">
                  <c:v>Турбота про розвиток і виховання поваги до себе і оточуючих</c:v>
                </c:pt>
                <c:pt idx="2">
                  <c:v>Освіта</c:v>
                </c:pt>
                <c:pt idx="3">
                  <c:v>Любов і прихильність до дитини</c:v>
                </c:pt>
                <c:pt idx="4">
                  <c:v>Забезпечення безпеки дитини</c:v>
                </c:pt>
                <c:pt idx="5">
                  <c:v>Забезпечення гідного рівня життя дитини</c:v>
                </c:pt>
                <c:pt idx="6">
                  <c:v>Захист прав та інтересів дитини</c:v>
                </c:pt>
                <c:pt idx="7">
                  <c:v>Утримання дитини</c:v>
                </c:pt>
              </c:strCache>
            </c:strRef>
          </c:cat>
          <c:val>
            <c:numRef>
              <c:f>Лист1!$P$2:$P$9</c:f>
              <c:numCache>
                <c:formatCode>0%</c:formatCode>
                <c:ptCount val="8"/>
                <c:pt idx="0">
                  <c:v>0.93479999999999996</c:v>
                </c:pt>
                <c:pt idx="1">
                  <c:v>0.89200000000000002</c:v>
                </c:pt>
                <c:pt idx="2">
                  <c:v>0.91010000000000002</c:v>
                </c:pt>
                <c:pt idx="3">
                  <c:v>0.85519999999999996</c:v>
                </c:pt>
                <c:pt idx="4">
                  <c:v>0.86750000000000005</c:v>
                </c:pt>
                <c:pt idx="5">
                  <c:v>0.92710000000000004</c:v>
                </c:pt>
                <c:pt idx="6">
                  <c:v>0.79369999999999996</c:v>
                </c:pt>
                <c:pt idx="7">
                  <c:v>0.72689999999999999</c:v>
                </c:pt>
              </c:numCache>
            </c:numRef>
          </c:val>
        </c:ser>
        <c:dLbls>
          <c:showLegendKey val="0"/>
          <c:showVal val="0"/>
          <c:showCatName val="0"/>
          <c:showSerName val="0"/>
          <c:showPercent val="0"/>
          <c:showBubbleSize val="0"/>
        </c:dLbls>
        <c:gapWidth val="50"/>
        <c:overlap val="100"/>
        <c:axId val="215714280"/>
        <c:axId val="215714672"/>
      </c:barChart>
      <c:catAx>
        <c:axId val="215714280"/>
        <c:scaling>
          <c:orientation val="maxMin"/>
        </c:scaling>
        <c:delete val="0"/>
        <c:axPos val="l"/>
        <c:numFmt formatCode="General" sourceLinked="1"/>
        <c:majorTickMark val="out"/>
        <c:minorTickMark val="none"/>
        <c:tickLblPos val="nextTo"/>
        <c:crossAx val="215714672"/>
        <c:crosses val="autoZero"/>
        <c:auto val="1"/>
        <c:lblAlgn val="ctr"/>
        <c:lblOffset val="100"/>
        <c:noMultiLvlLbl val="0"/>
      </c:catAx>
      <c:valAx>
        <c:axId val="215714672"/>
        <c:scaling>
          <c:orientation val="minMax"/>
        </c:scaling>
        <c:delete val="1"/>
        <c:axPos val="t"/>
        <c:majorGridlines>
          <c:spPr>
            <a:ln>
              <a:noFill/>
            </a:ln>
          </c:spPr>
        </c:majorGridlines>
        <c:numFmt formatCode="0%" sourceLinked="1"/>
        <c:majorTickMark val="out"/>
        <c:minorTickMark val="none"/>
        <c:tickLblPos val="nextTo"/>
        <c:crossAx val="215714280"/>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egendEntry>
        <c:idx val="13"/>
        <c:delete val="1"/>
      </c:legendEntry>
      <c:layout>
        <c:manualLayout>
          <c:xMode val="edge"/>
          <c:yMode val="edge"/>
          <c:x val="0.23082214453403171"/>
          <c:y val="0.12454771422084579"/>
          <c:w val="0.64604934606537345"/>
          <c:h val="4.2597570576435241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159265113376151E-2"/>
          <c:y val="7.1421307450451499E-2"/>
          <c:w val="0.92878017224632203"/>
          <c:h val="0.67263090742774401"/>
        </c:manualLayout>
      </c:layout>
      <c:barChart>
        <c:barDir val="bar"/>
        <c:grouping val="percentStacked"/>
        <c:varyColors val="0"/>
        <c:ser>
          <c:idx val="0"/>
          <c:order val="0"/>
          <c:tx>
            <c:strRef>
              <c:f>Лист1!$A$2</c:f>
              <c:strCache>
                <c:ptCount val="1"/>
                <c:pt idx="0">
                  <c:v>Південь</c:v>
                </c:pt>
              </c:strCache>
            </c:strRef>
          </c:tx>
          <c:spPr>
            <a:solidFill>
              <a:schemeClr val="accent5"/>
            </a:solidFill>
            <a:ln>
              <a:noFill/>
            </a:ln>
            <a:scene3d>
              <a:camera prst="orthographicFront"/>
              <a:lightRig rig="threePt" dir="t"/>
            </a:scene3d>
            <a:sp3d/>
          </c:spPr>
          <c:invertIfNegative val="0"/>
          <c:dLbls>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Лист1!$B$2</c:f>
              <c:numCache>
                <c:formatCode>0%</c:formatCode>
                <c:ptCount val="1"/>
                <c:pt idx="0">
                  <c:v>0.13</c:v>
                </c:pt>
              </c:numCache>
            </c:numRef>
          </c:val>
        </c:ser>
        <c:ser>
          <c:idx val="1"/>
          <c:order val="1"/>
          <c:tx>
            <c:strRef>
              <c:f>Лист1!$A$3</c:f>
              <c:strCache>
                <c:ptCount val="1"/>
                <c:pt idx="0">
                  <c:v>Захід</c:v>
                </c:pt>
              </c:strCache>
            </c:strRef>
          </c:tx>
          <c:spPr>
            <a:solidFill>
              <a:schemeClr val="accent2">
                <a:lumMod val="40000"/>
                <a:lumOff val="60000"/>
              </a:schemeClr>
            </a:solidFill>
            <a:ln>
              <a:noFill/>
            </a:ln>
            <a:scene3d>
              <a:camera prst="orthographicFront"/>
              <a:lightRig rig="threePt" dir="t"/>
            </a:scene3d>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Лист1!$B$3</c:f>
              <c:numCache>
                <c:formatCode>0%</c:formatCode>
                <c:ptCount val="1"/>
                <c:pt idx="0">
                  <c:v>0.16</c:v>
                </c:pt>
              </c:numCache>
            </c:numRef>
          </c:val>
        </c:ser>
        <c:ser>
          <c:idx val="2"/>
          <c:order val="2"/>
          <c:tx>
            <c:strRef>
              <c:f>Лист1!$A$4</c:f>
              <c:strCache>
                <c:ptCount val="1"/>
                <c:pt idx="0">
                  <c:v>Схід</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Лист1!$B$4</c:f>
              <c:numCache>
                <c:formatCode>0%</c:formatCode>
                <c:ptCount val="1"/>
                <c:pt idx="0">
                  <c:v>0.35</c:v>
                </c:pt>
              </c:numCache>
            </c:numRef>
          </c:val>
        </c:ser>
        <c:ser>
          <c:idx val="3"/>
          <c:order val="3"/>
          <c:tx>
            <c:strRef>
              <c:f>Лист1!$A$5</c:f>
              <c:strCache>
                <c:ptCount val="1"/>
                <c:pt idx="0">
                  <c:v>Північ+Центр</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Лист1!$B$5</c:f>
              <c:numCache>
                <c:formatCode>0%</c:formatCode>
                <c:ptCount val="1"/>
                <c:pt idx="0">
                  <c:v>0.36</c:v>
                </c:pt>
              </c:numCache>
            </c:numRef>
          </c:val>
        </c:ser>
        <c:dLbls>
          <c:showLegendKey val="0"/>
          <c:showVal val="1"/>
          <c:showCatName val="0"/>
          <c:showSerName val="0"/>
          <c:showPercent val="0"/>
          <c:showBubbleSize val="0"/>
        </c:dLbls>
        <c:gapWidth val="50"/>
        <c:overlap val="100"/>
        <c:axId val="362762664"/>
        <c:axId val="362763056"/>
      </c:barChart>
      <c:catAx>
        <c:axId val="362762664"/>
        <c:scaling>
          <c:orientation val="maxMin"/>
        </c:scaling>
        <c:delete val="1"/>
        <c:axPos val="l"/>
        <c:numFmt formatCode="General" sourceLinked="1"/>
        <c:majorTickMark val="out"/>
        <c:minorTickMark val="none"/>
        <c:tickLblPos val="nextTo"/>
        <c:crossAx val="362763056"/>
        <c:crosses val="autoZero"/>
        <c:auto val="1"/>
        <c:lblAlgn val="ctr"/>
        <c:lblOffset val="100"/>
        <c:tickLblSkip val="1"/>
        <c:noMultiLvlLbl val="0"/>
      </c:catAx>
      <c:valAx>
        <c:axId val="362763056"/>
        <c:scaling>
          <c:orientation val="minMax"/>
          <c:max val="1"/>
          <c:min val="0"/>
        </c:scaling>
        <c:delete val="1"/>
        <c:axPos val="t"/>
        <c:numFmt formatCode="0%" sourceLinked="0"/>
        <c:majorTickMark val="out"/>
        <c:minorTickMark val="none"/>
        <c:tickLblPos val="nextTo"/>
        <c:crossAx val="362762664"/>
        <c:crosses val="autoZero"/>
        <c:crossBetween val="between"/>
      </c:valAx>
    </c:plotArea>
    <c:legend>
      <c:legendPos val="b"/>
      <c:layout>
        <c:manualLayout>
          <c:xMode val="edge"/>
          <c:yMode val="edge"/>
          <c:x val="0"/>
          <c:y val="0.74564392590026618"/>
          <c:w val="1"/>
          <c:h val="0.18894351127784453"/>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57164040851892E-2"/>
          <c:y val="7.1421307450451499E-2"/>
          <c:w val="0.97906673388039767"/>
          <c:h val="0.3541536133446061"/>
        </c:manualLayout>
      </c:layout>
      <c:barChart>
        <c:barDir val="bar"/>
        <c:grouping val="percentStacked"/>
        <c:varyColors val="0"/>
        <c:ser>
          <c:idx val="0"/>
          <c:order val="0"/>
          <c:tx>
            <c:strRef>
              <c:f>Лист1!$A$2</c:f>
              <c:strCache>
                <c:ptCount val="1"/>
                <c:pt idx="0">
                  <c:v>Низький</c:v>
                </c:pt>
              </c:strCache>
            </c:strRef>
          </c:tx>
          <c:spPr>
            <a:solidFill>
              <a:schemeClr val="bg1">
                <a:lumMod val="50000"/>
              </a:schemeClr>
            </a:solidFill>
            <a:scene3d>
              <a:camera prst="orthographicFront"/>
              <a:lightRig rig="threePt" dir="t"/>
            </a:scene3d>
            <a:sp3d/>
          </c:spPr>
          <c:invertIfNegative val="0"/>
          <c:dLbls>
            <c:dLbl>
              <c:idx val="0"/>
              <c:layout>
                <c:manualLayout>
                  <c:x val="0"/>
                  <c:y val="-5.8266068251783933E-3"/>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ru-RU" sz="1000" b="1" i="0" u="none" strike="noStrike" kern="1200" baseline="0">
                    <a:solidFill>
                      <a:prstClr val="black"/>
                    </a:solidFill>
                    <a:latin typeface="Arial" pitchFamily="34" charset="0"/>
                    <a:ea typeface="+mn-ea"/>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Лист1!$B$2</c:f>
              <c:numCache>
                <c:formatCode>0%</c:formatCode>
                <c:ptCount val="1"/>
                <c:pt idx="0">
                  <c:v>4.7199999999999999E-2</c:v>
                </c:pt>
              </c:numCache>
            </c:numRef>
          </c:val>
        </c:ser>
        <c:ser>
          <c:idx val="1"/>
          <c:order val="1"/>
          <c:tx>
            <c:strRef>
              <c:f>Лист1!$A$3</c:f>
              <c:strCache>
                <c:ptCount val="1"/>
                <c:pt idx="0">
                  <c:v>Нижче середнього </c:v>
                </c:pt>
              </c:strCache>
            </c:strRef>
          </c:tx>
          <c:spPr>
            <a:solidFill>
              <a:schemeClr val="bg1">
                <a:lumMod val="65000"/>
              </a:schemeClr>
            </a:solidFill>
            <a:scene3d>
              <a:camera prst="orthographicFront"/>
              <a:lightRig rig="threePt" dir="t"/>
            </a:scene3d>
            <a:sp3d/>
          </c:spPr>
          <c:invertIfNegative val="0"/>
          <c:dLbls>
            <c:dLbl>
              <c:idx val="0"/>
              <c:layout>
                <c:manualLayout>
                  <c:x val="0"/>
                  <c:y val="6.4103228861572437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ru-RU" sz="1000" b="1">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Лист1!$B$3</c:f>
              <c:numCache>
                <c:formatCode>0%</c:formatCode>
                <c:ptCount val="1"/>
                <c:pt idx="0">
                  <c:v>0.2162</c:v>
                </c:pt>
              </c:numCache>
            </c:numRef>
          </c:val>
        </c:ser>
        <c:ser>
          <c:idx val="2"/>
          <c:order val="2"/>
          <c:tx>
            <c:strRef>
              <c:f>Лист1!$A$4</c:f>
              <c:strCache>
                <c:ptCount val="1"/>
                <c:pt idx="0">
                  <c:v>Середній</c:v>
                </c:pt>
              </c:strCache>
            </c:strRef>
          </c:tx>
          <c:spPr>
            <a:solidFill>
              <a:schemeClr val="accent1">
                <a:lumMod val="60000"/>
                <a:lumOff val="40000"/>
              </a:schemeClr>
            </a:solidFill>
          </c:spPr>
          <c:invertIfNegative val="0"/>
          <c:dLbls>
            <c:dLbl>
              <c:idx val="0"/>
              <c:layout>
                <c:manualLayout>
                  <c:x val="6.2855727310230716E-3"/>
                  <c:y val="-6.4101393420770675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i="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Лист1!$B$4</c:f>
              <c:numCache>
                <c:formatCode>0%</c:formatCode>
                <c:ptCount val="1"/>
                <c:pt idx="0">
                  <c:v>0.51190000000000002</c:v>
                </c:pt>
              </c:numCache>
            </c:numRef>
          </c:val>
        </c:ser>
        <c:ser>
          <c:idx val="3"/>
          <c:order val="3"/>
          <c:tx>
            <c:strRef>
              <c:f>Лист1!$A$5</c:f>
              <c:strCache>
                <c:ptCount val="1"/>
                <c:pt idx="0">
                  <c:v>Вище середнього</c:v>
                </c:pt>
              </c:strCache>
            </c:strRef>
          </c:tx>
          <c:spPr>
            <a:solidFill>
              <a:srgbClr val="FFFF00"/>
            </a:solidFill>
          </c:spPr>
          <c:invertIfNegative val="0"/>
          <c:dLbls>
            <c:dLbl>
              <c:idx val="0"/>
              <c:layout>
                <c:manualLayout>
                  <c:x val="2.200037071490811E-2"/>
                  <c:y val="-1.040036491359098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Лист1!$B$5</c:f>
              <c:numCache>
                <c:formatCode>0%</c:formatCode>
                <c:ptCount val="1"/>
                <c:pt idx="0">
                  <c:v>0.12540000000000001</c:v>
                </c:pt>
              </c:numCache>
            </c:numRef>
          </c:val>
        </c:ser>
        <c:ser>
          <c:idx val="4"/>
          <c:order val="4"/>
          <c:tx>
            <c:strRef>
              <c:f>Лист1!$A$6</c:f>
              <c:strCache>
                <c:ptCount val="1"/>
                <c:pt idx="0">
                  <c:v>Високий</c:v>
                </c:pt>
              </c:strCache>
            </c:strRef>
          </c:tx>
          <c:spPr>
            <a:solidFill>
              <a:srgbClr val="FFC000"/>
            </a:solidFill>
          </c:spPr>
          <c:invertIfNegative val="0"/>
          <c:dLbls>
            <c:dLbl>
              <c:idx val="0"/>
              <c:layout>
                <c:manualLayout>
                  <c:x val="0"/>
                  <c:y val="8.741286818368908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Лист1!$B$6</c:f>
              <c:numCache>
                <c:formatCode>0%</c:formatCode>
                <c:ptCount val="1"/>
                <c:pt idx="0">
                  <c:v>1.21E-2</c:v>
                </c:pt>
              </c:numCache>
            </c:numRef>
          </c:val>
        </c:ser>
        <c:dLbls>
          <c:showLegendKey val="0"/>
          <c:showVal val="1"/>
          <c:showCatName val="0"/>
          <c:showSerName val="0"/>
          <c:showPercent val="0"/>
          <c:showBubbleSize val="0"/>
        </c:dLbls>
        <c:gapWidth val="50"/>
        <c:overlap val="100"/>
        <c:axId val="362763840"/>
        <c:axId val="362764232"/>
      </c:barChart>
      <c:catAx>
        <c:axId val="362763840"/>
        <c:scaling>
          <c:orientation val="maxMin"/>
        </c:scaling>
        <c:delete val="1"/>
        <c:axPos val="l"/>
        <c:numFmt formatCode="General" sourceLinked="1"/>
        <c:majorTickMark val="out"/>
        <c:minorTickMark val="none"/>
        <c:tickLblPos val="nextTo"/>
        <c:crossAx val="362764232"/>
        <c:crosses val="autoZero"/>
        <c:auto val="1"/>
        <c:lblAlgn val="ctr"/>
        <c:lblOffset val="100"/>
        <c:noMultiLvlLbl val="0"/>
      </c:catAx>
      <c:valAx>
        <c:axId val="362764232"/>
        <c:scaling>
          <c:orientation val="minMax"/>
          <c:max val="1"/>
          <c:min val="0"/>
        </c:scaling>
        <c:delete val="1"/>
        <c:axPos val="t"/>
        <c:numFmt formatCode="0%" sourceLinked="0"/>
        <c:majorTickMark val="out"/>
        <c:minorTickMark val="none"/>
        <c:tickLblPos val="nextTo"/>
        <c:crossAx val="362763840"/>
        <c:crosses val="autoZero"/>
        <c:crossBetween val="between"/>
      </c:valAx>
    </c:plotArea>
    <c:legend>
      <c:legendPos val="b"/>
      <c:layout>
        <c:manualLayout>
          <c:xMode val="edge"/>
          <c:yMode val="edge"/>
          <c:x val="0"/>
          <c:y val="0.55093462939926485"/>
          <c:w val="0.58827877662100547"/>
          <c:h val="0.4490653706007352"/>
        </c:manualLayout>
      </c:layout>
      <c:overlay val="0"/>
      <c:txPr>
        <a:bodyPr/>
        <a:lstStyle/>
        <a:p>
          <a:pPr>
            <a:defRPr lang="ru-RU" sz="1100" b="0">
              <a:latin typeface="Arial" pitchFamily="34" charset="0"/>
              <a:cs typeface="Arial" pitchFamily="34" charset="0"/>
            </a:defRPr>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444714602727502E-2"/>
          <c:y val="7.1421307450451499E-2"/>
          <c:w val="0.97906673388039767"/>
          <c:h val="0.45790997969922531"/>
        </c:manualLayout>
      </c:layout>
      <c:barChart>
        <c:barDir val="bar"/>
        <c:grouping val="percentStacked"/>
        <c:varyColors val="0"/>
        <c:ser>
          <c:idx val="0"/>
          <c:order val="0"/>
          <c:tx>
            <c:strRef>
              <c:f>Лист1!$A$2</c:f>
              <c:strCache>
                <c:ptCount val="1"/>
                <c:pt idx="0">
                  <c:v>Так, ми плануємо вагітність протягом найближчих 12 місяців</c:v>
                </c:pt>
              </c:strCache>
            </c:strRef>
          </c:tx>
          <c:spPr>
            <a:solidFill>
              <a:srgbClr val="FFC000"/>
            </a:solidFill>
            <a:scene3d>
              <a:camera prst="orthographicFront"/>
              <a:lightRig rig="threePt" dir="t"/>
            </a:scene3d>
            <a:sp3d/>
          </c:spPr>
          <c:invertIfNegative val="0"/>
          <c:dLbls>
            <c:spPr>
              <a:noFill/>
              <a:ln>
                <a:noFill/>
              </a:ln>
              <a:effectLst/>
            </c:spPr>
            <c:txPr>
              <a:bodyPr/>
              <a:lstStyle/>
              <a:p>
                <a:pPr algn="ctr">
                  <a:defRPr lang="ru-RU" sz="1100" b="1" i="0" u="none" strike="noStrike" kern="1200" baseline="0">
                    <a:solidFill>
                      <a:prstClr val="black"/>
                    </a:solidFill>
                    <a:latin typeface="Arial" pitchFamily="34" charset="0"/>
                    <a:ea typeface="+mn-ea"/>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Лист1!$B$2</c:f>
              <c:numCache>
                <c:formatCode>0%</c:formatCode>
                <c:ptCount val="1"/>
                <c:pt idx="0">
                  <c:v>2.12E-2</c:v>
                </c:pt>
              </c:numCache>
            </c:numRef>
          </c:val>
        </c:ser>
        <c:ser>
          <c:idx val="1"/>
          <c:order val="1"/>
          <c:tx>
            <c:strRef>
              <c:f>Лист1!$A$3</c:f>
              <c:strCache>
                <c:ptCount val="1"/>
                <c:pt idx="0">
                  <c:v>Вже вагітна</c:v>
                </c:pt>
              </c:strCache>
            </c:strRef>
          </c:tx>
          <c:spPr>
            <a:solidFill>
              <a:srgbClr val="FF9900"/>
            </a:solidFill>
            <a:scene3d>
              <a:camera prst="orthographicFront"/>
              <a:lightRig rig="threePt" dir="t"/>
            </a:scene3d>
            <a:sp3d/>
          </c:spPr>
          <c:invertIfNegative val="0"/>
          <c:dLbls>
            <c:dLbl>
              <c:idx val="0"/>
              <c:layout>
                <c:manualLayout>
                  <c:x val="9.4287303063891967E-3"/>
                  <c:y val="9.6201432164102998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ru-RU" sz="1100" b="1">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Лист1!$B$3</c:f>
              <c:numCache>
                <c:formatCode>0%</c:formatCode>
                <c:ptCount val="1"/>
                <c:pt idx="0">
                  <c:v>8.0999999999999996E-3</c:v>
                </c:pt>
              </c:numCache>
            </c:numRef>
          </c:val>
        </c:ser>
        <c:ser>
          <c:idx val="2"/>
          <c:order val="2"/>
          <c:tx>
            <c:strRef>
              <c:f>Лист1!$A$4</c:f>
              <c:strCache>
                <c:ptCount val="1"/>
                <c:pt idx="0">
                  <c:v>Так, але не в найближчий рік</c:v>
                </c:pt>
              </c:strCache>
            </c:strRef>
          </c:tx>
          <c:spPr>
            <a:solidFill>
              <a:schemeClr val="accent3">
                <a:lumMod val="60000"/>
                <a:lumOff val="40000"/>
              </a:schemeClr>
            </a:solidFill>
          </c:spPr>
          <c:invertIfNegative val="0"/>
          <c:dLbls>
            <c:spPr>
              <a:noFill/>
              <a:ln>
                <a:noFill/>
              </a:ln>
              <a:effectLst/>
            </c:spPr>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Лист1!$B$4</c:f>
              <c:numCache>
                <c:formatCode>0%</c:formatCode>
                <c:ptCount val="1"/>
                <c:pt idx="0">
                  <c:v>0.16089999999999999</c:v>
                </c:pt>
              </c:numCache>
            </c:numRef>
          </c:val>
        </c:ser>
        <c:ser>
          <c:idx val="3"/>
          <c:order val="3"/>
          <c:tx>
            <c:strRef>
              <c:f>Лист1!$A$5</c:f>
              <c:strCache>
                <c:ptCount val="1"/>
                <c:pt idx="0">
                  <c:v>Ні, не плануємо мати дітей / більше мати дітей</c:v>
                </c:pt>
              </c:strCache>
            </c:strRef>
          </c:tx>
          <c:spPr>
            <a:solidFill>
              <a:schemeClr val="bg1">
                <a:lumMod val="75000"/>
              </a:schemeClr>
            </a:solidFill>
          </c:spPr>
          <c:invertIfNegative val="0"/>
          <c:dLbls>
            <c:spPr>
              <a:noFill/>
              <a:ln>
                <a:noFill/>
              </a:ln>
              <a:effectLst/>
            </c:spPr>
            <c:txPr>
              <a:bodyPr/>
              <a:lstStyle/>
              <a:p>
                <a:pPr>
                  <a:defRPr sz="105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Лист1!$B$5</c:f>
              <c:numCache>
                <c:formatCode>0%</c:formatCode>
                <c:ptCount val="1"/>
                <c:pt idx="0">
                  <c:v>0.71870000000000001</c:v>
                </c:pt>
              </c:numCache>
            </c:numRef>
          </c:val>
        </c:ser>
        <c:ser>
          <c:idx val="4"/>
          <c:order val="4"/>
          <c:tx>
            <c:strRef>
              <c:f>Лист1!$A$6</c:f>
              <c:strCache>
                <c:ptCount val="1"/>
                <c:pt idx="0">
                  <c:v>Важко сказати</c:v>
                </c:pt>
              </c:strCache>
            </c:strRef>
          </c:tx>
          <c:spPr>
            <a:solidFill>
              <a:schemeClr val="bg1">
                <a:lumMod val="50000"/>
              </a:schemeClr>
            </a:solidFill>
          </c:spPr>
          <c:invertIfNegative val="0"/>
          <c:dLbls>
            <c:spPr>
              <a:noFill/>
              <a:ln>
                <a:noFill/>
              </a:ln>
              <a:effectLst/>
            </c:spPr>
            <c:txPr>
              <a:bodyPr/>
              <a:lstStyle/>
              <a:p>
                <a:pPr>
                  <a:defRPr sz="11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Лист1!$B$6</c:f>
              <c:numCache>
                <c:formatCode>0%</c:formatCode>
                <c:ptCount val="1"/>
                <c:pt idx="0">
                  <c:v>9.11E-2</c:v>
                </c:pt>
              </c:numCache>
            </c:numRef>
          </c:val>
        </c:ser>
        <c:dLbls>
          <c:showLegendKey val="0"/>
          <c:showVal val="1"/>
          <c:showCatName val="0"/>
          <c:showSerName val="0"/>
          <c:showPercent val="0"/>
          <c:showBubbleSize val="0"/>
        </c:dLbls>
        <c:gapWidth val="50"/>
        <c:overlap val="100"/>
        <c:axId val="362765016"/>
        <c:axId val="276578352"/>
      </c:barChart>
      <c:catAx>
        <c:axId val="362765016"/>
        <c:scaling>
          <c:orientation val="maxMin"/>
        </c:scaling>
        <c:delete val="1"/>
        <c:axPos val="l"/>
        <c:numFmt formatCode="General" sourceLinked="1"/>
        <c:majorTickMark val="out"/>
        <c:minorTickMark val="none"/>
        <c:tickLblPos val="nextTo"/>
        <c:crossAx val="276578352"/>
        <c:crosses val="autoZero"/>
        <c:auto val="1"/>
        <c:lblAlgn val="ctr"/>
        <c:lblOffset val="100"/>
        <c:noMultiLvlLbl val="0"/>
      </c:catAx>
      <c:valAx>
        <c:axId val="276578352"/>
        <c:scaling>
          <c:orientation val="minMax"/>
          <c:max val="1"/>
          <c:min val="0"/>
        </c:scaling>
        <c:delete val="1"/>
        <c:axPos val="t"/>
        <c:numFmt formatCode="0%" sourceLinked="0"/>
        <c:majorTickMark val="out"/>
        <c:minorTickMark val="none"/>
        <c:tickLblPos val="nextTo"/>
        <c:crossAx val="362765016"/>
        <c:crosses val="autoZero"/>
        <c:crossBetween val="between"/>
      </c:valAx>
    </c:plotArea>
    <c:legend>
      <c:legendPos val="b"/>
      <c:layout>
        <c:manualLayout>
          <c:xMode val="edge"/>
          <c:yMode val="edge"/>
          <c:x val="0"/>
          <c:y val="0.45075484037127189"/>
          <c:w val="1"/>
          <c:h val="0.54924504273187758"/>
        </c:manualLayout>
      </c:layout>
      <c:overlay val="0"/>
      <c:txPr>
        <a:bodyPr/>
        <a:lstStyle/>
        <a:p>
          <a:pPr>
            <a:defRPr lang="ru-RU" sz="1000" b="0">
              <a:latin typeface="Arial" pitchFamily="34" charset="0"/>
              <a:cs typeface="Arial" pitchFamily="34" charset="0"/>
            </a:defRPr>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07942707220566"/>
          <c:y val="0.1658192154253359"/>
          <c:w val="0.68679879586028902"/>
          <c:h val="0.81920205849369454"/>
        </c:manualLayout>
      </c:layout>
      <c:barChart>
        <c:barDir val="bar"/>
        <c:grouping val="stacked"/>
        <c:varyColors val="0"/>
        <c:ser>
          <c:idx val="0"/>
          <c:order val="0"/>
          <c:tx>
            <c:strRef>
              <c:f>Лист1!$B$1</c:f>
              <c:strCache>
                <c:ptCount val="1"/>
                <c:pt idx="0">
                  <c:v>Вся вибірка</c:v>
                </c:pt>
              </c:strCache>
            </c:strRef>
          </c:tx>
          <c:spPr>
            <a:solidFill>
              <a:srgbClr val="FFC000"/>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Лист1!$B$2:$B$10</c:f>
              <c:numCache>
                <c:formatCode>0%</c:formatCode>
                <c:ptCount val="9"/>
                <c:pt idx="0">
                  <c:v>0.98780000000000001</c:v>
                </c:pt>
                <c:pt idx="1">
                  <c:v>0.96360000000000001</c:v>
                </c:pt>
                <c:pt idx="2">
                  <c:v>0.95669999999999999</c:v>
                </c:pt>
                <c:pt idx="3">
                  <c:v>0.91810000000000003</c:v>
                </c:pt>
                <c:pt idx="4">
                  <c:v>0.91790000000000005</c:v>
                </c:pt>
                <c:pt idx="5">
                  <c:v>0.82489999999999997</c:v>
                </c:pt>
                <c:pt idx="6">
                  <c:v>0.82379999999999998</c:v>
                </c:pt>
                <c:pt idx="7">
                  <c:v>0.81950000000000001</c:v>
                </c:pt>
                <c:pt idx="8">
                  <c:v>0.62109999999999999</c:v>
                </c:pt>
              </c:numCache>
            </c:numRef>
          </c:val>
        </c:ser>
        <c:ser>
          <c:idx val="1"/>
          <c:order val="1"/>
          <c:tx>
            <c:strRef>
              <c:f>Лист1!$C$1</c:f>
              <c:strCache>
                <c:ptCount val="1"/>
                <c:pt idx="0">
                  <c:v>Столбец7</c:v>
                </c:pt>
              </c:strCache>
            </c:strRef>
          </c:tx>
          <c:spPr>
            <a:noFill/>
          </c:spPr>
          <c:invertIfNegative val="0"/>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Лист1!$C$2:$C$10</c:f>
              <c:numCache>
                <c:formatCode>0%</c:formatCode>
                <c:ptCount val="9"/>
                <c:pt idx="0">
                  <c:v>0.51219999999999999</c:v>
                </c:pt>
                <c:pt idx="1">
                  <c:v>0.53639999999999999</c:v>
                </c:pt>
                <c:pt idx="2">
                  <c:v>0.54330000000000001</c:v>
                </c:pt>
                <c:pt idx="3">
                  <c:v>0.58189999999999997</c:v>
                </c:pt>
                <c:pt idx="4">
                  <c:v>0.58209999999999995</c:v>
                </c:pt>
                <c:pt idx="5">
                  <c:v>0.67510000000000003</c:v>
                </c:pt>
                <c:pt idx="6">
                  <c:v>0.67620000000000002</c:v>
                </c:pt>
                <c:pt idx="7">
                  <c:v>0.68049999999999999</c:v>
                </c:pt>
                <c:pt idx="8">
                  <c:v>0.87890000000000001</c:v>
                </c:pt>
              </c:numCache>
            </c:numRef>
          </c:val>
        </c:ser>
        <c:ser>
          <c:idx val="2"/>
          <c:order val="2"/>
          <c:tx>
            <c:strRef>
              <c:f>Лист1!$D$1</c:f>
              <c:strCache>
                <c:ptCount val="1"/>
                <c:pt idx="0">
                  <c:v>Схід</c:v>
                </c:pt>
              </c:strCache>
            </c:strRef>
          </c:tx>
          <c:spPr>
            <a:solidFill>
              <a:schemeClr val="accent2">
                <a:lumMod val="60000"/>
                <a:lumOff val="40000"/>
              </a:schemeClr>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Лист1!$D$2:$D$10</c:f>
              <c:numCache>
                <c:formatCode>0%</c:formatCode>
                <c:ptCount val="9"/>
                <c:pt idx="0">
                  <c:v>0.98399999999999999</c:v>
                </c:pt>
                <c:pt idx="1">
                  <c:v>0.96260000000000001</c:v>
                </c:pt>
                <c:pt idx="2">
                  <c:v>0.96020000000000005</c:v>
                </c:pt>
                <c:pt idx="3">
                  <c:v>0.8982</c:v>
                </c:pt>
                <c:pt idx="4">
                  <c:v>0.93369999999999997</c:v>
                </c:pt>
                <c:pt idx="5">
                  <c:v>0.75180000000000002</c:v>
                </c:pt>
                <c:pt idx="6">
                  <c:v>0.79430000000000001</c:v>
                </c:pt>
                <c:pt idx="7">
                  <c:v>0.78839999999999999</c:v>
                </c:pt>
                <c:pt idx="8">
                  <c:v>0.60650000000000004</c:v>
                </c:pt>
              </c:numCache>
            </c:numRef>
          </c:val>
        </c:ser>
        <c:ser>
          <c:idx val="3"/>
          <c:order val="3"/>
          <c:tx>
            <c:strRef>
              <c:f>Лист1!$E$1</c:f>
              <c:strCache>
                <c:ptCount val="1"/>
                <c:pt idx="0">
                  <c:v>Столбец2</c:v>
                </c:pt>
              </c:strCache>
            </c:strRef>
          </c:tx>
          <c:spPr>
            <a:noFill/>
          </c:spPr>
          <c:invertIfNegative val="0"/>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Лист1!$E$2:$E$10</c:f>
              <c:numCache>
                <c:formatCode>0%</c:formatCode>
                <c:ptCount val="9"/>
                <c:pt idx="0">
                  <c:v>1.6000000000000014E-2</c:v>
                </c:pt>
                <c:pt idx="1">
                  <c:v>3.7399999999999989E-2</c:v>
                </c:pt>
                <c:pt idx="2">
                  <c:v>3.9799999999999947E-2</c:v>
                </c:pt>
                <c:pt idx="3">
                  <c:v>0.1018</c:v>
                </c:pt>
                <c:pt idx="4">
                  <c:v>6.6300000000000026E-2</c:v>
                </c:pt>
                <c:pt idx="5">
                  <c:v>0.24819999999999998</c:v>
                </c:pt>
                <c:pt idx="6">
                  <c:v>0.20569999999999999</c:v>
                </c:pt>
                <c:pt idx="7">
                  <c:v>0.21160000000000001</c:v>
                </c:pt>
                <c:pt idx="8">
                  <c:v>0.39349999999999996</c:v>
                </c:pt>
              </c:numCache>
            </c:numRef>
          </c:val>
        </c:ser>
        <c:ser>
          <c:idx val="4"/>
          <c:order val="4"/>
          <c:tx>
            <c:strRef>
              <c:f>Лист1!$F$1</c:f>
              <c:strCache>
                <c:ptCount val="1"/>
                <c:pt idx="0">
                  <c:v>Захід</c:v>
                </c:pt>
              </c:strCache>
            </c:strRef>
          </c:tx>
          <c:spPr>
            <a:solidFill>
              <a:schemeClr val="accent4">
                <a:lumMod val="60000"/>
                <a:lumOff val="40000"/>
              </a:schemeClr>
            </a:solidFill>
          </c:spPr>
          <c:invertIfNegative val="0"/>
          <c:dLbls>
            <c:dLbl>
              <c:idx val="0"/>
              <c:spPr/>
              <c:txPr>
                <a:bodyPr/>
                <a:lstStyle/>
                <a:p>
                  <a:pPr>
                    <a:defRPr b="1">
                      <a:solidFill>
                        <a:srgbClr val="C00000"/>
                      </a:solidFill>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Лист1!$F$2:$F$10</c:f>
              <c:numCache>
                <c:formatCode>0%</c:formatCode>
                <c:ptCount val="9"/>
                <c:pt idx="0">
                  <c:v>0.99829999999999997</c:v>
                </c:pt>
                <c:pt idx="1">
                  <c:v>0.95650000000000002</c:v>
                </c:pt>
                <c:pt idx="2">
                  <c:v>0.90939999999999999</c:v>
                </c:pt>
                <c:pt idx="3">
                  <c:v>0.85099999999999998</c:v>
                </c:pt>
                <c:pt idx="4">
                  <c:v>0.82020000000000004</c:v>
                </c:pt>
                <c:pt idx="5">
                  <c:v>0.77710000000000001</c:v>
                </c:pt>
                <c:pt idx="6">
                  <c:v>0.76829999999999998</c:v>
                </c:pt>
                <c:pt idx="7">
                  <c:v>0.73799999999999999</c:v>
                </c:pt>
                <c:pt idx="8">
                  <c:v>0.46910000000000002</c:v>
                </c:pt>
              </c:numCache>
            </c:numRef>
          </c:val>
        </c:ser>
        <c:ser>
          <c:idx val="5"/>
          <c:order val="5"/>
          <c:tx>
            <c:strRef>
              <c:f>Лист1!$G$1</c:f>
              <c:strCache>
                <c:ptCount val="1"/>
                <c:pt idx="0">
                  <c:v>Столбец3</c:v>
                </c:pt>
              </c:strCache>
            </c:strRef>
          </c:tx>
          <c:spPr>
            <a:noFill/>
          </c:spPr>
          <c:invertIfNegative val="0"/>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Лист1!$G$2:$G$10</c:f>
              <c:numCache>
                <c:formatCode>0%</c:formatCode>
                <c:ptCount val="9"/>
                <c:pt idx="0">
                  <c:v>1.7000000000000348E-3</c:v>
                </c:pt>
                <c:pt idx="1">
                  <c:v>4.3499999999999983E-2</c:v>
                </c:pt>
                <c:pt idx="2">
                  <c:v>9.0600000000000014E-2</c:v>
                </c:pt>
                <c:pt idx="3">
                  <c:v>0.14900000000000002</c:v>
                </c:pt>
                <c:pt idx="4">
                  <c:v>0.17979999999999996</c:v>
                </c:pt>
                <c:pt idx="5">
                  <c:v>0.22289999999999999</c:v>
                </c:pt>
                <c:pt idx="6">
                  <c:v>0.23170000000000002</c:v>
                </c:pt>
                <c:pt idx="7">
                  <c:v>0.26200000000000001</c:v>
                </c:pt>
                <c:pt idx="8">
                  <c:v>0.53089999999999993</c:v>
                </c:pt>
              </c:numCache>
            </c:numRef>
          </c:val>
        </c:ser>
        <c:ser>
          <c:idx val="6"/>
          <c:order val="6"/>
          <c:tx>
            <c:strRef>
              <c:f>Лист1!$H$1</c:f>
              <c:strCache>
                <c:ptCount val="1"/>
                <c:pt idx="0">
                  <c:v>Північ+Центр</c:v>
                </c:pt>
              </c:strCache>
            </c:strRef>
          </c:tx>
          <c:spPr>
            <a:solidFill>
              <a:srgbClr val="92D050"/>
            </a:solidFill>
          </c:spPr>
          <c:invertIfNegative val="0"/>
          <c:dLbls>
            <c:dLbl>
              <c:idx val="2"/>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3"/>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4"/>
              <c:layout/>
              <c:spPr/>
              <c:txPr>
                <a:bodyPr/>
                <a:lstStyle/>
                <a:p>
                  <a:pPr>
                    <a:defRPr b="1">
                      <a:solidFill>
                        <a:srgbClr val="C00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6"/>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7"/>
              <c:layout>
                <c:manualLayout>
                  <c:x val="1.4760088385241146E-2"/>
                  <c:y val="4.8554537163432469E-3"/>
                </c:manualLayout>
              </c:layout>
              <c:spPr/>
              <c:txPr>
                <a:bodyPr/>
                <a:lstStyle/>
                <a:p>
                  <a:pPr>
                    <a:defRPr b="1">
                      <a:solidFill>
                        <a:srgbClr val="C00000"/>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pPr/>
              <c:txPr>
                <a:bodyPr/>
                <a:lstStyle/>
                <a:p>
                  <a:pPr>
                    <a:defRPr b="1">
                      <a:solidFill>
                        <a:srgbClr val="C00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Лист1!$H$2:$H$10</c:f>
              <c:numCache>
                <c:formatCode>0%</c:formatCode>
                <c:ptCount val="9"/>
                <c:pt idx="0">
                  <c:v>0.98209999999999997</c:v>
                </c:pt>
                <c:pt idx="1">
                  <c:v>0.96940000000000004</c:v>
                </c:pt>
                <c:pt idx="2">
                  <c:v>0.98599999999999999</c:v>
                </c:pt>
                <c:pt idx="3">
                  <c:v>0.94969999999999999</c:v>
                </c:pt>
                <c:pt idx="4">
                  <c:v>0.95499999999999996</c:v>
                </c:pt>
                <c:pt idx="5">
                  <c:v>0.89510000000000001</c:v>
                </c:pt>
                <c:pt idx="6">
                  <c:v>0.8629</c:v>
                </c:pt>
                <c:pt idx="7">
                  <c:v>0.87239999999999995</c:v>
                </c:pt>
                <c:pt idx="8">
                  <c:v>0.67910000000000004</c:v>
                </c:pt>
              </c:numCache>
            </c:numRef>
          </c:val>
        </c:ser>
        <c:ser>
          <c:idx val="7"/>
          <c:order val="7"/>
          <c:tx>
            <c:strRef>
              <c:f>Лист1!$I$1</c:f>
              <c:strCache>
                <c:ptCount val="1"/>
                <c:pt idx="0">
                  <c:v>Столбец4</c:v>
                </c:pt>
              </c:strCache>
            </c:strRef>
          </c:tx>
          <c:spPr>
            <a:noFill/>
          </c:spPr>
          <c:invertIfNegative val="0"/>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Лист1!$I$2:$I$10</c:f>
              <c:numCache>
                <c:formatCode>0%</c:formatCode>
                <c:ptCount val="9"/>
                <c:pt idx="0">
                  <c:v>1.7900000000000027E-2</c:v>
                </c:pt>
                <c:pt idx="1">
                  <c:v>3.0599999999999961E-2</c:v>
                </c:pt>
                <c:pt idx="2">
                  <c:v>1.4000000000000012E-2</c:v>
                </c:pt>
                <c:pt idx="3">
                  <c:v>5.0300000000000011E-2</c:v>
                </c:pt>
                <c:pt idx="4">
                  <c:v>4.500000000000004E-2</c:v>
                </c:pt>
                <c:pt idx="5">
                  <c:v>0.10489999999999999</c:v>
                </c:pt>
                <c:pt idx="6">
                  <c:v>0.1371</c:v>
                </c:pt>
                <c:pt idx="7">
                  <c:v>0.12760000000000005</c:v>
                </c:pt>
                <c:pt idx="8">
                  <c:v>0.32089999999999996</c:v>
                </c:pt>
              </c:numCache>
            </c:numRef>
          </c:val>
        </c:ser>
        <c:ser>
          <c:idx val="8"/>
          <c:order val="8"/>
          <c:tx>
            <c:strRef>
              <c:f>Лист1!$J$1</c:f>
              <c:strCache>
                <c:ptCount val="1"/>
                <c:pt idx="0">
                  <c:v>Південь</c:v>
                </c:pt>
              </c:strCache>
            </c:strRef>
          </c:tx>
          <c:spPr>
            <a:solidFill>
              <a:srgbClr val="FFFF00"/>
            </a:solidFill>
            <a:ln>
              <a:noFill/>
            </a:ln>
          </c:spPr>
          <c:invertIfNegative val="0"/>
          <c:dLbls>
            <c:dLbl>
              <c:idx val="3"/>
              <c:spPr/>
              <c:txPr>
                <a:bodyPr/>
                <a:lstStyle/>
                <a:p>
                  <a:pPr>
                    <a:defRPr b="1">
                      <a:solidFill>
                        <a:srgbClr val="C00000"/>
                      </a:solidFill>
                    </a:defRPr>
                  </a:pPr>
                  <a:endParaRPr lang="en-US"/>
                </a:p>
              </c:txPr>
              <c:showLegendKey val="0"/>
              <c:showVal val="1"/>
              <c:showCatName val="0"/>
              <c:showSerName val="0"/>
              <c:showPercent val="0"/>
              <c:showBubbleSize val="0"/>
            </c:dLbl>
            <c:dLbl>
              <c:idx val="5"/>
              <c:spPr/>
              <c:txPr>
                <a:bodyPr/>
                <a:lstStyle/>
                <a:p>
                  <a:pPr>
                    <a:defRPr b="1">
                      <a:solidFill>
                        <a:srgbClr val="C00000"/>
                      </a:solidFill>
                    </a:defRPr>
                  </a:pPr>
                  <a:endParaRPr lang="en-US"/>
                </a:p>
              </c:txPr>
              <c:showLegendKey val="0"/>
              <c:showVal val="1"/>
              <c:showCatName val="0"/>
              <c:showSerName val="0"/>
              <c:showPercent val="0"/>
              <c:showBubbleSize val="0"/>
            </c:dLbl>
            <c:dLbl>
              <c:idx val="8"/>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Лист1!$J$2:$J$10</c:f>
              <c:numCache>
                <c:formatCode>0%</c:formatCode>
                <c:ptCount val="9"/>
                <c:pt idx="0">
                  <c:v>1</c:v>
                </c:pt>
                <c:pt idx="1">
                  <c:v>0.9597</c:v>
                </c:pt>
                <c:pt idx="2">
                  <c:v>0.9274</c:v>
                </c:pt>
                <c:pt idx="3">
                  <c:v>0.96789999999999998</c:v>
                </c:pt>
                <c:pt idx="4">
                  <c:v>0.89810000000000001</c:v>
                </c:pt>
                <c:pt idx="5">
                  <c:v>0.88590000000000002</c:v>
                </c:pt>
                <c:pt idx="6">
                  <c:v>0.86409999999999998</c:v>
                </c:pt>
                <c:pt idx="7">
                  <c:v>0.85960000000000003</c:v>
                </c:pt>
                <c:pt idx="8">
                  <c:v>0.69089999999999996</c:v>
                </c:pt>
              </c:numCache>
            </c:numRef>
          </c:val>
        </c:ser>
        <c:ser>
          <c:idx val="9"/>
          <c:order val="9"/>
          <c:tx>
            <c:strRef>
              <c:f>Лист1!$K$1</c:f>
              <c:strCache>
                <c:ptCount val="1"/>
                <c:pt idx="0">
                  <c:v>Столбец5</c:v>
                </c:pt>
              </c:strCache>
            </c:strRef>
          </c:tx>
          <c:spPr>
            <a:noFill/>
          </c:spPr>
          <c:invertIfNegative val="0"/>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Лист1!$K$2:$K$10</c:f>
              <c:numCache>
                <c:formatCode>0%</c:formatCode>
                <c:ptCount val="9"/>
                <c:pt idx="0">
                  <c:v>0</c:v>
                </c:pt>
                <c:pt idx="1">
                  <c:v>4.0300000000000002E-2</c:v>
                </c:pt>
                <c:pt idx="2">
                  <c:v>7.2599999999999998E-2</c:v>
                </c:pt>
                <c:pt idx="3">
                  <c:v>3.2100000000000017E-2</c:v>
                </c:pt>
                <c:pt idx="4">
                  <c:v>0.10189999999999999</c:v>
                </c:pt>
                <c:pt idx="5">
                  <c:v>0.11409999999999998</c:v>
                </c:pt>
                <c:pt idx="6">
                  <c:v>0.13590000000000002</c:v>
                </c:pt>
                <c:pt idx="7">
                  <c:v>0.14039999999999997</c:v>
                </c:pt>
                <c:pt idx="8">
                  <c:v>0.30910000000000004</c:v>
                </c:pt>
              </c:numCache>
            </c:numRef>
          </c:val>
        </c:ser>
        <c:ser>
          <c:idx val="10"/>
          <c:order val="10"/>
          <c:tx>
            <c:strRef>
              <c:f>Лист1!$L$1</c:f>
              <c:strCache>
                <c:ptCount val="1"/>
                <c:pt idx="0">
                  <c:v>Київ</c:v>
                </c:pt>
              </c:strCache>
            </c:strRef>
          </c:tx>
          <c:spPr>
            <a:solidFill>
              <a:schemeClr val="accent3">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Лист1!$L$2:$L$10</c:f>
              <c:numCache>
                <c:formatCode>0%</c:formatCode>
                <c:ptCount val="9"/>
                <c:pt idx="0">
                  <c:v>0.97529999999999994</c:v>
                </c:pt>
                <c:pt idx="1">
                  <c:v>0.94720000000000004</c:v>
                </c:pt>
                <c:pt idx="2">
                  <c:v>0.97589999999999999</c:v>
                </c:pt>
                <c:pt idx="3">
                  <c:v>0.93300000000000005</c:v>
                </c:pt>
                <c:pt idx="4">
                  <c:v>0.9224</c:v>
                </c:pt>
                <c:pt idx="5">
                  <c:v>0.85640000000000005</c:v>
                </c:pt>
                <c:pt idx="6">
                  <c:v>0.81540000000000001</c:v>
                </c:pt>
                <c:pt idx="7">
                  <c:v>0.83689999999999998</c:v>
                </c:pt>
                <c:pt idx="8">
                  <c:v>0.55600000000000005</c:v>
                </c:pt>
              </c:numCache>
            </c:numRef>
          </c:val>
        </c:ser>
        <c:ser>
          <c:idx val="11"/>
          <c:order val="11"/>
          <c:tx>
            <c:strRef>
              <c:f>Лист1!$M$1</c:f>
              <c:strCache>
                <c:ptCount val="1"/>
                <c:pt idx="0">
                  <c:v>Столбец6</c:v>
                </c:pt>
              </c:strCache>
            </c:strRef>
          </c:tx>
          <c:spPr>
            <a:noFill/>
          </c:spPr>
          <c:invertIfNegative val="0"/>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Лист1!$M$2:$M$10</c:f>
              <c:numCache>
                <c:formatCode>0%</c:formatCode>
                <c:ptCount val="9"/>
                <c:pt idx="0">
                  <c:v>2.4700000000000055E-2</c:v>
                </c:pt>
                <c:pt idx="1">
                  <c:v>5.2799999999999958E-2</c:v>
                </c:pt>
                <c:pt idx="2">
                  <c:v>2.410000000000001E-2</c:v>
                </c:pt>
                <c:pt idx="3">
                  <c:v>6.6999999999999948E-2</c:v>
                </c:pt>
                <c:pt idx="4">
                  <c:v>7.7600000000000002E-2</c:v>
                </c:pt>
                <c:pt idx="5">
                  <c:v>0.14359999999999995</c:v>
                </c:pt>
                <c:pt idx="6">
                  <c:v>0.18459999999999999</c:v>
                </c:pt>
                <c:pt idx="7">
                  <c:v>0.16310000000000002</c:v>
                </c:pt>
                <c:pt idx="8">
                  <c:v>0.44399999999999995</c:v>
                </c:pt>
              </c:numCache>
            </c:numRef>
          </c:val>
        </c:ser>
        <c:ser>
          <c:idx val="12"/>
          <c:order val="12"/>
          <c:tx>
            <c:strRef>
              <c:f>Лист1!$N$1</c:f>
              <c:strCache>
                <c:ptCount val="1"/>
                <c:pt idx="0">
                  <c:v>Львів</c:v>
                </c:pt>
              </c:strCache>
            </c:strRef>
          </c:tx>
          <c:spPr>
            <a:solidFill>
              <a:schemeClr val="accent4">
                <a:lumMod val="40000"/>
                <a:lumOff val="60000"/>
              </a:schemeClr>
            </a:solidFill>
          </c:spPr>
          <c:invertIfNegative val="0"/>
          <c:dLbls>
            <c:dLbl>
              <c:idx val="1"/>
              <c:spPr/>
              <c:txPr>
                <a:bodyPr/>
                <a:lstStyle/>
                <a:p>
                  <a:pPr>
                    <a:defRPr b="1">
                      <a:solidFill>
                        <a:srgbClr val="0000FF"/>
                      </a:solidFill>
                    </a:defRPr>
                  </a:pPr>
                  <a:endParaRPr lang="en-US"/>
                </a:p>
              </c:txPr>
              <c:showLegendKey val="0"/>
              <c:showVal val="1"/>
              <c:showCatName val="0"/>
              <c:showSerName val="0"/>
              <c:showPercent val="0"/>
              <c:showBubbleSize val="0"/>
            </c:dLbl>
            <c:dLbl>
              <c:idx val="2"/>
              <c:spPr/>
              <c:txPr>
                <a:bodyPr/>
                <a:lstStyle/>
                <a:p>
                  <a:pPr>
                    <a:defRPr b="1">
                      <a:solidFill>
                        <a:srgbClr val="0000FF"/>
                      </a:solidFill>
                    </a:defRPr>
                  </a:pPr>
                  <a:endParaRPr lang="en-US"/>
                </a:p>
              </c:txPr>
              <c:showLegendKey val="0"/>
              <c:showVal val="1"/>
              <c:showCatName val="0"/>
              <c:showSerName val="0"/>
              <c:showPercent val="0"/>
              <c:showBubbleSize val="0"/>
            </c:dLbl>
            <c:dLbl>
              <c:idx val="3"/>
              <c:spPr/>
              <c:txPr>
                <a:bodyPr/>
                <a:lstStyle/>
                <a:p>
                  <a:pPr>
                    <a:defRPr b="1">
                      <a:solidFill>
                        <a:srgbClr val="0000FF"/>
                      </a:solidFill>
                    </a:defRPr>
                  </a:pPr>
                  <a:endParaRPr lang="en-US"/>
                </a:p>
              </c:txPr>
              <c:showLegendKey val="0"/>
              <c:showVal val="1"/>
              <c:showCatName val="0"/>
              <c:showSerName val="0"/>
              <c:showPercent val="0"/>
              <c:showBubbleSize val="0"/>
            </c:dLbl>
            <c:dLbl>
              <c:idx val="4"/>
              <c:layout>
                <c:manualLayout>
                  <c:x val="-4.0700605915582029E-3"/>
                  <c:y val="-2.4964543468282744E-3"/>
                </c:manualLayout>
              </c:layout>
              <c:spPr/>
              <c:txPr>
                <a:bodyPr/>
                <a:lstStyle/>
                <a:p>
                  <a:pPr>
                    <a:defRPr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defRPr b="1">
                      <a:solidFill>
                        <a:srgbClr val="0000FF"/>
                      </a:solidFill>
                    </a:defRPr>
                  </a:pPr>
                  <a:endParaRPr lang="en-US"/>
                </a:p>
              </c:txPr>
              <c:showLegendKey val="0"/>
              <c:showVal val="1"/>
              <c:showCatName val="0"/>
              <c:showSerName val="0"/>
              <c:showPercent val="0"/>
              <c:showBubbleSize val="0"/>
            </c:dLbl>
            <c:dLbl>
              <c:idx val="6"/>
              <c:spPr/>
              <c:txPr>
                <a:bodyPr/>
                <a:lstStyle/>
                <a:p>
                  <a:pPr>
                    <a:defRPr b="1">
                      <a:solidFill>
                        <a:srgbClr val="0000FF"/>
                      </a:solidFill>
                    </a:defRPr>
                  </a:pPr>
                  <a:endParaRPr lang="en-US"/>
                </a:p>
              </c:txPr>
              <c:showLegendKey val="0"/>
              <c:showVal val="1"/>
              <c:showCatName val="0"/>
              <c:showSerName val="0"/>
              <c:showPercent val="0"/>
              <c:showBubbleSize val="0"/>
            </c:dLbl>
            <c:dLbl>
              <c:idx val="7"/>
              <c:spPr/>
              <c:txPr>
                <a:bodyPr/>
                <a:lstStyle/>
                <a:p>
                  <a:pPr>
                    <a:defRPr b="1">
                      <a:solidFill>
                        <a:srgbClr val="0000FF"/>
                      </a:solidFill>
                    </a:defRPr>
                  </a:pPr>
                  <a:endParaRPr lang="en-US"/>
                </a:p>
              </c:txPr>
              <c:showLegendKey val="0"/>
              <c:showVal val="1"/>
              <c:showCatName val="0"/>
              <c:showSerName val="0"/>
              <c:showPercent val="0"/>
              <c:showBubbleSize val="0"/>
            </c:dLbl>
            <c:dLbl>
              <c:idx val="8"/>
              <c:spPr/>
              <c:txPr>
                <a:bodyPr/>
                <a:lstStyle/>
                <a:p>
                  <a:pPr>
                    <a:defRPr b="1">
                      <a:solidFill>
                        <a:srgbClr val="0000FF"/>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Лист1!$N$2:$N$10</c:f>
              <c:numCache>
                <c:formatCode>0%</c:formatCode>
                <c:ptCount val="9"/>
                <c:pt idx="0">
                  <c:v>0.99480000000000002</c:v>
                </c:pt>
                <c:pt idx="1">
                  <c:v>0.89800000000000002</c:v>
                </c:pt>
                <c:pt idx="2">
                  <c:v>0.80189999999999995</c:v>
                </c:pt>
                <c:pt idx="3">
                  <c:v>0.77480000000000004</c:v>
                </c:pt>
                <c:pt idx="4">
                  <c:v>0.68269999999999997</c:v>
                </c:pt>
                <c:pt idx="5">
                  <c:v>0.58040000000000003</c:v>
                </c:pt>
                <c:pt idx="6">
                  <c:v>0.74409999999999998</c:v>
                </c:pt>
                <c:pt idx="7">
                  <c:v>0.73350000000000004</c:v>
                </c:pt>
                <c:pt idx="8">
                  <c:v>0.47149999999999997</c:v>
                </c:pt>
              </c:numCache>
            </c:numRef>
          </c:val>
        </c:ser>
        <c:ser>
          <c:idx val="13"/>
          <c:order val="13"/>
          <c:tx>
            <c:strRef>
              <c:f>Лист1!$O$1</c:f>
              <c:strCache>
                <c:ptCount val="1"/>
                <c:pt idx="0">
                  <c:v>Столбец7</c:v>
                </c:pt>
              </c:strCache>
            </c:strRef>
          </c:tx>
          <c:spPr>
            <a:noFill/>
          </c:spPr>
          <c:invertIfNegative val="0"/>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Лист1!$O$2:$O$10</c:f>
              <c:numCache>
                <c:formatCode>0%</c:formatCode>
                <c:ptCount val="9"/>
                <c:pt idx="0">
                  <c:v>5.1999999999999824E-3</c:v>
                </c:pt>
                <c:pt idx="1">
                  <c:v>0.10199999999999998</c:v>
                </c:pt>
                <c:pt idx="2">
                  <c:v>0.19810000000000005</c:v>
                </c:pt>
                <c:pt idx="3">
                  <c:v>0.22519999999999996</c:v>
                </c:pt>
                <c:pt idx="4">
                  <c:v>0.31730000000000003</c:v>
                </c:pt>
                <c:pt idx="5">
                  <c:v>0.41959999999999997</c:v>
                </c:pt>
                <c:pt idx="6">
                  <c:v>0.25590000000000002</c:v>
                </c:pt>
                <c:pt idx="7">
                  <c:v>0.26649999999999996</c:v>
                </c:pt>
                <c:pt idx="8">
                  <c:v>0.52849999999999997</c:v>
                </c:pt>
              </c:numCache>
            </c:numRef>
          </c:val>
        </c:ser>
        <c:ser>
          <c:idx val="14"/>
          <c:order val="14"/>
          <c:tx>
            <c:strRef>
              <c:f>Лист1!$P$1</c:f>
              <c:strCache>
                <c:ptCount val="1"/>
                <c:pt idx="0">
                  <c:v>Харків</c:v>
                </c:pt>
              </c:strCache>
            </c:strRef>
          </c:tx>
          <c:spPr>
            <a:solidFill>
              <a:schemeClr val="accent2">
                <a:lumMod val="40000"/>
                <a:lumOff val="60000"/>
              </a:schemeClr>
            </a:solidFill>
          </c:spPr>
          <c:invertIfNegative val="0"/>
          <c:dLbls>
            <c:dLbl>
              <c:idx val="3"/>
              <c:spPr/>
              <c:txPr>
                <a:bodyPr/>
                <a:lstStyle/>
                <a:p>
                  <a:pPr>
                    <a:defRPr b="1">
                      <a:solidFill>
                        <a:srgbClr val="C00000"/>
                      </a:solidFill>
                    </a:defRPr>
                  </a:pPr>
                  <a:endParaRPr lang="en-US"/>
                </a:p>
              </c:txPr>
              <c:showLegendKey val="0"/>
              <c:showVal val="1"/>
              <c:showCatName val="0"/>
              <c:showSerName val="0"/>
              <c:showPercent val="0"/>
              <c:showBubbleSize val="0"/>
            </c:dLbl>
            <c:dLbl>
              <c:idx val="5"/>
              <c:spPr/>
              <c:txPr>
                <a:bodyPr/>
                <a:lstStyle/>
                <a:p>
                  <a:pPr>
                    <a:defRPr b="1">
                      <a:solidFill>
                        <a:srgbClr val="C00000"/>
                      </a:solidFill>
                    </a:defRPr>
                  </a:pPr>
                  <a:endParaRPr lang="en-US"/>
                </a:p>
              </c:txPr>
              <c:showLegendKey val="0"/>
              <c:showVal val="1"/>
              <c:showCatName val="0"/>
              <c:showSerName val="0"/>
              <c:showPercent val="0"/>
              <c:showBubbleSize val="0"/>
            </c:dLbl>
            <c:dLbl>
              <c:idx val="6"/>
              <c:spPr/>
              <c:txPr>
                <a:bodyPr/>
                <a:lstStyle/>
                <a:p>
                  <a:pPr>
                    <a:defRPr b="1">
                      <a:solidFill>
                        <a:srgbClr val="C00000"/>
                      </a:solidFill>
                    </a:defRPr>
                  </a:pPr>
                  <a:endParaRPr lang="en-US"/>
                </a:p>
              </c:txPr>
              <c:showLegendKey val="0"/>
              <c:showVal val="1"/>
              <c:showCatName val="0"/>
              <c:showSerName val="0"/>
              <c:showPercent val="0"/>
              <c:showBubbleSize val="0"/>
            </c:dLbl>
            <c:dLbl>
              <c:idx val="7"/>
              <c:spPr/>
              <c:txPr>
                <a:bodyPr/>
                <a:lstStyle/>
                <a:p>
                  <a:pPr>
                    <a:defRPr b="1">
                      <a:solidFill>
                        <a:srgbClr val="C00000"/>
                      </a:solidFill>
                    </a:defRPr>
                  </a:pPr>
                  <a:endParaRPr lang="en-US"/>
                </a:p>
              </c:txPr>
              <c:showLegendKey val="0"/>
              <c:showVal val="1"/>
              <c:showCatName val="0"/>
              <c:showSerName val="0"/>
              <c:showPercent val="0"/>
              <c:showBubbleSize val="0"/>
            </c:dLbl>
            <c:dLbl>
              <c:idx val="8"/>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Неповна сім'я</c:v>
                </c:pt>
                <c:pt idx="2">
                  <c:v>Сім'я з двома батьками, де тільки один з батьків біологічний </c:v>
                </c:pt>
                <c:pt idx="3">
                  <c:v>Сім'я з усиновленою дитиною </c:v>
                </c:pt>
                <c:pt idx="4">
                  <c:v>Державні дитячі будинки / інтернати</c:v>
                </c:pt>
                <c:pt idx="5">
                  <c:v>Дитячі будинки сімейного типу </c:v>
                </c:pt>
                <c:pt idx="6">
                  <c:v>Сім'я з прийомною дитиною </c:v>
                </c:pt>
                <c:pt idx="7">
                  <c:v>Опіка </c:v>
                </c:pt>
                <c:pt idx="8">
                  <c:v>Патронатні сім'ї </c:v>
                </c:pt>
              </c:strCache>
            </c:strRef>
          </c:cat>
          <c:val>
            <c:numRef>
              <c:f>Лист1!$P$2:$P$10</c:f>
              <c:numCache>
                <c:formatCode>0%</c:formatCode>
                <c:ptCount val="9"/>
                <c:pt idx="0">
                  <c:v>0.99429999999999996</c:v>
                </c:pt>
                <c:pt idx="1">
                  <c:v>0.96889999999999998</c:v>
                </c:pt>
                <c:pt idx="2">
                  <c:v>0.97230000000000005</c:v>
                </c:pt>
                <c:pt idx="3">
                  <c:v>0.96009999999999995</c:v>
                </c:pt>
                <c:pt idx="4">
                  <c:v>0.94520000000000004</c:v>
                </c:pt>
                <c:pt idx="5">
                  <c:v>0.92889999999999995</c:v>
                </c:pt>
                <c:pt idx="6">
                  <c:v>0.87709999999999999</c:v>
                </c:pt>
                <c:pt idx="7">
                  <c:v>0.89400000000000002</c:v>
                </c:pt>
                <c:pt idx="8">
                  <c:v>0.80659999999999998</c:v>
                </c:pt>
              </c:numCache>
            </c:numRef>
          </c:val>
        </c:ser>
        <c:dLbls>
          <c:showLegendKey val="0"/>
          <c:showVal val="0"/>
          <c:showCatName val="0"/>
          <c:showSerName val="0"/>
          <c:showPercent val="0"/>
          <c:showBubbleSize val="0"/>
        </c:dLbls>
        <c:gapWidth val="50"/>
        <c:overlap val="100"/>
        <c:axId val="215715456"/>
        <c:axId val="215715848"/>
      </c:barChart>
      <c:catAx>
        <c:axId val="215715456"/>
        <c:scaling>
          <c:orientation val="maxMin"/>
        </c:scaling>
        <c:delete val="0"/>
        <c:axPos val="l"/>
        <c:numFmt formatCode="General" sourceLinked="1"/>
        <c:majorTickMark val="out"/>
        <c:minorTickMark val="none"/>
        <c:tickLblPos val="nextTo"/>
        <c:crossAx val="215715848"/>
        <c:crosses val="autoZero"/>
        <c:auto val="1"/>
        <c:lblAlgn val="ctr"/>
        <c:lblOffset val="100"/>
        <c:noMultiLvlLbl val="0"/>
      </c:catAx>
      <c:valAx>
        <c:axId val="215715848"/>
        <c:scaling>
          <c:orientation val="minMax"/>
        </c:scaling>
        <c:delete val="1"/>
        <c:axPos val="t"/>
        <c:majorGridlines>
          <c:spPr>
            <a:ln>
              <a:noFill/>
            </a:ln>
          </c:spPr>
        </c:majorGridlines>
        <c:numFmt formatCode="0%" sourceLinked="1"/>
        <c:majorTickMark val="out"/>
        <c:minorTickMark val="none"/>
        <c:tickLblPos val="nextTo"/>
        <c:crossAx val="215715456"/>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egendEntry>
        <c:idx val="13"/>
        <c:delete val="1"/>
      </c:legendEntry>
      <c:layout>
        <c:manualLayout>
          <c:xMode val="edge"/>
          <c:yMode val="edge"/>
          <c:x val="0.23082214453403171"/>
          <c:y val="0.12454771422084579"/>
          <c:w val="0.63885294796304681"/>
          <c:h val="4.2597570576435241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07942707220566"/>
          <c:y val="0.1658192154253359"/>
          <c:w val="0.68679879586028902"/>
          <c:h val="0.81920205849369454"/>
        </c:manualLayout>
      </c:layout>
      <c:barChart>
        <c:barDir val="bar"/>
        <c:grouping val="stacked"/>
        <c:varyColors val="0"/>
        <c:ser>
          <c:idx val="0"/>
          <c:order val="0"/>
          <c:tx>
            <c:strRef>
              <c:f>Лист1!$B$1</c:f>
              <c:strCache>
                <c:ptCount val="1"/>
                <c:pt idx="0">
                  <c:v>Вся вибірка</c:v>
                </c:pt>
              </c:strCache>
            </c:strRef>
          </c:tx>
          <c:spPr>
            <a:solidFill>
              <a:srgbClr val="FFC000"/>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Лист1!$B$2:$B$10</c:f>
              <c:numCache>
                <c:formatCode>0%</c:formatCode>
                <c:ptCount val="9"/>
                <c:pt idx="0">
                  <c:v>0.96560000000000001</c:v>
                </c:pt>
                <c:pt idx="1">
                  <c:v>0.82510000000000006</c:v>
                </c:pt>
                <c:pt idx="2">
                  <c:v>0.82099999999999995</c:v>
                </c:pt>
                <c:pt idx="3">
                  <c:v>0.6946</c:v>
                </c:pt>
                <c:pt idx="4">
                  <c:v>0.65310000000000001</c:v>
                </c:pt>
                <c:pt idx="5">
                  <c:v>0.62619999999999998</c:v>
                </c:pt>
                <c:pt idx="6">
                  <c:v>0.62179999999999991</c:v>
                </c:pt>
                <c:pt idx="7">
                  <c:v>0.60289999999999999</c:v>
                </c:pt>
                <c:pt idx="8">
                  <c:v>0.37909999999999999</c:v>
                </c:pt>
              </c:numCache>
            </c:numRef>
          </c:val>
        </c:ser>
        <c:ser>
          <c:idx val="1"/>
          <c:order val="1"/>
          <c:tx>
            <c:strRef>
              <c:f>Лист1!$C$1</c:f>
              <c:strCache>
                <c:ptCount val="1"/>
                <c:pt idx="0">
                  <c:v>Столбец7</c:v>
                </c:pt>
              </c:strCache>
            </c:strRef>
          </c:tx>
          <c:spPr>
            <a:noFill/>
          </c:spPr>
          <c:invertIfNegative val="0"/>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Лист1!$C$2:$C$10</c:f>
              <c:numCache>
                <c:formatCode>0%</c:formatCode>
                <c:ptCount val="9"/>
                <c:pt idx="0">
                  <c:v>0.53439999999999999</c:v>
                </c:pt>
                <c:pt idx="1">
                  <c:v>0.67489999999999994</c:v>
                </c:pt>
                <c:pt idx="2">
                  <c:v>0.67900000000000005</c:v>
                </c:pt>
                <c:pt idx="3">
                  <c:v>0.8054</c:v>
                </c:pt>
                <c:pt idx="4">
                  <c:v>0.84689999999999999</c:v>
                </c:pt>
                <c:pt idx="5">
                  <c:v>0.87380000000000002</c:v>
                </c:pt>
                <c:pt idx="6">
                  <c:v>0.87820000000000009</c:v>
                </c:pt>
                <c:pt idx="7">
                  <c:v>0.89710000000000001</c:v>
                </c:pt>
                <c:pt idx="8">
                  <c:v>1.1209</c:v>
                </c:pt>
              </c:numCache>
            </c:numRef>
          </c:val>
        </c:ser>
        <c:ser>
          <c:idx val="2"/>
          <c:order val="2"/>
          <c:tx>
            <c:strRef>
              <c:f>Лист1!$D$1</c:f>
              <c:strCache>
                <c:ptCount val="1"/>
                <c:pt idx="0">
                  <c:v>Схід</c:v>
                </c:pt>
              </c:strCache>
            </c:strRef>
          </c:tx>
          <c:spPr>
            <a:solidFill>
              <a:schemeClr val="accent2">
                <a:lumMod val="60000"/>
                <a:lumOff val="40000"/>
              </a:schemeClr>
            </a:solidFill>
          </c:spPr>
          <c:invertIfNegative val="0"/>
          <c:dLbls>
            <c:dLbl>
              <c:idx val="1"/>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3"/>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4"/>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7"/>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8"/>
              <c:spPr/>
              <c:txPr>
                <a:bodyPr/>
                <a:lstStyle/>
                <a:p>
                  <a:pPr>
                    <a:defRPr b="1">
                      <a:solidFill>
                        <a:srgbClr val="C00000"/>
                      </a:solidFill>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Лист1!$D$2:$D$10</c:f>
              <c:numCache>
                <c:formatCode>0%</c:formatCode>
                <c:ptCount val="9"/>
                <c:pt idx="0">
                  <c:v>0.96530000000000005</c:v>
                </c:pt>
                <c:pt idx="1">
                  <c:v>0.78210000000000002</c:v>
                </c:pt>
                <c:pt idx="2">
                  <c:v>0.84240000000000004</c:v>
                </c:pt>
                <c:pt idx="3">
                  <c:v>0.76270000000000004</c:v>
                </c:pt>
                <c:pt idx="4">
                  <c:v>0.71639999999999993</c:v>
                </c:pt>
                <c:pt idx="5">
                  <c:v>0.65880000000000005</c:v>
                </c:pt>
                <c:pt idx="6">
                  <c:v>0.64660000000000006</c:v>
                </c:pt>
                <c:pt idx="7">
                  <c:v>0.67500000000000004</c:v>
                </c:pt>
                <c:pt idx="8">
                  <c:v>0.49959999999999999</c:v>
                </c:pt>
              </c:numCache>
            </c:numRef>
          </c:val>
        </c:ser>
        <c:ser>
          <c:idx val="3"/>
          <c:order val="3"/>
          <c:tx>
            <c:strRef>
              <c:f>Лист1!$E$1</c:f>
              <c:strCache>
                <c:ptCount val="1"/>
                <c:pt idx="0">
                  <c:v>Столбец2</c:v>
                </c:pt>
              </c:strCache>
            </c:strRef>
          </c:tx>
          <c:spPr>
            <a:noFill/>
          </c:spPr>
          <c:invertIfNegative val="0"/>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Лист1!$E$2:$E$10</c:f>
              <c:numCache>
                <c:formatCode>0%</c:formatCode>
                <c:ptCount val="9"/>
                <c:pt idx="0">
                  <c:v>3.4699999999999953E-2</c:v>
                </c:pt>
                <c:pt idx="1">
                  <c:v>0.21789999999999998</c:v>
                </c:pt>
                <c:pt idx="2">
                  <c:v>0.15759999999999996</c:v>
                </c:pt>
                <c:pt idx="3">
                  <c:v>0.23729999999999996</c:v>
                </c:pt>
                <c:pt idx="4">
                  <c:v>0.28360000000000007</c:v>
                </c:pt>
                <c:pt idx="5">
                  <c:v>0.34119999999999995</c:v>
                </c:pt>
                <c:pt idx="6">
                  <c:v>0.35339999999999994</c:v>
                </c:pt>
                <c:pt idx="7">
                  <c:v>0.32499999999999996</c:v>
                </c:pt>
                <c:pt idx="8">
                  <c:v>0.50039999999999996</c:v>
                </c:pt>
              </c:numCache>
            </c:numRef>
          </c:val>
        </c:ser>
        <c:ser>
          <c:idx val="4"/>
          <c:order val="4"/>
          <c:tx>
            <c:strRef>
              <c:f>Лист1!$F$1</c:f>
              <c:strCache>
                <c:ptCount val="1"/>
                <c:pt idx="0">
                  <c:v>Захід</c:v>
                </c:pt>
              </c:strCache>
            </c:strRef>
          </c:tx>
          <c:spPr>
            <a:solidFill>
              <a:schemeClr val="accent4">
                <a:lumMod val="60000"/>
                <a:lumOff val="40000"/>
              </a:schemeClr>
            </a:solidFill>
          </c:spPr>
          <c:invertIfNegative val="0"/>
          <c:dLbls>
            <c:dLbl>
              <c:idx val="1"/>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3"/>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4"/>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6"/>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7"/>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8"/>
              <c:spPr/>
              <c:txPr>
                <a:bodyPr/>
                <a:lstStyle/>
                <a:p>
                  <a:pPr>
                    <a:defRPr b="1">
                      <a:solidFill>
                        <a:srgbClr val="0000FF"/>
                      </a:solidFill>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Лист1!$F$2:$F$10</c:f>
              <c:numCache>
                <c:formatCode>0%</c:formatCode>
                <c:ptCount val="9"/>
                <c:pt idx="0">
                  <c:v>0.95619999999999994</c:v>
                </c:pt>
                <c:pt idx="1">
                  <c:v>0.74709999999999999</c:v>
                </c:pt>
                <c:pt idx="2">
                  <c:v>0.78920000000000001</c:v>
                </c:pt>
                <c:pt idx="3">
                  <c:v>0.48699999999999999</c:v>
                </c:pt>
                <c:pt idx="4">
                  <c:v>0.48219999999999996</c:v>
                </c:pt>
                <c:pt idx="5">
                  <c:v>0.61410000000000009</c:v>
                </c:pt>
                <c:pt idx="6">
                  <c:v>0.51459999999999995</c:v>
                </c:pt>
                <c:pt idx="7">
                  <c:v>0.4758</c:v>
                </c:pt>
                <c:pt idx="8">
                  <c:v>0.23970000000000002</c:v>
                </c:pt>
              </c:numCache>
            </c:numRef>
          </c:val>
        </c:ser>
        <c:ser>
          <c:idx val="5"/>
          <c:order val="5"/>
          <c:tx>
            <c:strRef>
              <c:f>Лист1!$G$1</c:f>
              <c:strCache>
                <c:ptCount val="1"/>
                <c:pt idx="0">
                  <c:v>Столбец3</c:v>
                </c:pt>
              </c:strCache>
            </c:strRef>
          </c:tx>
          <c:spPr>
            <a:noFill/>
          </c:spPr>
          <c:invertIfNegative val="0"/>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Лист1!$G$2:$G$10</c:f>
              <c:numCache>
                <c:formatCode>0%</c:formatCode>
                <c:ptCount val="9"/>
                <c:pt idx="0">
                  <c:v>4.3800000000000061E-2</c:v>
                </c:pt>
                <c:pt idx="1">
                  <c:v>0.25290000000000001</c:v>
                </c:pt>
                <c:pt idx="2">
                  <c:v>0.21079999999999999</c:v>
                </c:pt>
                <c:pt idx="3">
                  <c:v>0.51300000000000001</c:v>
                </c:pt>
                <c:pt idx="4">
                  <c:v>0.51780000000000004</c:v>
                </c:pt>
                <c:pt idx="5">
                  <c:v>0.38589999999999991</c:v>
                </c:pt>
                <c:pt idx="6">
                  <c:v>0.48540000000000005</c:v>
                </c:pt>
                <c:pt idx="7">
                  <c:v>0.5242</c:v>
                </c:pt>
                <c:pt idx="8">
                  <c:v>0.76029999999999998</c:v>
                </c:pt>
              </c:numCache>
            </c:numRef>
          </c:val>
        </c:ser>
        <c:ser>
          <c:idx val="6"/>
          <c:order val="6"/>
          <c:tx>
            <c:strRef>
              <c:f>Лист1!$H$1</c:f>
              <c:strCache>
                <c:ptCount val="1"/>
                <c:pt idx="0">
                  <c:v>Північ+Центр</c:v>
                </c:pt>
              </c:strCache>
            </c:strRef>
          </c:tx>
          <c:spPr>
            <a:solidFill>
              <a:srgbClr val="92D050"/>
            </a:solidFill>
          </c:spPr>
          <c:invertIfNegative val="0"/>
          <c:dLbls>
            <c:dLbl>
              <c:idx val="1"/>
              <c:spPr/>
              <c:txPr>
                <a:bodyPr/>
                <a:lstStyle/>
                <a:p>
                  <a:pPr>
                    <a:defRPr b="1">
                      <a:solidFill>
                        <a:srgbClr val="C00000"/>
                      </a:solidFill>
                    </a:defRPr>
                  </a:pPr>
                  <a:endParaRPr lang="en-US"/>
                </a:p>
              </c:txPr>
              <c:dLblPos val="inBase"/>
              <c:showLegendKey val="0"/>
              <c:showVal val="1"/>
              <c:showCatName val="0"/>
              <c:showSerName val="0"/>
              <c:showPercent val="0"/>
              <c:showBubbleSize val="0"/>
            </c:dLbl>
            <c:dLbl>
              <c:idx val="2"/>
              <c:spPr/>
              <c:txPr>
                <a:bodyPr/>
                <a:lstStyle/>
                <a:p>
                  <a:pPr>
                    <a:defRPr b="1">
                      <a:solidFill>
                        <a:srgbClr val="0000FF"/>
                      </a:solidFill>
                    </a:defRPr>
                  </a:pPr>
                  <a:endParaRPr lang="en-US"/>
                </a:p>
              </c:txPr>
              <c:dLblPos val="inBase"/>
              <c:showLegendKey val="0"/>
              <c:showVal val="1"/>
              <c:showCatName val="0"/>
              <c:showSerName val="0"/>
              <c:showPercent val="0"/>
              <c:showBubbleSize val="0"/>
            </c:dLbl>
            <c:dLbl>
              <c:idx val="4"/>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760088385241146E-2"/>
                  <c:y val="4.855453716343246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27"/>
              <c:delete val="1"/>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Лист1!$H$2:$H$10</c:f>
              <c:numCache>
                <c:formatCode>0%</c:formatCode>
                <c:ptCount val="9"/>
                <c:pt idx="0">
                  <c:v>0.95700000000000007</c:v>
                </c:pt>
                <c:pt idx="1">
                  <c:v>0.86990000000000001</c:v>
                </c:pt>
                <c:pt idx="2">
                  <c:v>0.77089999999999992</c:v>
                </c:pt>
                <c:pt idx="3">
                  <c:v>0.70199999999999996</c:v>
                </c:pt>
                <c:pt idx="4">
                  <c:v>0.65159999999999996</c:v>
                </c:pt>
                <c:pt idx="5">
                  <c:v>0.61440000000000006</c:v>
                </c:pt>
                <c:pt idx="6">
                  <c:v>0.63570000000000004</c:v>
                </c:pt>
                <c:pt idx="7">
                  <c:v>0.6099</c:v>
                </c:pt>
                <c:pt idx="8">
                  <c:v>0.37180000000000002</c:v>
                </c:pt>
              </c:numCache>
            </c:numRef>
          </c:val>
        </c:ser>
        <c:ser>
          <c:idx val="7"/>
          <c:order val="7"/>
          <c:tx>
            <c:strRef>
              <c:f>Лист1!$I$1</c:f>
              <c:strCache>
                <c:ptCount val="1"/>
                <c:pt idx="0">
                  <c:v>Столбец4</c:v>
                </c:pt>
              </c:strCache>
            </c:strRef>
          </c:tx>
          <c:spPr>
            <a:noFill/>
          </c:spPr>
          <c:invertIfNegative val="0"/>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Лист1!$I$2:$I$10</c:f>
              <c:numCache>
                <c:formatCode>0%</c:formatCode>
                <c:ptCount val="9"/>
                <c:pt idx="0">
                  <c:v>4.2999999999999927E-2</c:v>
                </c:pt>
                <c:pt idx="1">
                  <c:v>0.13009999999999999</c:v>
                </c:pt>
                <c:pt idx="2">
                  <c:v>0.22910000000000008</c:v>
                </c:pt>
                <c:pt idx="3">
                  <c:v>0.29800000000000004</c:v>
                </c:pt>
                <c:pt idx="4">
                  <c:v>0.34840000000000004</c:v>
                </c:pt>
                <c:pt idx="5">
                  <c:v>0.38559999999999994</c:v>
                </c:pt>
                <c:pt idx="6">
                  <c:v>0.36429999999999996</c:v>
                </c:pt>
                <c:pt idx="7">
                  <c:v>0.3901</c:v>
                </c:pt>
                <c:pt idx="8">
                  <c:v>0.62819999999999998</c:v>
                </c:pt>
              </c:numCache>
            </c:numRef>
          </c:val>
        </c:ser>
        <c:ser>
          <c:idx val="8"/>
          <c:order val="8"/>
          <c:tx>
            <c:strRef>
              <c:f>Лист1!$J$1</c:f>
              <c:strCache>
                <c:ptCount val="1"/>
                <c:pt idx="0">
                  <c:v>Південь</c:v>
                </c:pt>
              </c:strCache>
            </c:strRef>
          </c:tx>
          <c:spPr>
            <a:solidFill>
              <a:srgbClr val="FFFF00"/>
            </a:solidFill>
            <a:ln>
              <a:noFill/>
            </a:ln>
          </c:spPr>
          <c:invertIfNegative val="0"/>
          <c:dLbls>
            <c:dLbl>
              <c:idx val="0"/>
              <c:spPr/>
              <c:txPr>
                <a:bodyPr/>
                <a:lstStyle/>
                <a:p>
                  <a:pPr>
                    <a:defRPr b="1">
                      <a:solidFill>
                        <a:srgbClr val="C00000"/>
                      </a:solidFill>
                    </a:defRPr>
                  </a:pPr>
                  <a:endParaRPr lang="en-US"/>
                </a:p>
              </c:txPr>
              <c:showLegendKey val="0"/>
              <c:showVal val="1"/>
              <c:showCatName val="0"/>
              <c:showSerName val="0"/>
              <c:showPercent val="0"/>
              <c:showBubbleSize val="0"/>
            </c:dLbl>
            <c:dLbl>
              <c:idx val="1"/>
              <c:spPr/>
              <c:txPr>
                <a:bodyPr/>
                <a:lstStyle/>
                <a:p>
                  <a:pPr>
                    <a:defRPr b="1">
                      <a:solidFill>
                        <a:srgbClr val="C00000"/>
                      </a:solidFill>
                    </a:defRPr>
                  </a:pPr>
                  <a:endParaRPr lang="en-US"/>
                </a:p>
              </c:txPr>
              <c:showLegendKey val="0"/>
              <c:showVal val="1"/>
              <c:showCatName val="0"/>
              <c:showSerName val="0"/>
              <c:showPercent val="0"/>
              <c:showBubbleSize val="0"/>
            </c:dLbl>
            <c:dLbl>
              <c:idx val="2"/>
              <c:spPr/>
              <c:txPr>
                <a:bodyPr/>
                <a:lstStyle/>
                <a:p>
                  <a:pPr>
                    <a:defRPr b="1">
                      <a:solidFill>
                        <a:srgbClr val="C00000"/>
                      </a:solidFill>
                    </a:defRPr>
                  </a:pPr>
                  <a:endParaRPr lang="en-US"/>
                </a:p>
              </c:txPr>
              <c:showLegendKey val="0"/>
              <c:showVal val="1"/>
              <c:showCatName val="0"/>
              <c:showSerName val="0"/>
              <c:showPercent val="0"/>
              <c:showBubbleSize val="0"/>
            </c:dLbl>
            <c:dLbl>
              <c:idx val="8"/>
              <c:spPr/>
              <c:txPr>
                <a:bodyPr/>
                <a:lstStyle/>
                <a:p>
                  <a:pPr>
                    <a:defRPr b="1">
                      <a:solidFill>
                        <a:srgbClr val="0000FF"/>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Лист1!$J$2:$J$10</c:f>
              <c:numCache>
                <c:formatCode>0%</c:formatCode>
                <c:ptCount val="9"/>
                <c:pt idx="0">
                  <c:v>1</c:v>
                </c:pt>
                <c:pt idx="1">
                  <c:v>0.91279999999999994</c:v>
                </c:pt>
                <c:pt idx="2">
                  <c:v>0.93670000000000009</c:v>
                </c:pt>
                <c:pt idx="3">
                  <c:v>0.75229999999999997</c:v>
                </c:pt>
                <c:pt idx="4">
                  <c:v>0.70229999999999992</c:v>
                </c:pt>
                <c:pt idx="5">
                  <c:v>0.58779999999999999</c:v>
                </c:pt>
                <c:pt idx="6">
                  <c:v>0.65149999999999997</c:v>
                </c:pt>
                <c:pt idx="7">
                  <c:v>0.55380000000000007</c:v>
                </c:pt>
                <c:pt idx="8">
                  <c:v>0.25779999999999997</c:v>
                </c:pt>
              </c:numCache>
            </c:numRef>
          </c:val>
        </c:ser>
        <c:ser>
          <c:idx val="9"/>
          <c:order val="9"/>
          <c:tx>
            <c:strRef>
              <c:f>Лист1!$K$1</c:f>
              <c:strCache>
                <c:ptCount val="1"/>
                <c:pt idx="0">
                  <c:v>Столбец5</c:v>
                </c:pt>
              </c:strCache>
            </c:strRef>
          </c:tx>
          <c:spPr>
            <a:noFill/>
          </c:spPr>
          <c:invertIfNegative val="0"/>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Лист1!$K$2:$K$10</c:f>
              <c:numCache>
                <c:formatCode>0%</c:formatCode>
                <c:ptCount val="9"/>
                <c:pt idx="0">
                  <c:v>0</c:v>
                </c:pt>
                <c:pt idx="1">
                  <c:v>8.7200000000000055E-2</c:v>
                </c:pt>
                <c:pt idx="2">
                  <c:v>6.3299999999999912E-2</c:v>
                </c:pt>
                <c:pt idx="3">
                  <c:v>0.24770000000000003</c:v>
                </c:pt>
                <c:pt idx="4">
                  <c:v>0.29770000000000008</c:v>
                </c:pt>
                <c:pt idx="5">
                  <c:v>0.41220000000000001</c:v>
                </c:pt>
                <c:pt idx="6">
                  <c:v>0.34850000000000003</c:v>
                </c:pt>
                <c:pt idx="7">
                  <c:v>0.44619999999999993</c:v>
                </c:pt>
                <c:pt idx="8">
                  <c:v>0.74219999999999997</c:v>
                </c:pt>
              </c:numCache>
            </c:numRef>
          </c:val>
        </c:ser>
        <c:ser>
          <c:idx val="10"/>
          <c:order val="10"/>
          <c:tx>
            <c:strRef>
              <c:f>Лист1!$L$1</c:f>
              <c:strCache>
                <c:ptCount val="1"/>
                <c:pt idx="0">
                  <c:v>Київ</c:v>
                </c:pt>
              </c:strCache>
            </c:strRef>
          </c:tx>
          <c:spPr>
            <a:solidFill>
              <a:schemeClr val="accent3">
                <a:lumMod val="60000"/>
                <a:lumOff val="40000"/>
              </a:schemeClr>
            </a:solidFill>
          </c:spPr>
          <c:invertIfNegative val="0"/>
          <c:dLbls>
            <c:dLbl>
              <c:idx val="1"/>
              <c:spPr/>
              <c:txPr>
                <a:bodyPr/>
                <a:lstStyle/>
                <a:p>
                  <a:pPr>
                    <a:defRPr b="1">
                      <a:solidFill>
                        <a:srgbClr val="C00000"/>
                      </a:solidFill>
                    </a:defRPr>
                  </a:pPr>
                  <a:endParaRPr lang="en-US"/>
                </a:p>
              </c:txPr>
              <c:showLegendKey val="0"/>
              <c:showVal val="1"/>
              <c:showCatName val="0"/>
              <c:showSerName val="0"/>
              <c:showPercent val="0"/>
              <c:showBubbleSize val="0"/>
            </c:dLbl>
            <c:dLbl>
              <c:idx val="5"/>
              <c:spPr/>
              <c:txPr>
                <a:bodyPr/>
                <a:lstStyle/>
                <a:p>
                  <a:pPr>
                    <a:defRPr b="1">
                      <a:solidFill>
                        <a:srgbClr val="C00000"/>
                      </a:solidFill>
                    </a:defRPr>
                  </a:pPr>
                  <a:endParaRPr lang="en-US"/>
                </a:p>
              </c:txPr>
              <c:showLegendKey val="0"/>
              <c:showVal val="1"/>
              <c:showCatName val="0"/>
              <c:showSerName val="0"/>
              <c:showPercent val="0"/>
              <c:showBubbleSize val="0"/>
            </c:dLbl>
            <c:dLbl>
              <c:idx val="6"/>
              <c:spPr/>
              <c:txPr>
                <a:bodyPr/>
                <a:lstStyle/>
                <a:p>
                  <a:pPr>
                    <a:defRPr b="1">
                      <a:solidFill>
                        <a:srgbClr val="C00000"/>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Лист1!$L$2:$L$10</c:f>
              <c:numCache>
                <c:formatCode>0%</c:formatCode>
                <c:ptCount val="9"/>
                <c:pt idx="0">
                  <c:v>0.98199999999999998</c:v>
                </c:pt>
                <c:pt idx="1">
                  <c:v>0.89590000000000003</c:v>
                </c:pt>
                <c:pt idx="2">
                  <c:v>0.86070000000000002</c:v>
                </c:pt>
                <c:pt idx="3">
                  <c:v>0.71960000000000002</c:v>
                </c:pt>
                <c:pt idx="4">
                  <c:v>0.70569999999999999</c:v>
                </c:pt>
                <c:pt idx="5">
                  <c:v>0.74109999999999998</c:v>
                </c:pt>
                <c:pt idx="6">
                  <c:v>0.70150000000000001</c:v>
                </c:pt>
                <c:pt idx="7">
                  <c:v>0.6462</c:v>
                </c:pt>
                <c:pt idx="8">
                  <c:v>0.40860000000000002</c:v>
                </c:pt>
              </c:numCache>
            </c:numRef>
          </c:val>
        </c:ser>
        <c:ser>
          <c:idx val="11"/>
          <c:order val="11"/>
          <c:tx>
            <c:strRef>
              <c:f>Лист1!$M$1</c:f>
              <c:strCache>
                <c:ptCount val="1"/>
                <c:pt idx="0">
                  <c:v>Столбец6</c:v>
                </c:pt>
              </c:strCache>
            </c:strRef>
          </c:tx>
          <c:spPr>
            <a:noFill/>
          </c:spPr>
          <c:invertIfNegative val="0"/>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Лист1!$M$2:$M$10</c:f>
              <c:numCache>
                <c:formatCode>0%</c:formatCode>
                <c:ptCount val="9"/>
                <c:pt idx="0">
                  <c:v>1.8000000000000016E-2</c:v>
                </c:pt>
                <c:pt idx="1">
                  <c:v>0.10409999999999997</c:v>
                </c:pt>
                <c:pt idx="2">
                  <c:v>0.13929999999999998</c:v>
                </c:pt>
                <c:pt idx="3">
                  <c:v>0.28039999999999998</c:v>
                </c:pt>
                <c:pt idx="4">
                  <c:v>0.29430000000000001</c:v>
                </c:pt>
                <c:pt idx="5">
                  <c:v>0.25890000000000002</c:v>
                </c:pt>
                <c:pt idx="6">
                  <c:v>0.29849999999999999</c:v>
                </c:pt>
                <c:pt idx="7">
                  <c:v>0.3538</c:v>
                </c:pt>
                <c:pt idx="8">
                  <c:v>0.59139999999999993</c:v>
                </c:pt>
              </c:numCache>
            </c:numRef>
          </c:val>
        </c:ser>
        <c:ser>
          <c:idx val="12"/>
          <c:order val="12"/>
          <c:tx>
            <c:strRef>
              <c:f>Лист1!$N$1</c:f>
              <c:strCache>
                <c:ptCount val="1"/>
                <c:pt idx="0">
                  <c:v>Львів</c:v>
                </c:pt>
              </c:strCache>
            </c:strRef>
          </c:tx>
          <c:spPr>
            <a:solidFill>
              <a:schemeClr val="accent4">
                <a:lumMod val="40000"/>
                <a:lumOff val="60000"/>
              </a:schemeClr>
            </a:solidFill>
          </c:spPr>
          <c:invertIfNegative val="0"/>
          <c:dLbls>
            <c:dLbl>
              <c:idx val="1"/>
              <c:spPr/>
              <c:txPr>
                <a:bodyPr/>
                <a:lstStyle/>
                <a:p>
                  <a:pPr>
                    <a:defRPr b="1">
                      <a:solidFill>
                        <a:srgbClr val="0000FF"/>
                      </a:solidFill>
                    </a:defRPr>
                  </a:pPr>
                  <a:endParaRPr lang="en-US"/>
                </a:p>
              </c:txPr>
              <c:showLegendKey val="0"/>
              <c:showVal val="1"/>
              <c:showCatName val="0"/>
              <c:showSerName val="0"/>
              <c:showPercent val="0"/>
              <c:showBubbleSize val="0"/>
            </c:dLbl>
            <c:dLbl>
              <c:idx val="3"/>
              <c:spPr/>
              <c:txPr>
                <a:bodyPr/>
                <a:lstStyle/>
                <a:p>
                  <a:pPr>
                    <a:defRPr b="1">
                      <a:solidFill>
                        <a:srgbClr val="0000FF"/>
                      </a:solidFill>
                    </a:defRPr>
                  </a:pPr>
                  <a:endParaRPr lang="en-US"/>
                </a:p>
              </c:txPr>
              <c:showLegendKey val="0"/>
              <c:showVal val="1"/>
              <c:showCatName val="0"/>
              <c:showSerName val="0"/>
              <c:showPercent val="0"/>
              <c:showBubbleSize val="0"/>
            </c:dLbl>
            <c:dLbl>
              <c:idx val="4"/>
              <c:spPr/>
              <c:txPr>
                <a:bodyPr/>
                <a:lstStyle/>
                <a:p>
                  <a:pPr>
                    <a:defRPr b="1">
                      <a:solidFill>
                        <a:srgbClr val="0000FF"/>
                      </a:solidFill>
                    </a:defRPr>
                  </a:pPr>
                  <a:endParaRPr lang="en-US"/>
                </a:p>
              </c:txPr>
              <c:showLegendKey val="0"/>
              <c:showVal val="1"/>
              <c:showCatName val="0"/>
              <c:showSerName val="0"/>
              <c:showPercent val="0"/>
              <c:showBubbleSize val="0"/>
            </c:dLbl>
            <c:dLbl>
              <c:idx val="5"/>
              <c:spPr/>
              <c:txPr>
                <a:bodyPr/>
                <a:lstStyle/>
                <a:p>
                  <a:pPr>
                    <a:defRPr b="1">
                      <a:solidFill>
                        <a:srgbClr val="0000FF"/>
                      </a:solidFill>
                    </a:defRPr>
                  </a:pPr>
                  <a:endParaRPr lang="en-US"/>
                </a:p>
              </c:txPr>
              <c:showLegendKey val="0"/>
              <c:showVal val="1"/>
              <c:showCatName val="0"/>
              <c:showSerName val="0"/>
              <c:showPercent val="0"/>
              <c:showBubbleSize val="0"/>
            </c:dLbl>
            <c:dLbl>
              <c:idx val="6"/>
              <c:spPr/>
              <c:txPr>
                <a:bodyPr/>
                <a:lstStyle/>
                <a:p>
                  <a:pPr>
                    <a:defRPr b="1">
                      <a:solidFill>
                        <a:srgbClr val="0000FF"/>
                      </a:solidFill>
                    </a:defRPr>
                  </a:pPr>
                  <a:endParaRPr lang="en-US"/>
                </a:p>
              </c:txPr>
              <c:showLegendKey val="0"/>
              <c:showVal val="1"/>
              <c:showCatName val="0"/>
              <c:showSerName val="0"/>
              <c:showPercent val="0"/>
              <c:showBubbleSize val="0"/>
            </c:dLbl>
            <c:dLbl>
              <c:idx val="8"/>
              <c:spPr/>
              <c:txPr>
                <a:bodyPr/>
                <a:lstStyle/>
                <a:p>
                  <a:pPr>
                    <a:defRPr b="1">
                      <a:solidFill>
                        <a:srgbClr val="0000FF"/>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Лист1!$N$2:$N$10</c:f>
              <c:numCache>
                <c:formatCode>0%</c:formatCode>
                <c:ptCount val="9"/>
                <c:pt idx="0">
                  <c:v>0.97309999999999997</c:v>
                </c:pt>
                <c:pt idx="1">
                  <c:v>0.64629999999999999</c:v>
                </c:pt>
                <c:pt idx="2">
                  <c:v>0.76739999999999997</c:v>
                </c:pt>
                <c:pt idx="3">
                  <c:v>0.51829999999999998</c:v>
                </c:pt>
                <c:pt idx="4">
                  <c:v>0.51769999999999994</c:v>
                </c:pt>
                <c:pt idx="5">
                  <c:v>0.50849999999999995</c:v>
                </c:pt>
                <c:pt idx="6">
                  <c:v>0.44920000000000004</c:v>
                </c:pt>
                <c:pt idx="7">
                  <c:v>0.57180000000000009</c:v>
                </c:pt>
                <c:pt idx="8">
                  <c:v>0.23199999999999998</c:v>
                </c:pt>
              </c:numCache>
            </c:numRef>
          </c:val>
        </c:ser>
        <c:ser>
          <c:idx val="13"/>
          <c:order val="13"/>
          <c:tx>
            <c:strRef>
              <c:f>Лист1!$O$1</c:f>
              <c:strCache>
                <c:ptCount val="1"/>
                <c:pt idx="0">
                  <c:v>Столбец7</c:v>
                </c:pt>
              </c:strCache>
            </c:strRef>
          </c:tx>
          <c:spPr>
            <a:noFill/>
          </c:spPr>
          <c:invertIfNegative val="0"/>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Лист1!$O$2:$O$10</c:f>
              <c:numCache>
                <c:formatCode>0%</c:formatCode>
                <c:ptCount val="9"/>
                <c:pt idx="0">
                  <c:v>2.6900000000000035E-2</c:v>
                </c:pt>
                <c:pt idx="1">
                  <c:v>0.35370000000000001</c:v>
                </c:pt>
                <c:pt idx="2">
                  <c:v>0.23260000000000003</c:v>
                </c:pt>
                <c:pt idx="3">
                  <c:v>0.48170000000000002</c:v>
                </c:pt>
                <c:pt idx="4">
                  <c:v>0.48230000000000006</c:v>
                </c:pt>
                <c:pt idx="5">
                  <c:v>0.49150000000000005</c:v>
                </c:pt>
                <c:pt idx="6">
                  <c:v>0.55079999999999996</c:v>
                </c:pt>
                <c:pt idx="7">
                  <c:v>0.42819999999999991</c:v>
                </c:pt>
                <c:pt idx="8">
                  <c:v>0.76800000000000002</c:v>
                </c:pt>
              </c:numCache>
            </c:numRef>
          </c:val>
        </c:ser>
        <c:ser>
          <c:idx val="14"/>
          <c:order val="14"/>
          <c:tx>
            <c:strRef>
              <c:f>Лист1!$P$1</c:f>
              <c:strCache>
                <c:ptCount val="1"/>
                <c:pt idx="0">
                  <c:v>Харків</c:v>
                </c:pt>
              </c:strCache>
            </c:strRef>
          </c:tx>
          <c:spPr>
            <a:solidFill>
              <a:schemeClr val="accent2">
                <a:lumMod val="40000"/>
                <a:lumOff val="60000"/>
              </a:schemeClr>
            </a:solidFill>
          </c:spPr>
          <c:invertIfNegative val="0"/>
          <c:dLbls>
            <c:dLbl>
              <c:idx val="0"/>
              <c:spPr/>
              <c:txPr>
                <a:bodyPr/>
                <a:lstStyle/>
                <a:p>
                  <a:pPr>
                    <a:defRPr b="1">
                      <a:solidFill>
                        <a:srgbClr val="C00000"/>
                      </a:solidFill>
                    </a:defRPr>
                  </a:pPr>
                  <a:endParaRPr lang="en-US"/>
                </a:p>
              </c:txPr>
              <c:showLegendKey val="0"/>
              <c:showVal val="1"/>
              <c:showCatName val="0"/>
              <c:showSerName val="0"/>
              <c:showPercent val="0"/>
              <c:showBubbleSize val="0"/>
            </c:dLbl>
            <c:dLbl>
              <c:idx val="1"/>
              <c:spPr/>
              <c:txPr>
                <a:bodyPr/>
                <a:lstStyle/>
                <a:p>
                  <a:pPr>
                    <a:defRPr b="1">
                      <a:solidFill>
                        <a:srgbClr val="0000FF"/>
                      </a:solidFill>
                    </a:defRPr>
                  </a:pPr>
                  <a:endParaRPr lang="en-US"/>
                </a:p>
              </c:txPr>
              <c:showLegendKey val="0"/>
              <c:showVal val="1"/>
              <c:showCatName val="0"/>
              <c:showSerName val="0"/>
              <c:showPercent val="0"/>
              <c:showBubbleSize val="0"/>
            </c:dLbl>
            <c:dLbl>
              <c:idx val="2"/>
              <c:spPr/>
              <c:txPr>
                <a:bodyPr/>
                <a:lstStyle/>
                <a:p>
                  <a:pPr>
                    <a:defRPr b="1">
                      <a:solidFill>
                        <a:srgbClr val="C00000"/>
                      </a:solidFill>
                    </a:defRPr>
                  </a:pPr>
                  <a:endParaRPr lang="en-US"/>
                </a:p>
              </c:txPr>
              <c:showLegendKey val="0"/>
              <c:showVal val="1"/>
              <c:showCatName val="0"/>
              <c:showSerName val="0"/>
              <c:showPercent val="0"/>
              <c:showBubbleSize val="0"/>
            </c:dLbl>
            <c:dLbl>
              <c:idx val="3"/>
              <c:spPr/>
              <c:txPr>
                <a:bodyPr/>
                <a:lstStyle/>
                <a:p>
                  <a:pPr>
                    <a:defRPr b="1">
                      <a:solidFill>
                        <a:srgbClr val="0000FF"/>
                      </a:solidFill>
                    </a:defRPr>
                  </a:pPr>
                  <a:endParaRPr lang="en-US"/>
                </a:p>
              </c:txPr>
              <c:showLegendKey val="0"/>
              <c:showVal val="1"/>
              <c:showCatName val="0"/>
              <c:showSerName val="0"/>
              <c:showPercent val="0"/>
              <c:showBubbleSize val="0"/>
            </c:dLbl>
            <c:dLbl>
              <c:idx val="6"/>
              <c:spPr/>
              <c:txPr>
                <a:bodyPr/>
                <a:lstStyle/>
                <a:p>
                  <a:pPr>
                    <a:defRPr b="1">
                      <a:solidFill>
                        <a:srgbClr val="0000FF"/>
                      </a:solidFill>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Лист1!$A$2:$A$10</c:f>
              <c:strCache>
                <c:ptCount val="9"/>
                <c:pt idx="0">
                  <c:v>Сім'я з двома біологічними батьками</c:v>
                </c:pt>
                <c:pt idx="1">
                  <c:v>Сім'я з усиновленою дитиною</c:v>
                </c:pt>
                <c:pt idx="2">
                  <c:v>Сім'я з двома батьками, де тільки один з батьків біологічний</c:v>
                </c:pt>
                <c:pt idx="3">
                  <c:v>Опіка</c:v>
                </c:pt>
                <c:pt idx="4">
                  <c:v>Сім'я з прийомною дитиною</c:v>
                </c:pt>
                <c:pt idx="5">
                  <c:v>Неповна сім'я </c:v>
                </c:pt>
                <c:pt idx="6">
                  <c:v>Дитячі будинки сімейного типу</c:v>
                </c:pt>
                <c:pt idx="7">
                  <c:v>Патронатні сім'ї</c:v>
                </c:pt>
                <c:pt idx="8">
                  <c:v>Державні дитячі будинки / інтернати</c:v>
                </c:pt>
              </c:strCache>
            </c:strRef>
          </c:cat>
          <c:val>
            <c:numRef>
              <c:f>Лист1!$P$2:$P$10</c:f>
              <c:numCache>
                <c:formatCode>0%</c:formatCode>
                <c:ptCount val="9"/>
                <c:pt idx="0">
                  <c:v>0.99450000000000005</c:v>
                </c:pt>
                <c:pt idx="1">
                  <c:v>0.65150000000000008</c:v>
                </c:pt>
                <c:pt idx="2">
                  <c:v>0.8901</c:v>
                </c:pt>
                <c:pt idx="3">
                  <c:v>0.55750000000000011</c:v>
                </c:pt>
                <c:pt idx="4">
                  <c:v>0.60419999999999996</c:v>
                </c:pt>
                <c:pt idx="5">
                  <c:v>0.66700000000000004</c:v>
                </c:pt>
                <c:pt idx="6">
                  <c:v>0.50509999999999999</c:v>
                </c:pt>
                <c:pt idx="7">
                  <c:v>0.56309999999999993</c:v>
                </c:pt>
                <c:pt idx="8">
                  <c:v>0.41700000000000004</c:v>
                </c:pt>
              </c:numCache>
            </c:numRef>
          </c:val>
        </c:ser>
        <c:dLbls>
          <c:showLegendKey val="0"/>
          <c:showVal val="0"/>
          <c:showCatName val="0"/>
          <c:showSerName val="0"/>
          <c:showPercent val="0"/>
          <c:showBubbleSize val="0"/>
        </c:dLbls>
        <c:gapWidth val="50"/>
        <c:overlap val="100"/>
        <c:axId val="215716632"/>
        <c:axId val="215717024"/>
      </c:barChart>
      <c:catAx>
        <c:axId val="215716632"/>
        <c:scaling>
          <c:orientation val="maxMin"/>
        </c:scaling>
        <c:delete val="0"/>
        <c:axPos val="l"/>
        <c:numFmt formatCode="General" sourceLinked="1"/>
        <c:majorTickMark val="out"/>
        <c:minorTickMark val="none"/>
        <c:tickLblPos val="nextTo"/>
        <c:crossAx val="215717024"/>
        <c:crosses val="autoZero"/>
        <c:auto val="1"/>
        <c:lblAlgn val="ctr"/>
        <c:lblOffset val="100"/>
        <c:noMultiLvlLbl val="0"/>
      </c:catAx>
      <c:valAx>
        <c:axId val="215717024"/>
        <c:scaling>
          <c:orientation val="minMax"/>
        </c:scaling>
        <c:delete val="1"/>
        <c:axPos val="t"/>
        <c:majorGridlines>
          <c:spPr>
            <a:ln>
              <a:noFill/>
            </a:ln>
          </c:spPr>
        </c:majorGridlines>
        <c:numFmt formatCode="0%" sourceLinked="1"/>
        <c:majorTickMark val="out"/>
        <c:minorTickMark val="none"/>
        <c:tickLblPos val="nextTo"/>
        <c:crossAx val="215716632"/>
        <c:crosses val="autoZero"/>
        <c:crossBetween val="between"/>
      </c:valAx>
      <c:spPr>
        <a:noFill/>
        <a:ln w="25400">
          <a:noFill/>
        </a:ln>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egendEntry>
        <c:idx val="11"/>
        <c:delete val="1"/>
      </c:legendEntry>
      <c:legendEntry>
        <c:idx val="13"/>
        <c:delete val="1"/>
      </c:legendEntry>
      <c:layout>
        <c:manualLayout>
          <c:xMode val="edge"/>
          <c:yMode val="edge"/>
          <c:x val="0.23082214453403171"/>
          <c:y val="0.12454771422084579"/>
          <c:w val="0.57373197849811564"/>
          <c:h val="4.2597570576435241E-2"/>
        </c:manualLayout>
      </c:layout>
      <c:overlay val="0"/>
      <c:txPr>
        <a:bodyPr/>
        <a:lstStyle/>
        <a:p>
          <a:pPr>
            <a:defRPr sz="1000"/>
          </a:pPr>
          <a:endParaRPr lang="en-US"/>
        </a:p>
      </c:txPr>
    </c:legend>
    <c:plotVisOnly val="1"/>
    <c:dispBlanksAs val="gap"/>
    <c:showDLblsOverMax val="0"/>
  </c:chart>
  <c:txPr>
    <a:bodyPr/>
    <a:lstStyle/>
    <a:p>
      <a:pPr>
        <a:defRPr sz="1050" b="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052450818046138"/>
          <c:y val="1.7850122420918334E-2"/>
          <c:w val="0.40645073886802541"/>
          <c:h val="0.92027199651109415"/>
        </c:manualLayout>
      </c:layout>
      <c:barChart>
        <c:barDir val="bar"/>
        <c:grouping val="clustered"/>
        <c:varyColors val="0"/>
        <c:ser>
          <c:idx val="2"/>
          <c:order val="0"/>
          <c:tx>
            <c:strRef>
              <c:f>Sheet1!$B$1</c:f>
              <c:strCache>
                <c:ptCount val="1"/>
                <c:pt idx="0">
                  <c:v>Схвалюють</c:v>
                </c:pt>
              </c:strCache>
            </c:strRef>
          </c:tx>
          <c:spPr>
            <a:solidFill>
              <a:srgbClr val="FFC000"/>
            </a:solidFill>
            <a:ln w="12104">
              <a:noFill/>
              <a:prstDash val="solid"/>
            </a:ln>
          </c:spPr>
          <c:invertIfNegative val="0"/>
          <c:dPt>
            <c:idx val="16"/>
            <c:invertIfNegative val="0"/>
            <c:bubble3D val="0"/>
          </c:dPt>
          <c:dPt>
            <c:idx val="17"/>
            <c:invertIfNegative val="0"/>
            <c:bubble3D val="0"/>
          </c:dPt>
          <c:dLbls>
            <c:numFmt formatCode="0%" sourceLinked="0"/>
            <c:spPr>
              <a:noFill/>
              <a:ln w="24207">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Усиновлення дитини немовлям</c:v>
                </c:pt>
                <c:pt idx="1">
                  <c:v>Усиновлення / прийняття дитини в сім'ю в більш старшому віці, з дитячого будинку</c:v>
                </c:pt>
                <c:pt idx="2">
                  <c:v>Однаково - не бачу різниці між цими формами</c:v>
                </c:pt>
                <c:pt idx="3">
                  <c:v>Важко сказати</c:v>
                </c:pt>
                <c:pt idx="4">
                  <c:v>Не схвалюють / жодну</c:v>
                </c:pt>
              </c:strCache>
            </c:strRef>
          </c:cat>
          <c:val>
            <c:numRef>
              <c:f>Sheet1!$B$2:$B$6</c:f>
              <c:numCache>
                <c:formatCode>0%</c:formatCode>
                <c:ptCount val="5"/>
                <c:pt idx="0">
                  <c:v>0.5927</c:v>
                </c:pt>
                <c:pt idx="1">
                  <c:v>3.2399999999999998E-2</c:v>
                </c:pt>
                <c:pt idx="2">
                  <c:v>0.23269999999999999</c:v>
                </c:pt>
                <c:pt idx="3">
                  <c:v>0.1222</c:v>
                </c:pt>
                <c:pt idx="4">
                  <c:v>0.02</c:v>
                </c:pt>
              </c:numCache>
            </c:numRef>
          </c:val>
        </c:ser>
        <c:ser>
          <c:idx val="0"/>
          <c:order val="1"/>
          <c:tx>
            <c:strRef>
              <c:f>Sheet1!$C$1</c:f>
              <c:strCache>
                <c:ptCount val="1"/>
                <c:pt idx="0">
                  <c:v>Могли б обрати</c:v>
                </c:pt>
              </c:strCache>
            </c:strRef>
          </c:tx>
          <c:spPr>
            <a:solidFill>
              <a:schemeClr val="bg1">
                <a:lumMod val="75000"/>
              </a:schemeClr>
            </a:solidFill>
          </c:spPr>
          <c:invertIfNegative val="0"/>
          <c:dLbls>
            <c:dLbl>
              <c:idx val="5"/>
              <c:spPr/>
              <c:txPr>
                <a:bodyPr/>
                <a:lstStyle/>
                <a:p>
                  <a:pPr>
                    <a:defRPr sz="900">
                      <a:solidFill>
                        <a:srgbClr val="C000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8"/>
              <c:spPr/>
              <c:txPr>
                <a:bodyPr/>
                <a:lstStyle/>
                <a:p>
                  <a:pPr>
                    <a:defRPr sz="900">
                      <a:solidFill>
                        <a:srgbClr val="C000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9"/>
              <c:spPr/>
              <c:txPr>
                <a:bodyPr/>
                <a:lstStyle/>
                <a:p>
                  <a:pPr>
                    <a:defRPr sz="900">
                      <a:solidFill>
                        <a:srgbClr val="C000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noFill/>
              <a:ln>
                <a:noFill/>
              </a:ln>
              <a:effectLst/>
            </c:spPr>
            <c:txPr>
              <a:bodyPr/>
              <a:lstStyle/>
              <a:p>
                <a:pPr>
                  <a:defRPr sz="9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Усиновлення дитини немовлям</c:v>
                </c:pt>
                <c:pt idx="1">
                  <c:v>Усиновлення / прийняття дитини в сім'ю в більш старшому віці, з дитячого будинку</c:v>
                </c:pt>
                <c:pt idx="2">
                  <c:v>Однаково - не бачу різниці між цими формами</c:v>
                </c:pt>
                <c:pt idx="3">
                  <c:v>Важко сказати</c:v>
                </c:pt>
                <c:pt idx="4">
                  <c:v>Не схвалюють / жодну</c:v>
                </c:pt>
              </c:strCache>
            </c:strRef>
          </c:cat>
          <c:val>
            <c:numRef>
              <c:f>Sheet1!$C$2:$C$6</c:f>
              <c:numCache>
                <c:formatCode>0%</c:formatCode>
                <c:ptCount val="5"/>
                <c:pt idx="0">
                  <c:v>0.52390000000000003</c:v>
                </c:pt>
                <c:pt idx="1">
                  <c:v>5.04E-2</c:v>
                </c:pt>
                <c:pt idx="2">
                  <c:v>0.15809999999999999</c:v>
                </c:pt>
                <c:pt idx="3">
                  <c:v>0.21529999999999999</c:v>
                </c:pt>
                <c:pt idx="4">
                  <c:v>5.2299999999999999E-2</c:v>
                </c:pt>
              </c:numCache>
            </c:numRef>
          </c:val>
        </c:ser>
        <c:dLbls>
          <c:showLegendKey val="0"/>
          <c:showVal val="0"/>
          <c:showCatName val="0"/>
          <c:showSerName val="0"/>
          <c:showPercent val="0"/>
          <c:showBubbleSize val="0"/>
        </c:dLbls>
        <c:gapWidth val="30"/>
        <c:axId val="215717808"/>
        <c:axId val="289277304"/>
      </c:barChart>
      <c:catAx>
        <c:axId val="215717808"/>
        <c:scaling>
          <c:orientation val="maxMin"/>
        </c:scaling>
        <c:delete val="0"/>
        <c:axPos val="l"/>
        <c:numFmt formatCode="General" sourceLinked="1"/>
        <c:majorTickMark val="out"/>
        <c:minorTickMark val="none"/>
        <c:tickLblPos val="nextTo"/>
        <c:spPr>
          <a:ln w="12104">
            <a:solidFill>
              <a:srgbClr val="969696"/>
            </a:solidFill>
            <a:prstDash val="solid"/>
          </a:ln>
        </c:spPr>
        <c:txPr>
          <a:bodyPr rot="0" vert="horz"/>
          <a:lstStyle/>
          <a:p>
            <a:pPr>
              <a:defRPr sz="900" b="0" i="0" u="none" strike="noStrike" baseline="0">
                <a:solidFill>
                  <a:schemeClr val="tx1"/>
                </a:solidFill>
                <a:latin typeface="Arial"/>
                <a:ea typeface="Arial"/>
                <a:cs typeface="Arial"/>
              </a:defRPr>
            </a:pPr>
            <a:endParaRPr lang="en-US"/>
          </a:p>
        </c:txPr>
        <c:crossAx val="289277304"/>
        <c:crosses val="autoZero"/>
        <c:auto val="1"/>
        <c:lblAlgn val="ctr"/>
        <c:lblOffset val="100"/>
        <c:tickLblSkip val="1"/>
        <c:tickMarkSkip val="1"/>
        <c:noMultiLvlLbl val="0"/>
      </c:catAx>
      <c:valAx>
        <c:axId val="289277304"/>
        <c:scaling>
          <c:orientation val="minMax"/>
        </c:scaling>
        <c:delete val="1"/>
        <c:axPos val="t"/>
        <c:numFmt formatCode="0%" sourceLinked="1"/>
        <c:majorTickMark val="out"/>
        <c:minorTickMark val="none"/>
        <c:tickLblPos val="nextTo"/>
        <c:crossAx val="215717808"/>
        <c:crosses val="autoZero"/>
        <c:crossBetween val="between"/>
        <c:majorUnit val="0.2"/>
        <c:minorUnit val="0.1"/>
      </c:valAx>
      <c:spPr>
        <a:noFill/>
        <a:ln w="24207">
          <a:noFill/>
        </a:ln>
      </c:spPr>
    </c:plotArea>
    <c:legend>
      <c:legendPos val="b"/>
      <c:layout>
        <c:manualLayout>
          <c:xMode val="edge"/>
          <c:yMode val="edge"/>
          <c:x val="0.71567245631794529"/>
          <c:y val="0.84420021491470065"/>
          <c:w val="0.15255664427827445"/>
          <c:h val="9.8499479537161219E-2"/>
        </c:manualLayout>
      </c:layout>
      <c:overlay val="0"/>
      <c:txPr>
        <a:bodyPr/>
        <a:lstStyle/>
        <a:p>
          <a:pPr>
            <a:defRPr sz="1050" b="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43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145543526238411E-2"/>
          <c:y val="7.1421307450451499E-2"/>
          <c:w val="0.95664559909833413"/>
          <c:h val="0.49121489420646192"/>
        </c:manualLayout>
      </c:layout>
      <c:barChart>
        <c:barDir val="bar"/>
        <c:grouping val="percentStacked"/>
        <c:varyColors val="0"/>
        <c:ser>
          <c:idx val="0"/>
          <c:order val="0"/>
          <c:tx>
            <c:strRef>
              <c:f>Лист1!$A$2</c:f>
              <c:strCache>
                <c:ptCount val="1"/>
                <c:pt idx="0">
                  <c:v>ВС/НВ</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c:f>
              <c:strCache>
                <c:ptCount val="1"/>
                <c:pt idx="0">
                  <c:v>Столбец2</c:v>
                </c:pt>
              </c:strCache>
            </c:strRef>
          </c:cat>
          <c:val>
            <c:numRef>
              <c:f>Лист1!$B$2</c:f>
              <c:numCache>
                <c:formatCode>0%</c:formatCode>
                <c:ptCount val="1"/>
                <c:pt idx="0">
                  <c:v>1.0200000000000001E-2</c:v>
                </c:pt>
              </c:numCache>
            </c:numRef>
          </c:val>
        </c:ser>
        <c:ser>
          <c:idx val="1"/>
          <c:order val="1"/>
          <c:tx>
            <c:strRef>
              <c:f>Лист1!$A$3</c:f>
              <c:strCache>
                <c:ptCount val="1"/>
                <c:pt idx="0">
                  <c:v>Повністю не згоден</c:v>
                </c:pt>
              </c:strCache>
            </c:strRef>
          </c:tx>
          <c:spPr>
            <a:solidFill>
              <a:schemeClr val="accent5">
                <a:lumMod val="60000"/>
                <a:lumOff val="40000"/>
              </a:schemeClr>
            </a:solidFill>
          </c:spPr>
          <c:invertIfNegative val="0"/>
          <c:dLbls>
            <c:delete val="1"/>
          </c:dLbls>
          <c:cat>
            <c:strRef>
              <c:f>Лист1!$B$1</c:f>
              <c:strCache>
                <c:ptCount val="1"/>
                <c:pt idx="0">
                  <c:v>Столбец2</c:v>
                </c:pt>
              </c:strCache>
            </c:strRef>
          </c:cat>
          <c:val>
            <c:numRef>
              <c:f>Лист1!$B$3</c:f>
              <c:numCache>
                <c:formatCode>0%</c:formatCode>
                <c:ptCount val="1"/>
                <c:pt idx="0">
                  <c:v>0</c:v>
                </c:pt>
              </c:numCache>
            </c:numRef>
          </c:val>
        </c:ser>
        <c:ser>
          <c:idx val="2"/>
          <c:order val="2"/>
          <c:tx>
            <c:strRef>
              <c:f>Лист1!$A$4</c:f>
              <c:strCache>
                <c:ptCount val="1"/>
                <c:pt idx="0">
                  <c:v>Скоріше не згоден</c:v>
                </c:pt>
              </c:strCache>
            </c:strRef>
          </c:tx>
          <c:spPr>
            <a:solidFill>
              <a:schemeClr val="accent4">
                <a:lumMod val="60000"/>
                <a:lumOff val="40000"/>
              </a:schemeClr>
            </a:solidFill>
          </c:spPr>
          <c:invertIfNegative val="0"/>
          <c:dPt>
            <c:idx val="0"/>
            <c:invertIfNegative val="0"/>
            <c:bubble3D val="0"/>
          </c:dPt>
          <c:dLbls>
            <c:delete val="1"/>
          </c:dLbls>
          <c:cat>
            <c:strRef>
              <c:f>Лист1!$B$1</c:f>
              <c:strCache>
                <c:ptCount val="1"/>
                <c:pt idx="0">
                  <c:v>Столбец2</c:v>
                </c:pt>
              </c:strCache>
            </c:strRef>
          </c:cat>
          <c:val>
            <c:numRef>
              <c:f>Лист1!$B$4</c:f>
              <c:numCache>
                <c:formatCode>0%</c:formatCode>
                <c:ptCount val="1"/>
                <c:pt idx="0">
                  <c:v>0</c:v>
                </c:pt>
              </c:numCache>
            </c:numRef>
          </c:val>
        </c:ser>
        <c:ser>
          <c:idx val="3"/>
          <c:order val="3"/>
          <c:tx>
            <c:strRef>
              <c:f>Лист1!$A$5</c:f>
              <c:strCache>
                <c:ptCount val="1"/>
                <c:pt idx="0">
                  <c:v>В рівній мірі згоден і не згоден</c:v>
                </c:pt>
              </c:strCache>
            </c:strRef>
          </c:tx>
          <c:spPr>
            <a:solidFill>
              <a:schemeClr val="accent3">
                <a:lumMod val="60000"/>
                <a:lumOff val="40000"/>
              </a:schemeClr>
            </a:solidFill>
          </c:spPr>
          <c:invertIfNegative val="0"/>
          <c:dLbls>
            <c:dLbl>
              <c:idx val="0"/>
              <c:layout>
                <c:manualLayout>
                  <c:x val="-1.6113184071658082E-17"/>
                  <c:y val="9.141223318258530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f>
              <c:strCache>
                <c:ptCount val="1"/>
                <c:pt idx="0">
                  <c:v>Столбец2</c:v>
                </c:pt>
              </c:strCache>
            </c:strRef>
          </c:cat>
          <c:val>
            <c:numRef>
              <c:f>Лист1!$B$5</c:f>
              <c:numCache>
                <c:formatCode>0%</c:formatCode>
                <c:ptCount val="1"/>
                <c:pt idx="0">
                  <c:v>1.49E-2</c:v>
                </c:pt>
              </c:numCache>
            </c:numRef>
          </c:val>
        </c:ser>
        <c:ser>
          <c:idx val="4"/>
          <c:order val="4"/>
          <c:tx>
            <c:strRef>
              <c:f>Лист1!$A$6</c:f>
              <c:strCache>
                <c:ptCount val="1"/>
                <c:pt idx="0">
                  <c:v>Скоріше згоден</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c:f>
              <c:strCache>
                <c:ptCount val="1"/>
                <c:pt idx="0">
                  <c:v>Столбец2</c:v>
                </c:pt>
              </c:strCache>
            </c:strRef>
          </c:cat>
          <c:val>
            <c:numRef>
              <c:f>Лист1!$B$6</c:f>
              <c:numCache>
                <c:formatCode>0%</c:formatCode>
                <c:ptCount val="1"/>
                <c:pt idx="0">
                  <c:v>0.10589999999999999</c:v>
                </c:pt>
              </c:numCache>
            </c:numRef>
          </c:val>
        </c:ser>
        <c:ser>
          <c:idx val="5"/>
          <c:order val="5"/>
          <c:tx>
            <c:strRef>
              <c:f>Лист1!$A$7</c:f>
              <c:strCache>
                <c:ptCount val="1"/>
                <c:pt idx="0">
                  <c:v>Повністю  згоден</c:v>
                </c:pt>
              </c:strCache>
            </c:strRef>
          </c:tx>
          <c:spPr>
            <a:solidFill>
              <a:srgbClr val="FF99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Лист1!$B$1</c:f>
              <c:strCache>
                <c:ptCount val="1"/>
                <c:pt idx="0">
                  <c:v>Столбец2</c:v>
                </c:pt>
              </c:strCache>
            </c:strRef>
          </c:cat>
          <c:val>
            <c:numRef>
              <c:f>Лист1!$B$7</c:f>
              <c:numCache>
                <c:formatCode>0%</c:formatCode>
                <c:ptCount val="1"/>
                <c:pt idx="0">
                  <c:v>0.86899999999999999</c:v>
                </c:pt>
              </c:numCache>
            </c:numRef>
          </c:val>
        </c:ser>
        <c:dLbls>
          <c:showLegendKey val="0"/>
          <c:showVal val="1"/>
          <c:showCatName val="0"/>
          <c:showSerName val="0"/>
          <c:showPercent val="0"/>
          <c:showBubbleSize val="0"/>
        </c:dLbls>
        <c:gapWidth val="50"/>
        <c:overlap val="100"/>
        <c:serLines/>
        <c:axId val="289278088"/>
        <c:axId val="289278480"/>
      </c:barChart>
      <c:catAx>
        <c:axId val="289278088"/>
        <c:scaling>
          <c:orientation val="maxMin"/>
        </c:scaling>
        <c:delete val="1"/>
        <c:axPos val="l"/>
        <c:numFmt formatCode="General" sourceLinked="1"/>
        <c:majorTickMark val="out"/>
        <c:minorTickMark val="none"/>
        <c:tickLblPos val="nextTo"/>
        <c:crossAx val="289278480"/>
        <c:crosses val="autoZero"/>
        <c:auto val="1"/>
        <c:lblAlgn val="ctr"/>
        <c:lblOffset val="100"/>
        <c:tickLblSkip val="1"/>
        <c:noMultiLvlLbl val="0"/>
      </c:catAx>
      <c:valAx>
        <c:axId val="289278480"/>
        <c:scaling>
          <c:orientation val="minMax"/>
          <c:max val="1"/>
          <c:min val="0"/>
        </c:scaling>
        <c:delete val="1"/>
        <c:axPos val="t"/>
        <c:numFmt formatCode="0%" sourceLinked="0"/>
        <c:majorTickMark val="out"/>
        <c:minorTickMark val="none"/>
        <c:tickLblPos val="nextTo"/>
        <c:crossAx val="289278088"/>
        <c:crosses val="autoZero"/>
        <c:crossBetween val="between"/>
      </c:valAx>
    </c:plotArea>
    <c:legend>
      <c:legendPos val="b"/>
      <c:layout>
        <c:manualLayout>
          <c:xMode val="edge"/>
          <c:yMode val="edge"/>
          <c:x val="0"/>
          <c:y val="0.51990361573862853"/>
          <c:w val="0.96650968992426001"/>
          <c:h val="0.11444745153103035"/>
        </c:manualLayout>
      </c:layout>
      <c:overlay val="0"/>
      <c:txPr>
        <a:bodyPr/>
        <a:lstStyle/>
        <a:p>
          <a:pPr>
            <a:defRPr sz="10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3038604" cy="46482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970159" y="1"/>
            <a:ext cx="3038604" cy="464821"/>
          </a:xfrm>
          <a:prstGeom prst="rect">
            <a:avLst/>
          </a:prstGeom>
        </p:spPr>
        <p:txBody>
          <a:bodyPr vert="horz" lIns="91440" tIns="45720" rIns="91440" bIns="45720" rtlCol="0"/>
          <a:lstStyle>
            <a:lvl1pPr algn="r">
              <a:defRPr sz="1200"/>
            </a:lvl1pPr>
          </a:lstStyle>
          <a:p>
            <a:fld id="{CDA59200-567E-41A5-820E-D4FAB81FB6FC}" type="datetimeFigureOut">
              <a:rPr lang="ru-RU" smtClean="0"/>
              <a:pPr/>
              <a:t>08.09.2014</a:t>
            </a:fld>
            <a:endParaRPr lang="ru-RU" dirty="0"/>
          </a:p>
        </p:txBody>
      </p:sp>
      <p:sp>
        <p:nvSpPr>
          <p:cNvPr id="4" name="Нижний колонтитул 3"/>
          <p:cNvSpPr>
            <a:spLocks noGrp="1"/>
          </p:cNvSpPr>
          <p:nvPr>
            <p:ph type="ftr" sz="quarter" idx="2"/>
          </p:nvPr>
        </p:nvSpPr>
        <p:spPr>
          <a:xfrm>
            <a:off x="1" y="8830088"/>
            <a:ext cx="3038604" cy="464821"/>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970159" y="8830088"/>
            <a:ext cx="3038604" cy="464821"/>
          </a:xfrm>
          <a:prstGeom prst="rect">
            <a:avLst/>
          </a:prstGeom>
        </p:spPr>
        <p:txBody>
          <a:bodyPr vert="horz" lIns="91440" tIns="45720" rIns="91440" bIns="45720" rtlCol="0" anchor="b"/>
          <a:lstStyle>
            <a:lvl1pPr algn="r">
              <a:defRPr sz="1200"/>
            </a:lvl1pPr>
          </a:lstStyle>
          <a:p>
            <a:fld id="{13A38EE1-85D9-4047-9A64-FD384F388908}" type="slidenum">
              <a:rPr lang="ru-RU" smtClean="0"/>
              <a:pPr/>
              <a:t>‹#›</a:t>
            </a:fld>
            <a:endParaRPr lang="ru-RU" dirty="0"/>
          </a:p>
        </p:txBody>
      </p:sp>
    </p:spTree>
    <p:extLst>
      <p:ext uri="{BB962C8B-B14F-4D97-AF65-F5344CB8AC3E}">
        <p14:creationId xmlns:p14="http://schemas.microsoft.com/office/powerpoint/2010/main" val="2332261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3037840" cy="46482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970939" y="1"/>
            <a:ext cx="3037840" cy="464821"/>
          </a:xfrm>
          <a:prstGeom prst="rect">
            <a:avLst/>
          </a:prstGeom>
        </p:spPr>
        <p:txBody>
          <a:bodyPr vert="horz" lIns="91440" tIns="45720" rIns="91440" bIns="45720" rtlCol="0"/>
          <a:lstStyle>
            <a:lvl1pPr algn="r">
              <a:defRPr sz="1200"/>
            </a:lvl1pPr>
          </a:lstStyle>
          <a:p>
            <a:fld id="{44DEE67B-996F-4B4B-BF57-CBEB230F4763}" type="datetimeFigureOut">
              <a:rPr lang="ru-RU" smtClean="0"/>
              <a:pPr/>
              <a:t>08.09.2014</a:t>
            </a:fld>
            <a:endParaRPr lang="ru-RU" dirty="0"/>
          </a:p>
        </p:txBody>
      </p:sp>
      <p:sp>
        <p:nvSpPr>
          <p:cNvPr id="4" name="Образ слайда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701041" y="4415792"/>
            <a:ext cx="5608320" cy="418338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8829968"/>
            <a:ext cx="3037840" cy="46482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970939" y="8829968"/>
            <a:ext cx="3037840" cy="464821"/>
          </a:xfrm>
          <a:prstGeom prst="rect">
            <a:avLst/>
          </a:prstGeom>
        </p:spPr>
        <p:txBody>
          <a:bodyPr vert="horz" lIns="91440" tIns="45720" rIns="91440" bIns="45720" rtlCol="0" anchor="b"/>
          <a:lstStyle>
            <a:lvl1pPr algn="r">
              <a:defRPr sz="1200"/>
            </a:lvl1pPr>
          </a:lstStyle>
          <a:p>
            <a:fld id="{7FD9D3D1-366C-4635-8703-90BC418294C9}" type="slidenum">
              <a:rPr lang="ru-RU" smtClean="0"/>
              <a:pPr/>
              <a:t>‹#›</a:t>
            </a:fld>
            <a:endParaRPr lang="ru-RU" dirty="0"/>
          </a:p>
        </p:txBody>
      </p:sp>
    </p:spTree>
    <p:extLst>
      <p:ext uri="{BB962C8B-B14F-4D97-AF65-F5344CB8AC3E}">
        <p14:creationId xmlns:p14="http://schemas.microsoft.com/office/powerpoint/2010/main" val="417314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раз слайда 1"/>
          <p:cNvSpPr>
            <a:spLocks noGrp="1" noRot="1" noChangeAspect="1"/>
          </p:cNvSpPr>
          <p:nvPr>
            <p:ph type="sldImg"/>
          </p:nvPr>
        </p:nvSpPr>
        <p:spPr bwMode="auto">
          <a:noFill/>
          <a:ln>
            <a:solidFill>
              <a:srgbClr val="000000"/>
            </a:solidFill>
            <a:miter lim="800000"/>
            <a:headEnd/>
            <a:tailEnd/>
          </a:ln>
        </p:spPr>
      </p:sp>
      <p:sp>
        <p:nvSpPr>
          <p:cNvPr id="1433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E1761A-06BA-4FB3-BAF1-9C2B2AC79681}" type="slidenum">
              <a:rPr lang="ru-RU"/>
              <a:pPr fontAlgn="base">
                <a:spcBef>
                  <a:spcPct val="0"/>
                </a:spcBef>
                <a:spcAft>
                  <a:spcPct val="0"/>
                </a:spcAft>
                <a:defRPr/>
              </a:pPr>
              <a:t>4</a:t>
            </a:fld>
            <a:endParaRPr lang="ru-RU" dirty="0"/>
          </a:p>
        </p:txBody>
      </p:sp>
    </p:spTree>
    <p:extLst>
      <p:ext uri="{BB962C8B-B14F-4D97-AF65-F5344CB8AC3E}">
        <p14:creationId xmlns:p14="http://schemas.microsoft.com/office/powerpoint/2010/main" val="359981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раз слайда 1"/>
          <p:cNvSpPr>
            <a:spLocks noGrp="1" noRot="1" noChangeAspect="1"/>
          </p:cNvSpPr>
          <p:nvPr>
            <p:ph type="sldImg"/>
          </p:nvPr>
        </p:nvSpPr>
        <p:spPr bwMode="auto">
          <a:noFill/>
          <a:ln>
            <a:solidFill>
              <a:srgbClr val="000000"/>
            </a:solidFill>
            <a:miter lim="800000"/>
            <a:headEnd/>
            <a:tailEnd/>
          </a:ln>
        </p:spPr>
      </p:sp>
      <p:sp>
        <p:nvSpPr>
          <p:cNvPr id="1433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E1761A-06BA-4FB3-BAF1-9C2B2AC79681}" type="slidenum">
              <a:rPr lang="ru-RU"/>
              <a:pPr fontAlgn="base">
                <a:spcBef>
                  <a:spcPct val="0"/>
                </a:spcBef>
                <a:spcAft>
                  <a:spcPct val="0"/>
                </a:spcAft>
                <a:defRPr/>
              </a:pPr>
              <a:t>5</a:t>
            </a:fld>
            <a:endParaRPr lang="ru-RU" dirty="0"/>
          </a:p>
        </p:txBody>
      </p:sp>
    </p:spTree>
    <p:extLst>
      <p:ext uri="{BB962C8B-B14F-4D97-AF65-F5344CB8AC3E}">
        <p14:creationId xmlns:p14="http://schemas.microsoft.com/office/powerpoint/2010/main" val="410290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FD9D3D1-366C-4635-8703-90BC418294C9}" type="slidenum">
              <a:rPr lang="ru-RU" smtClean="0"/>
              <a:pPr/>
              <a:t>18</a:t>
            </a:fld>
            <a:endParaRPr lang="ru-RU" dirty="0"/>
          </a:p>
        </p:txBody>
      </p:sp>
    </p:spTree>
    <p:extLst>
      <p:ext uri="{BB962C8B-B14F-4D97-AF65-F5344CB8AC3E}">
        <p14:creationId xmlns:p14="http://schemas.microsoft.com/office/powerpoint/2010/main" val="402922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685800" y="1772816"/>
            <a:ext cx="7772400" cy="1470025"/>
          </a:xfrm>
        </p:spPr>
        <p:txBody>
          <a:bodyPr vert="horz" lIns="91440" tIns="45720" rIns="91440" bIns="45720" rtlCol="0" anchor="ctr">
            <a:normAutofit/>
          </a:bodyPr>
          <a:lstStyle>
            <a:lvl1pPr>
              <a:defRPr lang="ru-RU" sz="4400" b="1">
                <a:solidFill>
                  <a:srgbClr val="FFCC00"/>
                </a:solidFill>
                <a:effectLst>
                  <a:outerShdw blurRad="38100" dist="38100" dir="2700000" algn="tl">
                    <a:srgbClr val="000000">
                      <a:alpha val="43137"/>
                    </a:srgbClr>
                  </a:outerShdw>
                </a:effectLst>
                <a:latin typeface="Arial" pitchFamily="34" charset="0"/>
                <a:cs typeface="Arial" pitchFamily="34" charset="0"/>
              </a:defRPr>
            </a:lvl1pPr>
          </a:lstStyle>
          <a:p>
            <a:pPr lvl="0"/>
            <a:r>
              <a:rPr lang="ru-RU" dirty="0" smtClean="0"/>
              <a:t>Образец заголовка</a:t>
            </a:r>
            <a:endParaRPr lang="ru-RU" dirty="0"/>
          </a:p>
        </p:txBody>
      </p:sp>
      <p:sp>
        <p:nvSpPr>
          <p:cNvPr id="3" name="Подзаголовок 2"/>
          <p:cNvSpPr>
            <a:spLocks noGrp="1"/>
          </p:cNvSpPr>
          <p:nvPr>
            <p:ph type="subTitle" idx="1"/>
          </p:nvPr>
        </p:nvSpPr>
        <p:spPr>
          <a:xfrm>
            <a:off x="1371600" y="34290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677E00AA-EDD0-451C-A328-67223F78E6CC}" type="datetime1">
              <a:rPr lang="ru-RU" smtClean="0"/>
              <a:pPr/>
              <a:t>08.09.2014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49B4F2-8DD6-4E11-AC0E-6374BB627AC3}" type="slidenum">
              <a:rPr lang="ru-RU" smtClean="0"/>
              <a:pPr/>
              <a:t>‹#›</a:t>
            </a:fld>
            <a:endParaRPr lang="ru-RU" dirty="0"/>
          </a:p>
        </p:txBody>
      </p:sp>
      <p:pic>
        <p:nvPicPr>
          <p:cNvPr id="205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34696" y="64502"/>
            <a:ext cx="167592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91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73832"/>
            <a:ext cx="8229600" cy="854968"/>
          </a:xfrm>
        </p:spPr>
        <p:txBody>
          <a:bodyPr>
            <a:normAutofit/>
          </a:bodyPr>
          <a:lstStyle>
            <a:lvl1pPr>
              <a:defRPr sz="3600" b="1">
                <a:solidFill>
                  <a:srgbClr val="FFCC00"/>
                </a:solidFill>
                <a:effectLst>
                  <a:outerShdw blurRad="38100" dist="38100" dir="2700000" algn="tl">
                    <a:srgbClr val="000000">
                      <a:alpha val="43137"/>
                    </a:srgbClr>
                  </a:outerShdw>
                </a:effectLst>
                <a:latin typeface="Arial" pitchFamily="34" charset="0"/>
                <a:cs typeface="Arial" pitchFamily="34" charset="0"/>
              </a:defRPr>
            </a:lvl1pPr>
          </a:lstStyle>
          <a:p>
            <a:r>
              <a:rPr lang="ru-RU" smtClean="0"/>
              <a:t>Образец заголовка</a:t>
            </a:r>
            <a:endParaRPr lang="ru-RU"/>
          </a:p>
        </p:txBody>
      </p:sp>
      <p:sp>
        <p:nvSpPr>
          <p:cNvPr id="3" name="Объект 2"/>
          <p:cNvSpPr>
            <a:spLocks noGrp="1"/>
          </p:cNvSpPr>
          <p:nvPr>
            <p:ph idx="1"/>
          </p:nvPr>
        </p:nvSpPr>
        <p:spPr>
          <a:xfrm>
            <a:off x="457200" y="2060848"/>
            <a:ext cx="8229600" cy="4065315"/>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4"/>
          <p:cNvSpPr>
            <a:spLocks noGrp="1"/>
          </p:cNvSpPr>
          <p:nvPr>
            <p:ph type="dt" sz="half" idx="10"/>
          </p:nvPr>
        </p:nvSpPr>
        <p:spPr>
          <a:xfrm>
            <a:off x="457200" y="6582741"/>
            <a:ext cx="2133600" cy="196131"/>
          </a:xfrm>
        </p:spPr>
        <p:txBody>
          <a:bodyPr/>
          <a:lstStyle/>
          <a:p>
            <a:fld id="{342614FE-EA13-48E5-9502-EC8CFDE503EB}" type="datetime1">
              <a:rPr lang="ru-RU" smtClean="0"/>
              <a:pPr/>
              <a:t>08.09.2014</a:t>
            </a:fld>
            <a:endParaRPr lang="ru-RU" dirty="0"/>
          </a:p>
        </p:txBody>
      </p:sp>
      <p:sp>
        <p:nvSpPr>
          <p:cNvPr id="8" name="Нижний колонтитул 5"/>
          <p:cNvSpPr>
            <a:spLocks noGrp="1"/>
          </p:cNvSpPr>
          <p:nvPr>
            <p:ph type="ftr" sz="quarter" idx="11"/>
          </p:nvPr>
        </p:nvSpPr>
        <p:spPr>
          <a:xfrm>
            <a:off x="3124200" y="6582741"/>
            <a:ext cx="2895600" cy="196131"/>
          </a:xfrm>
        </p:spPr>
        <p:txBody>
          <a:bodyPr/>
          <a:lstStyle/>
          <a:p>
            <a:endParaRPr lang="ru-RU" dirty="0"/>
          </a:p>
        </p:txBody>
      </p:sp>
      <p:sp>
        <p:nvSpPr>
          <p:cNvPr id="9" name="Номер слайда 6"/>
          <p:cNvSpPr>
            <a:spLocks noGrp="1"/>
          </p:cNvSpPr>
          <p:nvPr>
            <p:ph type="sldNum" sz="quarter" idx="12"/>
          </p:nvPr>
        </p:nvSpPr>
        <p:spPr>
          <a:xfrm>
            <a:off x="6553200" y="6582741"/>
            <a:ext cx="2133600" cy="196131"/>
          </a:xfrm>
        </p:spPr>
        <p:txBody>
          <a:bodyPr/>
          <a:lstStyle/>
          <a:p>
            <a:fld id="{7849B4F2-8DD6-4E11-AC0E-6374BB627AC3}" type="slidenum">
              <a:rPr lang="ru-RU" smtClean="0"/>
              <a:pPr/>
              <a:t>‹#›</a:t>
            </a:fld>
            <a:endParaRPr lang="ru-RU" dirty="0"/>
          </a:p>
        </p:txBody>
      </p:sp>
    </p:spTree>
    <p:extLst>
      <p:ext uri="{BB962C8B-B14F-4D97-AF65-F5344CB8AC3E}">
        <p14:creationId xmlns:p14="http://schemas.microsoft.com/office/powerpoint/2010/main" val="399335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Дата 4"/>
          <p:cNvSpPr>
            <a:spLocks noGrp="1"/>
          </p:cNvSpPr>
          <p:nvPr>
            <p:ph type="dt" sz="half" idx="10"/>
          </p:nvPr>
        </p:nvSpPr>
        <p:spPr>
          <a:xfrm>
            <a:off x="457200" y="6582741"/>
            <a:ext cx="2133600" cy="196131"/>
          </a:xfrm>
        </p:spPr>
        <p:txBody>
          <a:bodyPr/>
          <a:lstStyle/>
          <a:p>
            <a:fld id="{39052451-340B-4940-99DC-E929C9A6FAD6}" type="datetime1">
              <a:rPr lang="ru-RU" smtClean="0"/>
              <a:pPr/>
              <a:t>08.09.2014</a:t>
            </a:fld>
            <a:endParaRPr lang="ru-RU" dirty="0"/>
          </a:p>
        </p:txBody>
      </p:sp>
      <p:sp>
        <p:nvSpPr>
          <p:cNvPr id="8" name="Нижний колонтитул 5"/>
          <p:cNvSpPr>
            <a:spLocks noGrp="1"/>
          </p:cNvSpPr>
          <p:nvPr>
            <p:ph type="ftr" sz="quarter" idx="11"/>
          </p:nvPr>
        </p:nvSpPr>
        <p:spPr>
          <a:xfrm>
            <a:off x="3124200" y="6582741"/>
            <a:ext cx="2895600" cy="196131"/>
          </a:xfrm>
        </p:spPr>
        <p:txBody>
          <a:bodyPr/>
          <a:lstStyle/>
          <a:p>
            <a:endParaRPr lang="ru-RU" dirty="0"/>
          </a:p>
        </p:txBody>
      </p:sp>
      <p:sp>
        <p:nvSpPr>
          <p:cNvPr id="9" name="Номер слайда 6"/>
          <p:cNvSpPr>
            <a:spLocks noGrp="1"/>
          </p:cNvSpPr>
          <p:nvPr>
            <p:ph type="sldNum" sz="quarter" idx="12"/>
          </p:nvPr>
        </p:nvSpPr>
        <p:spPr>
          <a:xfrm>
            <a:off x="6553200" y="6582741"/>
            <a:ext cx="2133600" cy="196131"/>
          </a:xfrm>
        </p:spPr>
        <p:txBody>
          <a:bodyPr/>
          <a:lstStyle/>
          <a:p>
            <a:fld id="{7849B4F2-8DD6-4E11-AC0E-6374BB627AC3}" type="slidenum">
              <a:rPr lang="ru-RU" smtClean="0"/>
              <a:pPr/>
              <a:t>‹#›</a:t>
            </a:fld>
            <a:endParaRPr lang="ru-RU" dirty="0"/>
          </a:p>
        </p:txBody>
      </p:sp>
    </p:spTree>
    <p:extLst>
      <p:ext uri="{BB962C8B-B14F-4D97-AF65-F5344CB8AC3E}">
        <p14:creationId xmlns:p14="http://schemas.microsoft.com/office/powerpoint/2010/main" val="56754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59842"/>
            <a:ext cx="8229600" cy="940966"/>
          </a:xfrm>
        </p:spPr>
        <p:txBody>
          <a:bodyPr vert="horz" lIns="91440" tIns="45720" rIns="91440" bIns="45720" rtlCol="0" anchor="ctr">
            <a:normAutofit/>
          </a:bodyPr>
          <a:lstStyle>
            <a:lvl1pPr>
              <a:defRPr lang="ru-RU" sz="3600" b="1">
                <a:solidFill>
                  <a:srgbClr val="FFCC00"/>
                </a:solidFill>
                <a:effectLst>
                  <a:outerShdw blurRad="38100" dist="38100" dir="2700000" algn="tl">
                    <a:srgbClr val="000000">
                      <a:alpha val="43137"/>
                    </a:srgbClr>
                  </a:outerShdw>
                </a:effectLst>
                <a:latin typeface="Arial" pitchFamily="34" charset="0"/>
                <a:cs typeface="Arial" pitchFamily="34" charset="0"/>
              </a:defRPr>
            </a:lvl1pPr>
          </a:lstStyle>
          <a:p>
            <a:pPr lvl="0"/>
            <a:r>
              <a:rPr lang="ru-RU" smtClean="0"/>
              <a:t>Образец заголовка</a:t>
            </a:r>
            <a:endParaRPr lang="ru-RU"/>
          </a:p>
        </p:txBody>
      </p:sp>
      <p:sp>
        <p:nvSpPr>
          <p:cNvPr id="3" name="Объект 2"/>
          <p:cNvSpPr>
            <a:spLocks noGrp="1"/>
          </p:cNvSpPr>
          <p:nvPr>
            <p:ph sz="half" idx="1"/>
          </p:nvPr>
        </p:nvSpPr>
        <p:spPr>
          <a:xfrm>
            <a:off x="457200" y="1772816"/>
            <a:ext cx="4038600" cy="4353347"/>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772816"/>
            <a:ext cx="4038600" cy="4353347"/>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582741"/>
            <a:ext cx="2133600" cy="196131"/>
          </a:xfrm>
        </p:spPr>
        <p:txBody>
          <a:bodyPr/>
          <a:lstStyle/>
          <a:p>
            <a:fld id="{1C082AAB-F6A8-40B1-867E-1895E26E2A6C}" type="datetime1">
              <a:rPr lang="ru-RU" smtClean="0"/>
              <a:pPr/>
              <a:t>08.09.2014</a:t>
            </a:fld>
            <a:endParaRPr lang="ru-RU" dirty="0"/>
          </a:p>
        </p:txBody>
      </p:sp>
      <p:sp>
        <p:nvSpPr>
          <p:cNvPr id="6" name="Нижний колонтитул 5"/>
          <p:cNvSpPr>
            <a:spLocks noGrp="1"/>
          </p:cNvSpPr>
          <p:nvPr>
            <p:ph type="ftr" sz="quarter" idx="11"/>
          </p:nvPr>
        </p:nvSpPr>
        <p:spPr>
          <a:xfrm>
            <a:off x="3124200" y="6582741"/>
            <a:ext cx="2895600" cy="196131"/>
          </a:xfrm>
        </p:spPr>
        <p:txBody>
          <a:bodyPr/>
          <a:lstStyle/>
          <a:p>
            <a:endParaRPr lang="ru-RU" dirty="0"/>
          </a:p>
        </p:txBody>
      </p:sp>
      <p:sp>
        <p:nvSpPr>
          <p:cNvPr id="7" name="Номер слайда 6"/>
          <p:cNvSpPr>
            <a:spLocks noGrp="1"/>
          </p:cNvSpPr>
          <p:nvPr>
            <p:ph type="sldNum" sz="quarter" idx="12"/>
          </p:nvPr>
        </p:nvSpPr>
        <p:spPr>
          <a:xfrm>
            <a:off x="6553200" y="6582741"/>
            <a:ext cx="2133600" cy="196131"/>
          </a:xfrm>
        </p:spPr>
        <p:txBody>
          <a:bodyPr/>
          <a:lstStyle/>
          <a:p>
            <a:fld id="{7849B4F2-8DD6-4E11-AC0E-6374BB627AC3}" type="slidenum">
              <a:rPr lang="ru-RU" smtClean="0"/>
              <a:pPr/>
              <a:t>‹#›</a:t>
            </a:fld>
            <a:endParaRPr lang="ru-RU" dirty="0"/>
          </a:p>
        </p:txBody>
      </p:sp>
    </p:spTree>
    <p:extLst>
      <p:ext uri="{BB962C8B-B14F-4D97-AF65-F5344CB8AC3E}">
        <p14:creationId xmlns:p14="http://schemas.microsoft.com/office/powerpoint/2010/main" val="258984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59842"/>
            <a:ext cx="8229600" cy="868958"/>
          </a:xfrm>
        </p:spPr>
        <p:txBody>
          <a:bodyPr vert="horz" lIns="91440" tIns="45720" rIns="91440" bIns="45720" rtlCol="0" anchor="ctr">
            <a:normAutofit/>
          </a:bodyPr>
          <a:lstStyle>
            <a:lvl1pPr>
              <a:defRPr lang="ru-RU" sz="3600" b="1">
                <a:solidFill>
                  <a:srgbClr val="FFCC00"/>
                </a:solidFill>
                <a:effectLst>
                  <a:outerShdw blurRad="38100" dist="38100" dir="2700000" algn="tl">
                    <a:srgbClr val="000000">
                      <a:alpha val="43137"/>
                    </a:srgbClr>
                  </a:outerShdw>
                </a:effectLst>
                <a:latin typeface="Arial" pitchFamily="34" charset="0"/>
                <a:cs typeface="Arial" pitchFamily="34" charset="0"/>
              </a:defRPr>
            </a:lvl1pPr>
          </a:lstStyle>
          <a:p>
            <a:pPr lvl="0"/>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Дата 4"/>
          <p:cNvSpPr>
            <a:spLocks noGrp="1"/>
          </p:cNvSpPr>
          <p:nvPr>
            <p:ph type="dt" sz="half" idx="10"/>
          </p:nvPr>
        </p:nvSpPr>
        <p:spPr>
          <a:xfrm>
            <a:off x="457200" y="6582741"/>
            <a:ext cx="2133600" cy="196131"/>
          </a:xfrm>
        </p:spPr>
        <p:txBody>
          <a:bodyPr/>
          <a:lstStyle/>
          <a:p>
            <a:fld id="{BF55B1E1-3FC6-45BA-9B5A-3A1EE2F8AC8A}" type="datetime1">
              <a:rPr lang="ru-RU" smtClean="0"/>
              <a:pPr/>
              <a:t>08.09.2014</a:t>
            </a:fld>
            <a:endParaRPr lang="ru-RU" dirty="0"/>
          </a:p>
        </p:txBody>
      </p:sp>
      <p:sp>
        <p:nvSpPr>
          <p:cNvPr id="11" name="Нижний колонтитул 5"/>
          <p:cNvSpPr>
            <a:spLocks noGrp="1"/>
          </p:cNvSpPr>
          <p:nvPr>
            <p:ph type="ftr" sz="quarter" idx="11"/>
          </p:nvPr>
        </p:nvSpPr>
        <p:spPr>
          <a:xfrm>
            <a:off x="3124200" y="6582741"/>
            <a:ext cx="2895600" cy="196131"/>
          </a:xfrm>
        </p:spPr>
        <p:txBody>
          <a:bodyPr/>
          <a:lstStyle/>
          <a:p>
            <a:endParaRPr lang="ru-RU" dirty="0"/>
          </a:p>
        </p:txBody>
      </p:sp>
      <p:sp>
        <p:nvSpPr>
          <p:cNvPr id="12" name="Номер слайда 6"/>
          <p:cNvSpPr>
            <a:spLocks noGrp="1"/>
          </p:cNvSpPr>
          <p:nvPr>
            <p:ph type="sldNum" sz="quarter" idx="12"/>
          </p:nvPr>
        </p:nvSpPr>
        <p:spPr>
          <a:xfrm>
            <a:off x="6553200" y="6582741"/>
            <a:ext cx="2133600" cy="196131"/>
          </a:xfrm>
        </p:spPr>
        <p:txBody>
          <a:bodyPr/>
          <a:lstStyle/>
          <a:p>
            <a:fld id="{7849B4F2-8DD6-4E11-AC0E-6374BB627AC3}" type="slidenum">
              <a:rPr lang="ru-RU" smtClean="0"/>
              <a:pPr/>
              <a:t>‹#›</a:t>
            </a:fld>
            <a:endParaRPr lang="ru-RU" dirty="0"/>
          </a:p>
        </p:txBody>
      </p:sp>
    </p:spTree>
    <p:extLst>
      <p:ext uri="{BB962C8B-B14F-4D97-AF65-F5344CB8AC3E}">
        <p14:creationId xmlns:p14="http://schemas.microsoft.com/office/powerpoint/2010/main" val="1685799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936104"/>
          </a:xfrm>
        </p:spPr>
        <p:txBody>
          <a:bodyPr vert="horz" lIns="91440" tIns="45720" rIns="91440" bIns="45720" rtlCol="0" anchor="ctr">
            <a:normAutofit/>
          </a:bodyPr>
          <a:lstStyle>
            <a:lvl1pPr>
              <a:defRPr lang="ru-RU" sz="3600" b="1">
                <a:solidFill>
                  <a:srgbClr val="FFCC00"/>
                </a:solidFill>
                <a:effectLst>
                  <a:outerShdw blurRad="38100" dist="38100" dir="2700000" algn="tl">
                    <a:srgbClr val="000000">
                      <a:alpha val="43137"/>
                    </a:srgbClr>
                  </a:outerShdw>
                </a:effectLst>
                <a:latin typeface="Arial" pitchFamily="34" charset="0"/>
                <a:cs typeface="Arial" pitchFamily="34" charset="0"/>
              </a:defRPr>
            </a:lvl1pPr>
          </a:lstStyle>
          <a:p>
            <a:pPr lvl="0"/>
            <a:r>
              <a:rPr lang="ru-RU" smtClean="0"/>
              <a:t>Образец заголовка</a:t>
            </a:r>
            <a:endParaRPr lang="ru-RU"/>
          </a:p>
        </p:txBody>
      </p:sp>
      <p:sp>
        <p:nvSpPr>
          <p:cNvPr id="6" name="Дата 4"/>
          <p:cNvSpPr>
            <a:spLocks noGrp="1"/>
          </p:cNvSpPr>
          <p:nvPr>
            <p:ph type="dt" sz="half" idx="10"/>
          </p:nvPr>
        </p:nvSpPr>
        <p:spPr>
          <a:xfrm>
            <a:off x="457200" y="6582741"/>
            <a:ext cx="2133600" cy="196131"/>
          </a:xfrm>
        </p:spPr>
        <p:txBody>
          <a:bodyPr/>
          <a:lstStyle/>
          <a:p>
            <a:fld id="{7E65EBFA-1D5A-41D4-95AB-DF2D8906ED15}" type="datetime1">
              <a:rPr lang="ru-RU" smtClean="0"/>
              <a:pPr/>
              <a:t>08.09.2014</a:t>
            </a:fld>
            <a:endParaRPr lang="ru-RU" dirty="0"/>
          </a:p>
        </p:txBody>
      </p:sp>
      <p:sp>
        <p:nvSpPr>
          <p:cNvPr id="7" name="Нижний колонтитул 5"/>
          <p:cNvSpPr>
            <a:spLocks noGrp="1"/>
          </p:cNvSpPr>
          <p:nvPr>
            <p:ph type="ftr" sz="quarter" idx="11"/>
          </p:nvPr>
        </p:nvSpPr>
        <p:spPr>
          <a:xfrm>
            <a:off x="3124200" y="6582741"/>
            <a:ext cx="2895600" cy="196131"/>
          </a:xfrm>
        </p:spPr>
        <p:txBody>
          <a:bodyPr/>
          <a:lstStyle/>
          <a:p>
            <a:endParaRPr lang="ru-RU" dirty="0"/>
          </a:p>
        </p:txBody>
      </p:sp>
      <p:sp>
        <p:nvSpPr>
          <p:cNvPr id="8" name="Номер слайда 6"/>
          <p:cNvSpPr>
            <a:spLocks noGrp="1"/>
          </p:cNvSpPr>
          <p:nvPr>
            <p:ph type="sldNum" sz="quarter" idx="12"/>
          </p:nvPr>
        </p:nvSpPr>
        <p:spPr>
          <a:xfrm>
            <a:off x="6553200" y="6582741"/>
            <a:ext cx="2133600" cy="196131"/>
          </a:xfrm>
        </p:spPr>
        <p:txBody>
          <a:bodyPr/>
          <a:lstStyle/>
          <a:p>
            <a:fld id="{7849B4F2-8DD6-4E11-AC0E-6374BB627AC3}" type="slidenum">
              <a:rPr lang="ru-RU" smtClean="0"/>
              <a:pPr/>
              <a:t>‹#›</a:t>
            </a:fld>
            <a:endParaRPr lang="ru-RU" dirty="0"/>
          </a:p>
        </p:txBody>
      </p:sp>
    </p:spTree>
    <p:extLst>
      <p:ext uri="{BB962C8B-B14F-4D97-AF65-F5344CB8AC3E}">
        <p14:creationId xmlns:p14="http://schemas.microsoft.com/office/powerpoint/2010/main" val="214118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Дата 4"/>
          <p:cNvSpPr>
            <a:spLocks noGrp="1"/>
          </p:cNvSpPr>
          <p:nvPr>
            <p:ph type="dt" sz="half" idx="10"/>
          </p:nvPr>
        </p:nvSpPr>
        <p:spPr>
          <a:xfrm>
            <a:off x="457200" y="6582741"/>
            <a:ext cx="2133600" cy="196131"/>
          </a:xfrm>
        </p:spPr>
        <p:txBody>
          <a:bodyPr/>
          <a:lstStyle/>
          <a:p>
            <a:fld id="{ACB76CED-66BF-4E6A-A6B3-EC2B093CFE66}" type="datetime1">
              <a:rPr lang="ru-RU" smtClean="0"/>
              <a:pPr/>
              <a:t>08.09.2014</a:t>
            </a:fld>
            <a:endParaRPr lang="ru-RU" dirty="0"/>
          </a:p>
        </p:txBody>
      </p:sp>
      <p:sp>
        <p:nvSpPr>
          <p:cNvPr id="6" name="Нижний колонтитул 5"/>
          <p:cNvSpPr>
            <a:spLocks noGrp="1"/>
          </p:cNvSpPr>
          <p:nvPr>
            <p:ph type="ftr" sz="quarter" idx="11"/>
          </p:nvPr>
        </p:nvSpPr>
        <p:spPr>
          <a:xfrm>
            <a:off x="3124200" y="6582741"/>
            <a:ext cx="2895600" cy="196131"/>
          </a:xfrm>
        </p:spPr>
        <p:txBody>
          <a:bodyPr/>
          <a:lstStyle/>
          <a:p>
            <a:endParaRPr lang="ru-RU" dirty="0"/>
          </a:p>
        </p:txBody>
      </p:sp>
      <p:sp>
        <p:nvSpPr>
          <p:cNvPr id="7" name="Номер слайда 6"/>
          <p:cNvSpPr>
            <a:spLocks noGrp="1"/>
          </p:cNvSpPr>
          <p:nvPr>
            <p:ph type="sldNum" sz="quarter" idx="12"/>
          </p:nvPr>
        </p:nvSpPr>
        <p:spPr>
          <a:xfrm>
            <a:off x="6553200" y="6582741"/>
            <a:ext cx="2133600" cy="196131"/>
          </a:xfrm>
        </p:spPr>
        <p:txBody>
          <a:bodyPr/>
          <a:lstStyle/>
          <a:p>
            <a:fld id="{7849B4F2-8DD6-4E11-AC0E-6374BB627AC3}" type="slidenum">
              <a:rPr lang="ru-RU" smtClean="0"/>
              <a:pPr/>
              <a:t>‹#›</a:t>
            </a:fld>
            <a:endParaRPr lang="ru-RU" dirty="0"/>
          </a:p>
        </p:txBody>
      </p:sp>
    </p:spTree>
    <p:extLst>
      <p:ext uri="{BB962C8B-B14F-4D97-AF65-F5344CB8AC3E}">
        <p14:creationId xmlns:p14="http://schemas.microsoft.com/office/powerpoint/2010/main" val="271901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sp>
        <p:nvSpPr>
          <p:cNvPr id="9" name="Номер слайда 6"/>
          <p:cNvSpPr>
            <a:spLocks noGrp="1"/>
          </p:cNvSpPr>
          <p:nvPr>
            <p:ph type="sldNum" sz="quarter" idx="12"/>
          </p:nvPr>
        </p:nvSpPr>
        <p:spPr>
          <a:xfrm>
            <a:off x="6553200" y="6582741"/>
            <a:ext cx="2133600" cy="196131"/>
          </a:xfrm>
        </p:spPr>
        <p:txBody>
          <a:bodyPr/>
          <a:lstStyle>
            <a:lvl1pPr>
              <a:defRPr>
                <a:latin typeface="Arial" pitchFamily="34" charset="0"/>
                <a:cs typeface="Arial" pitchFamily="34" charset="0"/>
              </a:defRPr>
            </a:lvl1pPr>
          </a:lstStyle>
          <a:p>
            <a:fld id="{7849B4F2-8DD6-4E11-AC0E-6374BB627AC3}" type="slidenum">
              <a:rPr lang="ru-RU" smtClean="0"/>
              <a:pPr/>
              <a:t>‹#›</a:t>
            </a:fld>
            <a:endParaRPr lang="ru-RU" dirty="0"/>
          </a:p>
        </p:txBody>
      </p:sp>
      <p:sp>
        <p:nvSpPr>
          <p:cNvPr id="4" name="Заголовок 1"/>
          <p:cNvSpPr>
            <a:spLocks noGrp="1"/>
          </p:cNvSpPr>
          <p:nvPr>
            <p:ph type="title"/>
          </p:nvPr>
        </p:nvSpPr>
        <p:spPr>
          <a:xfrm>
            <a:off x="35496" y="17192"/>
            <a:ext cx="7200800" cy="648072"/>
          </a:xfrm>
          <a:effectLst/>
        </p:spPr>
        <p:txBody>
          <a:bodyPr vert="horz" lIns="91440" tIns="45720" rIns="91440" bIns="45720" rtlCol="0" anchor="ctr">
            <a:normAutofit/>
          </a:bodyPr>
          <a:lstStyle>
            <a:lvl1pPr>
              <a:defRPr lang="ru-RU" sz="2000" b="1">
                <a:solidFill>
                  <a:srgbClr val="FFCC00"/>
                </a:solidFill>
                <a:effectLst/>
                <a:latin typeface="Arial" pitchFamily="34" charset="0"/>
                <a:cs typeface="Arial" pitchFamily="34" charset="0"/>
              </a:defRPr>
            </a:lvl1pPr>
          </a:lstStyle>
          <a:p>
            <a:pPr lvl="0"/>
            <a:r>
              <a:rPr lang="ru-RU" dirty="0" smtClean="0"/>
              <a:t>Образец заголовка</a:t>
            </a:r>
            <a:endParaRPr lang="ru-RU" dirty="0"/>
          </a:p>
        </p:txBody>
      </p:sp>
      <p:sp>
        <p:nvSpPr>
          <p:cNvPr id="5" name="Объект 2"/>
          <p:cNvSpPr>
            <a:spLocks noGrp="1"/>
          </p:cNvSpPr>
          <p:nvPr>
            <p:ph idx="1"/>
          </p:nvPr>
        </p:nvSpPr>
        <p:spPr>
          <a:xfrm>
            <a:off x="2411760" y="6556248"/>
            <a:ext cx="4320480" cy="275416"/>
          </a:xfrm>
          <a:ln>
            <a:solidFill>
              <a:srgbClr val="898989"/>
            </a:solidFill>
          </a:ln>
        </p:spPr>
        <p:txBody>
          <a:bodyPr lIns="36000" tIns="36000" rIns="36000" bIns="36000">
            <a:normAutofit/>
          </a:bodyPr>
          <a:lstStyle>
            <a:lvl1pPr marL="0" indent="0">
              <a:lnSpc>
                <a:spcPct val="90000"/>
              </a:lnSpc>
              <a:spcBef>
                <a:spcPts val="0"/>
              </a:spcBef>
              <a:buFontTx/>
              <a:buNone/>
              <a:defRPr sz="800" baseline="0">
                <a:solidFill>
                  <a:srgbClr val="898989"/>
                </a:solidFill>
                <a:latin typeface="Arial" pitchFamily="34" charset="0"/>
                <a:cs typeface="Arial" pitchFamily="34" charset="0"/>
              </a:defRPr>
            </a:lvl1pPr>
            <a:lvl2pPr marL="182563" indent="0">
              <a:lnSpc>
                <a:spcPct val="90000"/>
              </a:lnSpc>
              <a:spcBef>
                <a:spcPts val="0"/>
              </a:spcBef>
              <a:buFontTx/>
              <a:buNone/>
              <a:defRPr sz="800" baseline="0">
                <a:solidFill>
                  <a:srgbClr val="898989"/>
                </a:solidFill>
                <a:latin typeface="Arial" pitchFamily="34" charset="0"/>
                <a:cs typeface="Arial" pitchFamily="34" charset="0"/>
              </a:defRPr>
            </a:lvl2pPr>
            <a:lvl3pPr marL="914400" indent="0">
              <a:buFontTx/>
              <a:buNone/>
              <a:defRPr sz="800">
                <a:latin typeface="Arial" pitchFamily="34" charset="0"/>
                <a:cs typeface="Arial" pitchFamily="34" charset="0"/>
              </a:defRPr>
            </a:lvl3pPr>
            <a:lvl4pPr marL="1371600" indent="0">
              <a:buFontTx/>
              <a:buNone/>
              <a:defRPr sz="800">
                <a:latin typeface="Arial" pitchFamily="34" charset="0"/>
                <a:cs typeface="Arial" pitchFamily="34" charset="0"/>
              </a:defRPr>
            </a:lvl4pPr>
            <a:lvl5pPr marL="1828800" indent="0">
              <a:buFontTx/>
              <a:buNone/>
              <a:defRPr sz="800">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endParaRPr lang="ru-RU" dirty="0"/>
          </a:p>
        </p:txBody>
      </p:sp>
      <p:sp>
        <p:nvSpPr>
          <p:cNvPr id="6" name="Дата 3"/>
          <p:cNvSpPr>
            <a:spLocks noGrp="1"/>
          </p:cNvSpPr>
          <p:nvPr>
            <p:ph type="dt" sz="half" idx="10"/>
          </p:nvPr>
        </p:nvSpPr>
        <p:spPr>
          <a:xfrm>
            <a:off x="457200" y="6582741"/>
            <a:ext cx="2133600" cy="196131"/>
          </a:xfrm>
        </p:spPr>
        <p:txBody>
          <a:bodyPr/>
          <a:lstStyle/>
          <a:p>
            <a:r>
              <a:rPr lang="ru-RU" dirty="0" smtClean="0"/>
              <a:t>Март 2010</a:t>
            </a:r>
            <a:endParaRPr lang="ru-RU" dirty="0"/>
          </a:p>
        </p:txBody>
      </p:sp>
    </p:spTree>
    <p:extLst>
      <p:ext uri="{BB962C8B-B14F-4D97-AF65-F5344CB8AC3E}">
        <p14:creationId xmlns:p14="http://schemas.microsoft.com/office/powerpoint/2010/main" val="34952239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2EE96-A3A9-44FE-99B1-5A810EE7B75C}" type="datetime1">
              <a:rPr lang="ru-RU" smtClean="0"/>
              <a:pPr/>
              <a:t>08.09.2014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9B4F2-8DD6-4E11-AC0E-6374BB627AC3}" type="slidenum">
              <a:rPr lang="ru-RU" smtClean="0"/>
              <a:pPr/>
              <a:t>‹#›</a:t>
            </a:fld>
            <a:endParaRPr lang="ru-RU" dirty="0"/>
          </a:p>
        </p:txBody>
      </p:sp>
      <p:pic>
        <p:nvPicPr>
          <p:cNvPr id="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4763"/>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34696" y="64502"/>
            <a:ext cx="1675922"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470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10" Type="http://schemas.openxmlformats.org/officeDocument/2006/relationships/slide" Target="slide46.xml"/><Relationship Id="rId4" Type="http://schemas.openxmlformats.org/officeDocument/2006/relationships/slide" Target="slide6.xml"/><Relationship Id="rId9"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8.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4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8.xml"/><Relationship Id="rId5" Type="http://schemas.openxmlformats.org/officeDocument/2006/relationships/chart" Target="../charts/chart52.xml"/><Relationship Id="rId4" Type="http://schemas.openxmlformats.org/officeDocument/2006/relationships/chart" Target="../charts/chart5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AECC5D3-468D-49E4-A133-E45CE163166D}" type="slidenum">
              <a:rPr lang="uk-UA" smtClean="0">
                <a:latin typeface="Arial" panose="020B0604020202020204" pitchFamily="34" charset="0"/>
                <a:cs typeface="Arial" panose="020B0604020202020204" pitchFamily="34" charset="0"/>
              </a:rPr>
              <a:pPr>
                <a:defRPr/>
              </a:pPr>
              <a:t>1</a:t>
            </a:fld>
            <a:endParaRPr lang="uk-UA" dirty="0">
              <a:latin typeface="Arial" panose="020B0604020202020204" pitchFamily="34" charset="0"/>
              <a:cs typeface="Arial" panose="020B0604020202020204" pitchFamily="34" charset="0"/>
            </a:endParaRPr>
          </a:p>
        </p:txBody>
      </p:sp>
      <p:sp>
        <p:nvSpPr>
          <p:cNvPr id="5" name="Заголовок 1"/>
          <p:cNvSpPr txBox="1">
            <a:spLocks/>
          </p:cNvSpPr>
          <p:nvPr/>
        </p:nvSpPr>
        <p:spPr bwMode="auto">
          <a:xfrm>
            <a:off x="179388" y="1412875"/>
            <a:ext cx="8713787" cy="1800225"/>
          </a:xfrm>
          <a:prstGeom prst="rect">
            <a:avLst/>
          </a:prstGeom>
          <a:noFill/>
        </p:spPr>
        <p:txBody>
          <a:bodyPr vert="horz" lIns="91440" tIns="45720" rIns="91440" bIns="45720" rtlCol="0" anchor="ctr">
            <a:normAutofit fontScale="92500" lnSpcReduction="20000"/>
          </a:bodyPr>
          <a:lstStyle>
            <a:lvl1pPr algn="ctr" fontAlgn="auto">
              <a:spcBef>
                <a:spcPct val="0"/>
              </a:spcBef>
              <a:spcAft>
                <a:spcPts val="0"/>
              </a:spcAft>
              <a:buNone/>
              <a:defRPr sz="3600" b="1">
                <a:solidFill>
                  <a:srgbClr val="FFCC00"/>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uk-UA" dirty="0">
                <a:effectLst/>
              </a:rPr>
              <a:t>Дослідження обізнаності та ставлення щодо сімейної форми виховання для дітей та щодо дітей с особливими потребами</a:t>
            </a:r>
          </a:p>
        </p:txBody>
      </p:sp>
      <p:sp>
        <p:nvSpPr>
          <p:cNvPr id="6" name="Подзаголовок 2"/>
          <p:cNvSpPr txBox="1">
            <a:spLocks/>
          </p:cNvSpPr>
          <p:nvPr/>
        </p:nvSpPr>
        <p:spPr bwMode="auto">
          <a:xfrm>
            <a:off x="1403350" y="3476624"/>
            <a:ext cx="6400800" cy="1048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uk-UA" sz="2400" dirty="0" smtClean="0">
                <a:solidFill>
                  <a:srgbClr val="898989"/>
                </a:solidFill>
                <a:latin typeface="Arial" charset="0"/>
                <a:cs typeface="Arial" charset="0"/>
              </a:rPr>
              <a:t>Аналітичний звіт за результатами дослідження</a:t>
            </a:r>
          </a:p>
          <a:p>
            <a:pPr marL="0" indent="0" algn="ctr" eaLnBrk="1" hangingPunct="1">
              <a:buNone/>
            </a:pPr>
            <a:r>
              <a:rPr lang="uk-UA" sz="2400" dirty="0" smtClean="0">
                <a:solidFill>
                  <a:srgbClr val="898989"/>
                </a:solidFill>
                <a:latin typeface="Arial" charset="0"/>
                <a:cs typeface="Arial" charset="0"/>
              </a:rPr>
              <a:t>Підготовлено компанією ІнМайнд,</a:t>
            </a:r>
          </a:p>
          <a:p>
            <a:pPr marL="0" indent="0" algn="ctr" eaLnBrk="1" hangingPunct="1">
              <a:buNone/>
            </a:pPr>
            <a:endParaRPr lang="uk-UA" sz="2000" dirty="0">
              <a:solidFill>
                <a:srgbClr val="898989"/>
              </a:solidFill>
              <a:latin typeface="Arial" charset="0"/>
              <a:cs typeface="Arial" charset="0"/>
            </a:endParaRPr>
          </a:p>
        </p:txBody>
      </p:sp>
      <p:sp>
        <p:nvSpPr>
          <p:cNvPr id="7" name="Прямоугольник 6"/>
          <p:cNvSpPr/>
          <p:nvPr/>
        </p:nvSpPr>
        <p:spPr>
          <a:xfrm>
            <a:off x="3729818" y="6479596"/>
            <a:ext cx="1612942" cy="338554"/>
          </a:xfrm>
          <a:prstGeom prst="rect">
            <a:avLst/>
          </a:prstGeom>
        </p:spPr>
        <p:txBody>
          <a:bodyPr wrap="none">
            <a:spAutoFit/>
          </a:bodyPr>
          <a:lstStyle/>
          <a:p>
            <a:pPr marL="0" indent="0" algn="ctr" eaLnBrk="1" hangingPunct="1">
              <a:buNone/>
            </a:pPr>
            <a:r>
              <a:rPr lang="uk-UA" sz="1600" dirty="0" smtClean="0">
                <a:solidFill>
                  <a:srgbClr val="898989"/>
                </a:solidFill>
                <a:latin typeface="Arial" panose="020B0604020202020204" pitchFamily="34" charset="0"/>
                <a:cs typeface="Arial" panose="020B0604020202020204" pitchFamily="34" charset="0"/>
              </a:rPr>
              <a:t>Вересень 2014</a:t>
            </a:r>
            <a:endParaRPr lang="uk-UA" sz="1600" dirty="0">
              <a:solidFill>
                <a:srgbClr val="898989"/>
              </a:solidFill>
              <a:latin typeface="Arial" panose="020B0604020202020204" pitchFamily="34" charset="0"/>
              <a:cs typeface="Arial" panose="020B0604020202020204" pitchFamily="34" charset="0"/>
            </a:endParaRPr>
          </a:p>
        </p:txBody>
      </p:sp>
      <p:sp>
        <p:nvSpPr>
          <p:cNvPr id="8" name="Подзаголовок 2"/>
          <p:cNvSpPr txBox="1">
            <a:spLocks/>
          </p:cNvSpPr>
          <p:nvPr/>
        </p:nvSpPr>
        <p:spPr bwMode="auto">
          <a:xfrm>
            <a:off x="2919488" y="4825463"/>
            <a:ext cx="3452712" cy="528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uk-UA" sz="2400" dirty="0" smtClean="0">
                <a:solidFill>
                  <a:srgbClr val="898989"/>
                </a:solidFill>
                <a:latin typeface="Arial" charset="0"/>
                <a:cs typeface="Arial" charset="0"/>
              </a:rPr>
              <a:t>Підготовлено для</a:t>
            </a:r>
            <a:endParaRPr lang="uk-UA" sz="2000" dirty="0">
              <a:solidFill>
                <a:srgbClr val="898989"/>
              </a:solidFill>
              <a:latin typeface="Arial" charset="0"/>
              <a:cs typeface="Arial" charset="0"/>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8184" y="4610125"/>
            <a:ext cx="2424853" cy="72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220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76872"/>
            <a:ext cx="8229600" cy="854968"/>
          </a:xfrm>
          <a:noFill/>
        </p:spPr>
        <p:txBody>
          <a:bodyPr>
            <a:normAutofit fontScale="90000"/>
          </a:bodyPr>
          <a:lstStyle/>
          <a:p>
            <a:r>
              <a:rPr lang="uk-UA" dirty="0" smtClean="0"/>
              <a:t>Обізнаність та ставлення громадськості до форм сімейного піклування щодо дітей</a:t>
            </a:r>
            <a:endParaRPr lang="uk-UA" dirty="0"/>
          </a:p>
        </p:txBody>
      </p:sp>
      <p:sp>
        <p:nvSpPr>
          <p:cNvPr id="4" name="Номер слайда 3"/>
          <p:cNvSpPr>
            <a:spLocks noGrp="1"/>
          </p:cNvSpPr>
          <p:nvPr>
            <p:ph type="sldNum" sz="quarter" idx="12"/>
          </p:nvPr>
        </p:nvSpPr>
        <p:spPr/>
        <p:txBody>
          <a:bodyPr/>
          <a:lstStyle/>
          <a:p>
            <a:fld id="{7849B4F2-8DD6-4E11-AC0E-6374BB627AC3}" type="slidenum">
              <a:rPr lang="uk-UA" smtClean="0">
                <a:latin typeface="Arial" panose="020B0604020202020204" pitchFamily="34" charset="0"/>
                <a:cs typeface="Arial" panose="020B0604020202020204" pitchFamily="34" charset="0"/>
              </a:rPr>
              <a:pPr/>
              <a:t>10</a:t>
            </a:fld>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514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Диаграмма 19"/>
          <p:cNvGraphicFramePr/>
          <p:nvPr>
            <p:extLst>
              <p:ext uri="{D42A27DB-BD31-4B8C-83A1-F6EECF244321}">
                <p14:modId xmlns:p14="http://schemas.microsoft.com/office/powerpoint/2010/main" val="784822326"/>
              </p:ext>
            </p:extLst>
          </p:nvPr>
        </p:nvGraphicFramePr>
        <p:xfrm>
          <a:off x="5220072" y="950257"/>
          <a:ext cx="4752528" cy="508721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1"/>
          <p:cNvSpPr txBox="1">
            <a:spLocks noChangeArrowheads="1"/>
          </p:cNvSpPr>
          <p:nvPr/>
        </p:nvSpPr>
        <p:spPr bwMode="auto">
          <a:xfrm>
            <a:off x="107504" y="116259"/>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Розуміння поняття «сім’я»</a:t>
            </a:r>
          </a:p>
        </p:txBody>
      </p:sp>
      <p:sp>
        <p:nvSpPr>
          <p:cNvPr id="59" name="Прямоугольник 3"/>
          <p:cNvSpPr>
            <a:spLocks noChangeArrowheads="1"/>
          </p:cNvSpPr>
          <p:nvPr/>
        </p:nvSpPr>
        <p:spPr bwMode="auto">
          <a:xfrm>
            <a:off x="-1" y="6237312"/>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800" dirty="0">
                <a:solidFill>
                  <a:schemeClr val="tx1">
                    <a:lumMod val="50000"/>
                    <a:lumOff val="50000"/>
                  </a:schemeClr>
                </a:solidFill>
                <a:latin typeface="Arial" panose="020B0604020202020204" pitchFamily="34" charset="0"/>
                <a:cs typeface="Arial" panose="020B0604020202020204" pitchFamily="34" charset="0"/>
              </a:rPr>
              <a:t>А1. </a:t>
            </a:r>
            <a:r>
              <a:rPr lang="uk-UA" sz="800" dirty="0" smtClean="0">
                <a:solidFill>
                  <a:schemeClr val="tx1">
                    <a:lumMod val="50000"/>
                    <a:lumOff val="50000"/>
                  </a:schemeClr>
                </a:solidFill>
                <a:latin typeface="Arial" panose="020B0604020202020204" pitchFamily="34" charset="0"/>
                <a:cs typeface="Arial" panose="020B0604020202020204" pitchFamily="34" charset="0"/>
              </a:rPr>
              <a:t>Наскільки</a:t>
            </a:r>
            <a:r>
              <a:rPr lang="ru-RU" sz="800" dirty="0" smtClean="0">
                <a:solidFill>
                  <a:schemeClr val="tx1">
                    <a:lumMod val="50000"/>
                    <a:lumOff val="50000"/>
                  </a:schemeClr>
                </a:solidFill>
                <a:latin typeface="Arial" panose="020B0604020202020204" pitchFamily="34" charset="0"/>
                <a:cs typeface="Arial" panose="020B0604020202020204" pitchFamily="34" charset="0"/>
              </a:rPr>
              <a:t> </a:t>
            </a:r>
            <a:r>
              <a:rPr lang="ru-RU" sz="800" dirty="0">
                <a:solidFill>
                  <a:schemeClr val="tx1">
                    <a:lumMod val="50000"/>
                    <a:lumOff val="50000"/>
                  </a:schemeClr>
                </a:solidFill>
                <a:latin typeface="Arial" panose="020B0604020202020204" pitchFamily="34" charset="0"/>
                <a:cs typeface="Arial" panose="020B0604020202020204" pitchFamily="34" charset="0"/>
              </a:rPr>
              <a:t>Ви </a:t>
            </a:r>
            <a:r>
              <a:rPr lang="uk-UA" sz="800" dirty="0" smtClean="0">
                <a:solidFill>
                  <a:schemeClr val="tx1">
                    <a:lumMod val="50000"/>
                    <a:lumOff val="50000"/>
                  </a:schemeClr>
                </a:solidFill>
                <a:latin typeface="Arial" panose="020B0604020202020204" pitchFamily="34" charset="0"/>
                <a:cs typeface="Arial" panose="020B0604020202020204" pitchFamily="34" charset="0"/>
              </a:rPr>
              <a:t>згодні з кожним з наступних тверджень про сім'ю і сімейне виховання. Оцініть за шкалою від 1 до 5, де 1 - зовсім не згоден, а 5 - повністю згоден. </a:t>
            </a:r>
            <a:endParaRPr lang="uk-UA" sz="800" i="1" dirty="0">
              <a:solidFill>
                <a:schemeClr val="tx1">
                  <a:lumMod val="50000"/>
                  <a:lumOff val="50000"/>
                </a:schemeClr>
              </a:solidFill>
              <a:latin typeface="Arial" pitchFamily="34" charset="0"/>
              <a:cs typeface="Arial"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11</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323528" y="764704"/>
            <a:ext cx="8280920" cy="461665"/>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Більшість населення згодні, що діти є основною засадою функціонування родини. Лише 23% вважають, що родина без дітей є повноцінною (найчастіше а Заході та у Львові).</a:t>
            </a:r>
            <a:endParaRPr lang="uk-UA" sz="1200" dirty="0">
              <a:latin typeface="Arial" panose="020B0604020202020204" pitchFamily="34" charset="0"/>
              <a:cs typeface="Arial" panose="020B0604020202020204" pitchFamily="34" charset="0"/>
            </a:endParaRPr>
          </a:p>
        </p:txBody>
      </p:sp>
      <p:graphicFrame>
        <p:nvGraphicFramePr>
          <p:cNvPr id="19" name="Диаграмма 18"/>
          <p:cNvGraphicFramePr/>
          <p:nvPr>
            <p:extLst>
              <p:ext uri="{D42A27DB-BD31-4B8C-83A1-F6EECF244321}">
                <p14:modId xmlns:p14="http://schemas.microsoft.com/office/powerpoint/2010/main" val="1846727192"/>
              </p:ext>
            </p:extLst>
          </p:nvPr>
        </p:nvGraphicFramePr>
        <p:xfrm>
          <a:off x="319944" y="1772816"/>
          <a:ext cx="6988360" cy="43894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0"/>
          <p:cNvSpPr txBox="1">
            <a:spLocks noChangeArrowheads="1"/>
          </p:cNvSpPr>
          <p:nvPr/>
        </p:nvSpPr>
        <p:spPr bwMode="auto">
          <a:xfrm>
            <a:off x="5438515" y="1340768"/>
            <a:ext cx="3672408" cy="276999"/>
          </a:xfrm>
          <a:prstGeom prst="rect">
            <a:avLst/>
          </a:prstGeom>
          <a:noFill/>
          <a:ln w="9525">
            <a:noFill/>
            <a:miter lim="800000"/>
            <a:headEnd/>
            <a:tailEnd/>
          </a:ln>
          <a:effectLst/>
        </p:spPr>
        <p:txBody>
          <a:bodyPr wrap="square">
            <a:spAutoFit/>
          </a:bodyPr>
          <a:lstStyle/>
          <a:p>
            <a:pPr eaLnBrk="1" hangingPunct="1">
              <a:spcBef>
                <a:spcPct val="50000"/>
              </a:spcBef>
              <a:defRPr/>
            </a:pPr>
            <a:r>
              <a:rPr lang="uk-UA" sz="1200" b="1" dirty="0" smtClean="0">
                <a:solidFill>
                  <a:schemeClr val="tx1">
                    <a:lumMod val="50000"/>
                    <a:lumOff val="50000"/>
                  </a:schemeClr>
                </a:solidFill>
                <a:latin typeface="Arial" pitchFamily="34" charset="0"/>
                <a:cs typeface="Arial" pitchFamily="34" charset="0"/>
              </a:rPr>
              <a:t>Особливості сприйняття за</a:t>
            </a:r>
            <a:r>
              <a:rPr lang="en-US" sz="1200" b="1" dirty="0" smtClean="0">
                <a:solidFill>
                  <a:schemeClr val="tx1">
                    <a:lumMod val="50000"/>
                    <a:lumOff val="50000"/>
                  </a:schemeClr>
                </a:solidFill>
                <a:latin typeface="Arial" pitchFamily="34" charset="0"/>
                <a:cs typeface="Arial" pitchFamily="34" charset="0"/>
              </a:rPr>
              <a:t> </a:t>
            </a:r>
            <a:r>
              <a:rPr lang="uk-UA" sz="1200" b="1" dirty="0" smtClean="0">
                <a:solidFill>
                  <a:schemeClr val="tx1">
                    <a:lumMod val="50000"/>
                    <a:lumOff val="50000"/>
                  </a:schemeClr>
                </a:solidFill>
                <a:latin typeface="Arial" pitchFamily="34" charset="0"/>
                <a:cs typeface="Arial" pitchFamily="34" charset="0"/>
              </a:rPr>
              <a:t>регіонами (Т2В)</a:t>
            </a:r>
            <a:endParaRPr lang="ru-RU" sz="1200" b="1" dirty="0">
              <a:solidFill>
                <a:schemeClr val="tx1">
                  <a:lumMod val="50000"/>
                  <a:lumOff val="50000"/>
                </a:schemeClr>
              </a:solidFill>
              <a:latin typeface="Arial" pitchFamily="34" charset="0"/>
              <a:cs typeface="Arial" pitchFamily="34" charset="0"/>
            </a:endParaRPr>
          </a:p>
        </p:txBody>
      </p:sp>
      <p:sp>
        <p:nvSpPr>
          <p:cNvPr id="3" name="Скругленный прямоугольник 2"/>
          <p:cNvSpPr/>
          <p:nvPr/>
        </p:nvSpPr>
        <p:spPr>
          <a:xfrm>
            <a:off x="4374231" y="1508812"/>
            <a:ext cx="701825" cy="306467"/>
          </a:xfrm>
          <a:prstGeom prst="roundRect">
            <a:avLst/>
          </a:pr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uk-UA" sz="1200" b="1" dirty="0">
                <a:solidFill>
                  <a:schemeClr val="tx1">
                    <a:lumMod val="50000"/>
                    <a:lumOff val="50000"/>
                  </a:schemeClr>
                </a:solidFill>
                <a:latin typeface="Arial" pitchFamily="34" charset="0"/>
                <a:cs typeface="Arial" pitchFamily="34" charset="0"/>
              </a:rPr>
              <a:t>Т2В</a:t>
            </a:r>
          </a:p>
        </p:txBody>
      </p:sp>
      <p:sp>
        <p:nvSpPr>
          <p:cNvPr id="13" name="Скругленный прямоугольник 12"/>
          <p:cNvSpPr/>
          <p:nvPr/>
        </p:nvSpPr>
        <p:spPr>
          <a:xfrm>
            <a:off x="2627784" y="1885611"/>
            <a:ext cx="2448272" cy="656941"/>
          </a:xfrm>
          <a:prstGeom prst="roundRect">
            <a:avLst/>
          </a:pr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200" b="1" dirty="0">
              <a:solidFill>
                <a:schemeClr val="tx1">
                  <a:lumMod val="50000"/>
                  <a:lumOff val="50000"/>
                </a:schemeClr>
              </a:solidFill>
              <a:latin typeface="Arial" pitchFamily="34" charset="0"/>
              <a:cs typeface="Arial" pitchFamily="34" charset="0"/>
            </a:endParaRPr>
          </a:p>
        </p:txBody>
      </p:sp>
      <p:sp>
        <p:nvSpPr>
          <p:cNvPr id="14" name="Скругленный прямоугольник 13"/>
          <p:cNvSpPr/>
          <p:nvPr/>
        </p:nvSpPr>
        <p:spPr>
          <a:xfrm>
            <a:off x="2627784" y="2747783"/>
            <a:ext cx="2448272" cy="656941"/>
          </a:xfrm>
          <a:prstGeom prst="roundRect">
            <a:avLst/>
          </a:pr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200" b="1" dirty="0">
              <a:solidFill>
                <a:schemeClr val="tx1">
                  <a:lumMod val="50000"/>
                  <a:lumOff val="50000"/>
                </a:schemeClr>
              </a:solidFill>
              <a:latin typeface="Arial" pitchFamily="34" charset="0"/>
              <a:cs typeface="Arial" pitchFamily="34" charset="0"/>
            </a:endParaRPr>
          </a:p>
        </p:txBody>
      </p:sp>
      <p:sp>
        <p:nvSpPr>
          <p:cNvPr id="15" name="Скругленный прямоугольник 14"/>
          <p:cNvSpPr/>
          <p:nvPr/>
        </p:nvSpPr>
        <p:spPr>
          <a:xfrm>
            <a:off x="2627784" y="3597292"/>
            <a:ext cx="2448272" cy="656941"/>
          </a:xfrm>
          <a:prstGeom prst="roundRect">
            <a:avLst/>
          </a:pr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200" b="1" dirty="0">
              <a:solidFill>
                <a:schemeClr val="tx1">
                  <a:lumMod val="50000"/>
                  <a:lumOff val="50000"/>
                </a:schemeClr>
              </a:solidFill>
              <a:latin typeface="Arial" pitchFamily="34" charset="0"/>
              <a:cs typeface="Arial" pitchFamily="34" charset="0"/>
            </a:endParaRPr>
          </a:p>
        </p:txBody>
      </p:sp>
      <p:sp>
        <p:nvSpPr>
          <p:cNvPr id="16" name="Скругленный прямоугольник 15"/>
          <p:cNvSpPr/>
          <p:nvPr/>
        </p:nvSpPr>
        <p:spPr>
          <a:xfrm>
            <a:off x="2627784" y="4453296"/>
            <a:ext cx="2448272" cy="656941"/>
          </a:xfrm>
          <a:prstGeom prst="roundRect">
            <a:avLst/>
          </a:pr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200" b="1" dirty="0">
              <a:solidFill>
                <a:schemeClr val="tx1">
                  <a:lumMod val="50000"/>
                  <a:lumOff val="50000"/>
                </a:schemeClr>
              </a:solidFill>
              <a:latin typeface="Arial" pitchFamily="34" charset="0"/>
              <a:cs typeface="Arial" pitchFamily="34" charset="0"/>
            </a:endParaRPr>
          </a:p>
        </p:txBody>
      </p:sp>
      <p:sp>
        <p:nvSpPr>
          <p:cNvPr id="17" name="Скругленный прямоугольник 16"/>
          <p:cNvSpPr/>
          <p:nvPr/>
        </p:nvSpPr>
        <p:spPr>
          <a:xfrm>
            <a:off x="3995936" y="5317392"/>
            <a:ext cx="1080120" cy="656941"/>
          </a:xfrm>
          <a:prstGeom prst="roundRect">
            <a:avLst/>
          </a:pr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200" b="1"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507338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Диаграмма 16"/>
          <p:cNvGraphicFramePr/>
          <p:nvPr>
            <p:extLst>
              <p:ext uri="{D42A27DB-BD31-4B8C-83A1-F6EECF244321}">
                <p14:modId xmlns:p14="http://schemas.microsoft.com/office/powerpoint/2010/main" val="4236467593"/>
              </p:ext>
            </p:extLst>
          </p:nvPr>
        </p:nvGraphicFramePr>
        <p:xfrm>
          <a:off x="319944" y="1772816"/>
          <a:ext cx="6988360" cy="438946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1"/>
          <p:cNvSpPr txBox="1">
            <a:spLocks noChangeArrowheads="1"/>
          </p:cNvSpPr>
          <p:nvPr/>
        </p:nvSpPr>
        <p:spPr bwMode="auto">
          <a:xfrm>
            <a:off x="107504" y="116259"/>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Основні функції родини</a:t>
            </a:r>
          </a:p>
        </p:txBody>
      </p:sp>
      <p:sp>
        <p:nvSpPr>
          <p:cNvPr id="59" name="Прямоугольник 3"/>
          <p:cNvSpPr>
            <a:spLocks noChangeArrowheads="1"/>
          </p:cNvSpPr>
          <p:nvPr/>
        </p:nvSpPr>
        <p:spPr bwMode="auto">
          <a:xfrm>
            <a:off x="-1" y="6237312"/>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800" dirty="0">
                <a:solidFill>
                  <a:schemeClr val="tx1">
                    <a:lumMod val="50000"/>
                    <a:lumOff val="50000"/>
                  </a:schemeClr>
                </a:solidFill>
                <a:latin typeface="Arial" panose="020B0604020202020204" pitchFamily="34" charset="0"/>
                <a:cs typeface="Arial" panose="020B0604020202020204" pitchFamily="34" charset="0"/>
              </a:rPr>
              <a:t>А1А. </a:t>
            </a:r>
            <a:r>
              <a:rPr lang="uk-UA" sz="800" dirty="0" smtClean="0">
                <a:solidFill>
                  <a:schemeClr val="tx1">
                    <a:lumMod val="50000"/>
                    <a:lumOff val="50000"/>
                  </a:schemeClr>
                </a:solidFill>
                <a:latin typeface="Arial" panose="020B0604020202020204" pitchFamily="34" charset="0"/>
                <a:cs typeface="Arial" panose="020B0604020202020204" pitchFamily="34" charset="0"/>
              </a:rPr>
              <a:t>Розташуйте ці твердження в порядку зменшення важливості. Перше - це найважливіше для Вас. </a:t>
            </a:r>
            <a:endParaRPr lang="uk-UA" sz="800" i="1" dirty="0">
              <a:solidFill>
                <a:schemeClr val="tx1">
                  <a:lumMod val="50000"/>
                  <a:lumOff val="50000"/>
                </a:schemeClr>
              </a:solidFill>
              <a:latin typeface="Arial" pitchFamily="34" charset="0"/>
              <a:cs typeface="Arial"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12</a:t>
            </a:fld>
            <a:endParaRPr lang="ru-RU" dirty="0">
              <a:latin typeface="Arial" panose="020B0604020202020204" pitchFamily="34" charset="0"/>
              <a:cs typeface="Arial" panose="020B0604020202020204" pitchFamily="34" charset="0"/>
            </a:endParaRPr>
          </a:p>
        </p:txBody>
      </p:sp>
      <p:sp>
        <p:nvSpPr>
          <p:cNvPr id="2" name="TextBox 1"/>
          <p:cNvSpPr txBox="1"/>
          <p:nvPr/>
        </p:nvSpPr>
        <p:spPr>
          <a:xfrm>
            <a:off x="323528" y="764704"/>
            <a:ext cx="8280920" cy="461665"/>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Найважливішою функцією сім’ї є вирощування дітей у люблячому середовищі (рейтинг за підвибірками не відрізняється).  </a:t>
            </a:r>
            <a:endParaRPr lang="uk-UA" sz="1200" dirty="0">
              <a:latin typeface="Arial" panose="020B0604020202020204" pitchFamily="34" charset="0"/>
              <a:cs typeface="Arial" panose="020B0604020202020204" pitchFamily="34" charset="0"/>
            </a:endParaRPr>
          </a:p>
        </p:txBody>
      </p:sp>
      <p:sp>
        <p:nvSpPr>
          <p:cNvPr id="12" name="TextBox 11"/>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graphicFrame>
        <p:nvGraphicFramePr>
          <p:cNvPr id="15" name="Диаграмма 14"/>
          <p:cNvGraphicFramePr/>
          <p:nvPr>
            <p:extLst>
              <p:ext uri="{D42A27DB-BD31-4B8C-83A1-F6EECF244321}">
                <p14:modId xmlns:p14="http://schemas.microsoft.com/office/powerpoint/2010/main" val="1984525943"/>
              </p:ext>
            </p:extLst>
          </p:nvPr>
        </p:nvGraphicFramePr>
        <p:xfrm>
          <a:off x="4932040" y="1006081"/>
          <a:ext cx="4752528" cy="508721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10"/>
          <p:cNvSpPr txBox="1">
            <a:spLocks noChangeArrowheads="1"/>
          </p:cNvSpPr>
          <p:nvPr/>
        </p:nvSpPr>
        <p:spPr bwMode="auto">
          <a:xfrm>
            <a:off x="5076056" y="1431940"/>
            <a:ext cx="4320480" cy="276999"/>
          </a:xfrm>
          <a:prstGeom prst="rect">
            <a:avLst/>
          </a:prstGeom>
          <a:noFill/>
          <a:ln w="9525">
            <a:noFill/>
            <a:miter lim="800000"/>
            <a:headEnd/>
            <a:tailEnd/>
          </a:ln>
          <a:effectLst/>
        </p:spPr>
        <p:txBody>
          <a:bodyPr wrap="square">
            <a:spAutoFit/>
          </a:bodyPr>
          <a:lstStyle/>
          <a:p>
            <a:pPr eaLnBrk="1" hangingPunct="1">
              <a:spcBef>
                <a:spcPct val="50000"/>
              </a:spcBef>
              <a:defRPr/>
            </a:pPr>
            <a:r>
              <a:rPr lang="uk-UA" sz="1200" b="1" dirty="0" smtClean="0">
                <a:solidFill>
                  <a:schemeClr val="tx1">
                    <a:lumMod val="50000"/>
                    <a:lumOff val="50000"/>
                  </a:schemeClr>
                </a:solidFill>
                <a:latin typeface="Arial" pitchFamily="34" charset="0"/>
                <a:cs typeface="Arial" pitchFamily="34" charset="0"/>
              </a:rPr>
              <a:t>Особливості сприйняття за</a:t>
            </a:r>
            <a:r>
              <a:rPr lang="en-US" sz="1200" b="1" dirty="0" smtClean="0">
                <a:solidFill>
                  <a:schemeClr val="tx1">
                    <a:lumMod val="50000"/>
                    <a:lumOff val="50000"/>
                  </a:schemeClr>
                </a:solidFill>
                <a:latin typeface="Arial" pitchFamily="34" charset="0"/>
                <a:cs typeface="Arial" pitchFamily="34" charset="0"/>
              </a:rPr>
              <a:t> </a:t>
            </a:r>
            <a:r>
              <a:rPr lang="uk-UA" sz="1200" b="1" dirty="0" smtClean="0">
                <a:solidFill>
                  <a:schemeClr val="tx1">
                    <a:lumMod val="50000"/>
                    <a:lumOff val="50000"/>
                  </a:schemeClr>
                </a:solidFill>
                <a:latin typeface="Arial" pitchFamily="34" charset="0"/>
                <a:cs typeface="Arial" pitchFamily="34" charset="0"/>
              </a:rPr>
              <a:t>регіонами (перше місце)</a:t>
            </a:r>
            <a:endParaRPr lang="ru-RU" sz="1200" b="1"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43656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1"/>
          <p:cNvSpPr txBox="1">
            <a:spLocks noChangeArrowheads="1"/>
          </p:cNvSpPr>
          <p:nvPr/>
        </p:nvSpPr>
        <p:spPr bwMode="auto">
          <a:xfrm>
            <a:off x="107504" y="116259"/>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Обов'язки родини перед дитиною</a:t>
            </a:r>
          </a:p>
        </p:txBody>
      </p:sp>
      <p:sp>
        <p:nvSpPr>
          <p:cNvPr id="59" name="Прямоугольник 3"/>
          <p:cNvSpPr>
            <a:spLocks noChangeArrowheads="1"/>
          </p:cNvSpPr>
          <p:nvPr/>
        </p:nvSpPr>
        <p:spPr bwMode="auto">
          <a:xfrm>
            <a:off x="-1" y="6237312"/>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А2. Як Ви вважаєте, які обов'язки повинні бути у сім'ї  по відношенню до дитини?</a:t>
            </a:r>
            <a:endParaRPr lang="uk-UA" sz="800" i="1" dirty="0">
              <a:solidFill>
                <a:schemeClr val="tx1">
                  <a:lumMod val="50000"/>
                  <a:lumOff val="50000"/>
                </a:schemeClr>
              </a:solidFill>
              <a:latin typeface="Arial" pitchFamily="34" charset="0"/>
              <a:cs typeface="Arial"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13</a:t>
            </a:fld>
            <a:endParaRPr lang="ru-RU" dirty="0">
              <a:latin typeface="Arial" panose="020B0604020202020204" pitchFamily="34" charset="0"/>
              <a:cs typeface="Arial" panose="020B0604020202020204" pitchFamily="34" charset="0"/>
            </a:endParaRPr>
          </a:p>
        </p:txBody>
      </p:sp>
      <p:sp>
        <p:nvSpPr>
          <p:cNvPr id="12" name="TextBox 11"/>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graphicFrame>
        <p:nvGraphicFramePr>
          <p:cNvPr id="15" name="Диаграмма 14"/>
          <p:cNvGraphicFramePr/>
          <p:nvPr>
            <p:extLst>
              <p:ext uri="{D42A27DB-BD31-4B8C-83A1-F6EECF244321}">
                <p14:modId xmlns:p14="http://schemas.microsoft.com/office/powerpoint/2010/main" val="3971601248"/>
              </p:ext>
            </p:extLst>
          </p:nvPr>
        </p:nvGraphicFramePr>
        <p:xfrm>
          <a:off x="323528" y="1006081"/>
          <a:ext cx="9361040" cy="508721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23528" y="764704"/>
            <a:ext cx="8280920" cy="830997"/>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Основними обов’язками родини по відношенню до дитини вважаються  турбота про здоров’я, про розвиток та виховання поваги, надання освіти.  Безпека дитина частіше називається на Сході, Півдні та у Харкові, захист прав та інтересів  та утримання дітей – на Півдні, у Львові та у Харкові,  забезпечення гідного рівня життя – у Львові та Харкові.</a:t>
            </a:r>
            <a:endParaRPr lang="uk-U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213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1"/>
          <p:cNvSpPr txBox="1">
            <a:spLocks noChangeArrowheads="1"/>
          </p:cNvSpPr>
          <p:nvPr/>
        </p:nvSpPr>
        <p:spPr bwMode="auto">
          <a:xfrm>
            <a:off x="107504" y="116259"/>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Обізнаність про різні форми виховання</a:t>
            </a:r>
          </a:p>
        </p:txBody>
      </p:sp>
      <p:sp>
        <p:nvSpPr>
          <p:cNvPr id="59" name="Прямоугольник 3"/>
          <p:cNvSpPr>
            <a:spLocks noChangeArrowheads="1"/>
          </p:cNvSpPr>
          <p:nvPr/>
        </p:nvSpPr>
        <p:spPr bwMode="auto">
          <a:xfrm>
            <a:off x="-1" y="6237312"/>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А4. Які форми сімейного виховання дітей Ви знаєте? </a:t>
            </a:r>
            <a:endParaRPr lang="uk-UA" sz="800" i="1" dirty="0">
              <a:solidFill>
                <a:schemeClr val="tx1">
                  <a:lumMod val="50000"/>
                  <a:lumOff val="50000"/>
                </a:schemeClr>
              </a:solidFill>
              <a:latin typeface="Arial" pitchFamily="34" charset="0"/>
              <a:cs typeface="Arial"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14</a:t>
            </a:fld>
            <a:endParaRPr lang="ru-RU" dirty="0">
              <a:latin typeface="Arial" panose="020B0604020202020204" pitchFamily="34" charset="0"/>
              <a:cs typeface="Arial" panose="020B0604020202020204" pitchFamily="34" charset="0"/>
            </a:endParaRPr>
          </a:p>
        </p:txBody>
      </p:sp>
      <p:sp>
        <p:nvSpPr>
          <p:cNvPr id="12" name="TextBox 11"/>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graphicFrame>
        <p:nvGraphicFramePr>
          <p:cNvPr id="15" name="Диаграмма 14"/>
          <p:cNvGraphicFramePr/>
          <p:nvPr>
            <p:extLst>
              <p:ext uri="{D42A27DB-BD31-4B8C-83A1-F6EECF244321}">
                <p14:modId xmlns:p14="http://schemas.microsoft.com/office/powerpoint/2010/main" val="1863239903"/>
              </p:ext>
            </p:extLst>
          </p:nvPr>
        </p:nvGraphicFramePr>
        <p:xfrm>
          <a:off x="323528" y="1006081"/>
          <a:ext cx="9361040" cy="508721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23528" y="764704"/>
            <a:ext cx="8280920" cy="461665"/>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Загалом суспільство обізнане про більшість форм виховання дітей, найменш відомим є формат патронатної сім’ї. Найбільш обізнані про різноманітні форми виховання жителі Півночі та Харкова, найменше – у Львові.</a:t>
            </a:r>
            <a:endParaRPr lang="uk-U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812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1"/>
          <p:cNvSpPr txBox="1">
            <a:spLocks noChangeArrowheads="1"/>
          </p:cNvSpPr>
          <p:nvPr/>
        </p:nvSpPr>
        <p:spPr bwMode="auto">
          <a:xfrm>
            <a:off x="107504" y="116259"/>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Схвалення різних форми виховання (Т2В)</a:t>
            </a:r>
          </a:p>
        </p:txBody>
      </p:sp>
      <p:sp>
        <p:nvSpPr>
          <p:cNvPr id="59" name="Прямоугольник 3"/>
          <p:cNvSpPr>
            <a:spLocks noChangeArrowheads="1"/>
          </p:cNvSpPr>
          <p:nvPr/>
        </p:nvSpPr>
        <p:spPr bwMode="auto">
          <a:xfrm>
            <a:off x="-1" y="6237312"/>
            <a:ext cx="87484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А5. Як ви ставитеся до кожної з форм сімейного виховання - оцініть за шкалою від 1 до 5, де 1 - абсолютно не підтримую / не схвалюю таку форму, а 5 - повністю підтримую / схвалюю таку форму опіки. </a:t>
            </a:r>
            <a:endParaRPr lang="uk-UA" sz="800" i="1" dirty="0">
              <a:solidFill>
                <a:schemeClr val="tx1">
                  <a:lumMod val="50000"/>
                  <a:lumOff val="50000"/>
                </a:schemeClr>
              </a:solidFill>
              <a:latin typeface="Arial" pitchFamily="34" charset="0"/>
              <a:cs typeface="Arial"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15</a:t>
            </a:fld>
            <a:endParaRPr lang="ru-RU" dirty="0">
              <a:latin typeface="Arial" panose="020B0604020202020204" pitchFamily="34" charset="0"/>
              <a:cs typeface="Arial" panose="020B0604020202020204" pitchFamily="34" charset="0"/>
            </a:endParaRPr>
          </a:p>
        </p:txBody>
      </p:sp>
      <p:sp>
        <p:nvSpPr>
          <p:cNvPr id="12" name="TextBox 11"/>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graphicFrame>
        <p:nvGraphicFramePr>
          <p:cNvPr id="15" name="Диаграмма 14"/>
          <p:cNvGraphicFramePr/>
          <p:nvPr>
            <p:extLst>
              <p:ext uri="{D42A27DB-BD31-4B8C-83A1-F6EECF244321}">
                <p14:modId xmlns:p14="http://schemas.microsoft.com/office/powerpoint/2010/main" val="3172607229"/>
              </p:ext>
            </p:extLst>
          </p:nvPr>
        </p:nvGraphicFramePr>
        <p:xfrm>
          <a:off x="323528" y="1006081"/>
          <a:ext cx="9361040" cy="508721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23528" y="692696"/>
            <a:ext cx="8280920" cy="646331"/>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Найбільшого схвалення заслуговують повні сім’ї з двома або одним з біологічних батьків та сім’ї з усиновленими дітьми, найменшого – державні дитячі будинки та інтернати. Загальний рейтинг оцінок в цілому не відрізняється у підвибірках.   </a:t>
            </a:r>
            <a:endParaRPr lang="uk-UA" sz="1200" dirty="0">
              <a:latin typeface="Arial" panose="020B0604020202020204" pitchFamily="34" charset="0"/>
              <a:cs typeface="Arial" panose="020B0604020202020204" pitchFamily="34" charset="0"/>
            </a:endParaRPr>
          </a:p>
        </p:txBody>
      </p:sp>
      <p:sp>
        <p:nvSpPr>
          <p:cNvPr id="16" name="Text Box 10"/>
          <p:cNvSpPr txBox="1">
            <a:spLocks noChangeArrowheads="1"/>
          </p:cNvSpPr>
          <p:nvPr/>
        </p:nvSpPr>
        <p:spPr bwMode="auto">
          <a:xfrm>
            <a:off x="2699792" y="1357317"/>
            <a:ext cx="5616624" cy="276999"/>
          </a:xfrm>
          <a:prstGeom prst="rect">
            <a:avLst/>
          </a:prstGeom>
          <a:noFill/>
          <a:ln w="9525">
            <a:noFill/>
            <a:miter lim="800000"/>
            <a:headEnd/>
            <a:tailEnd/>
          </a:ln>
          <a:effectLst/>
        </p:spPr>
        <p:txBody>
          <a:bodyPr wrap="square">
            <a:spAutoFit/>
          </a:bodyPr>
          <a:lstStyle/>
          <a:p>
            <a:pPr>
              <a:spcBef>
                <a:spcPct val="50000"/>
              </a:spcBef>
              <a:defRPr/>
            </a:pPr>
            <a:r>
              <a:rPr lang="uk-UA" sz="1200" b="1" dirty="0">
                <a:solidFill>
                  <a:schemeClr val="tx1">
                    <a:lumMod val="50000"/>
                    <a:lumOff val="50000"/>
                  </a:schemeClr>
                </a:solidFill>
                <a:latin typeface="Arial" pitchFamily="34" charset="0"/>
                <a:cs typeface="Arial" pitchFamily="34" charset="0"/>
              </a:rPr>
              <a:t>Ступінь </a:t>
            </a:r>
            <a:r>
              <a:rPr lang="uk-UA" sz="1200" b="1" dirty="0" smtClean="0">
                <a:solidFill>
                  <a:schemeClr val="tx1">
                    <a:lumMod val="50000"/>
                    <a:lumOff val="50000"/>
                  </a:schemeClr>
                </a:solidFill>
                <a:latin typeface="Arial" pitchFamily="34" charset="0"/>
                <a:cs typeface="Arial" pitchFamily="34" charset="0"/>
              </a:rPr>
              <a:t>схвалення </a:t>
            </a:r>
            <a:r>
              <a:rPr lang="uk-UA" sz="1100" dirty="0" smtClean="0">
                <a:solidFill>
                  <a:schemeClr val="tx1">
                    <a:lumMod val="50000"/>
                    <a:lumOff val="50000"/>
                  </a:schemeClr>
                </a:solidFill>
                <a:latin typeface="Arial" pitchFamily="34" charset="0"/>
                <a:cs typeface="Arial" pitchFamily="34" charset="0"/>
              </a:rPr>
              <a:t>(«скоріше схвалюю» + «повністю схвалюю»)</a:t>
            </a:r>
            <a:endParaRPr lang="uk-UA" sz="11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109841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Содержимое 2"/>
          <p:cNvSpPr>
            <a:spLocks noGrp="1"/>
          </p:cNvSpPr>
          <p:nvPr>
            <p:ph idx="1"/>
          </p:nvPr>
        </p:nvSpPr>
        <p:spPr>
          <a:xfrm>
            <a:off x="395288" y="836712"/>
            <a:ext cx="8497887" cy="5543550"/>
          </a:xfrm>
          <a:ln>
            <a:solidFill>
              <a:srgbClr val="FF9900"/>
            </a:solidFill>
            <a:miter lim="800000"/>
            <a:headEnd/>
            <a:tailEnd/>
          </a:ln>
        </p:spPr>
        <p:txBody>
          <a:bodyPr>
            <a:normAutofit lnSpcReduction="10000"/>
          </a:bodyPr>
          <a:lstStyle/>
          <a:p>
            <a:pPr eaLnBrk="1" hangingPunct="1">
              <a:buFont typeface="Arial" charset="0"/>
              <a:buNone/>
            </a:pPr>
            <a:endParaRPr lang="uk-UA" altLang="uk-UA" sz="1800" dirty="0" smtClean="0">
              <a:latin typeface="Arial" panose="020B0604020202020204" pitchFamily="34" charset="0"/>
              <a:cs typeface="Arial" panose="020B0604020202020204" pitchFamily="34" charset="0"/>
            </a:endParaRPr>
          </a:p>
          <a:p>
            <a:pPr eaLnBrk="1" hangingPunct="1">
              <a:buFont typeface="Arial" charset="0"/>
              <a:buNone/>
            </a:pPr>
            <a:r>
              <a:rPr lang="uk-UA" altLang="uk-UA" sz="1800" dirty="0" smtClean="0">
                <a:latin typeface="Arial" panose="020B0604020202020204" pitchFamily="34" charset="0"/>
                <a:cs typeface="Arial" panose="020B0604020202020204" pitchFamily="34" charset="0"/>
              </a:rPr>
              <a:t>Всі експерти одностайні щодо важливості та необхідності виховання дитини саме у сім’ї. </a:t>
            </a:r>
          </a:p>
          <a:p>
            <a:pPr eaLnBrk="1" hangingPunct="1">
              <a:buFont typeface="Arial" charset="0"/>
              <a:buNone/>
            </a:pPr>
            <a:endParaRPr lang="uk-UA" altLang="uk-UA" sz="1800" dirty="0" smtClean="0">
              <a:latin typeface="Arial" panose="020B0604020202020204" pitchFamily="34" charset="0"/>
              <a:cs typeface="Arial" panose="020B0604020202020204" pitchFamily="34" charset="0"/>
            </a:endParaRPr>
          </a:p>
          <a:p>
            <a:pPr eaLnBrk="1" hangingPunct="1">
              <a:buFont typeface="Arial" charset="0"/>
              <a:buNone/>
            </a:pPr>
            <a:r>
              <a:rPr lang="uk-UA" altLang="uk-UA" sz="1800" dirty="0" smtClean="0">
                <a:latin typeface="Arial" panose="020B0604020202020204" pitchFamily="34" charset="0"/>
                <a:cs typeface="Arial" panose="020B0604020202020204" pitchFamily="34" charset="0"/>
              </a:rPr>
              <a:t>Основні застереження:</a:t>
            </a:r>
          </a:p>
          <a:p>
            <a:pPr eaLnBrk="1" hangingPunct="1"/>
            <a:r>
              <a:rPr lang="uk-UA" altLang="uk-UA" sz="1800" dirty="0" smtClean="0">
                <a:latin typeface="Arial" panose="020B0604020202020204" pitchFamily="34" charset="0"/>
                <a:cs typeface="Arial" panose="020B0604020202020204" pitchFamily="34" charset="0"/>
              </a:rPr>
              <a:t>Попередження зловживання з боку тих, хто використовує дитину  як можливість заробити кошти, які держава сплачує опікунам або прийомним батькам</a:t>
            </a:r>
          </a:p>
          <a:p>
            <a:pPr eaLnBrk="1" hangingPunct="1"/>
            <a:r>
              <a:rPr lang="uk-UA" altLang="uk-UA" sz="1800" dirty="0" smtClean="0">
                <a:latin typeface="Arial" panose="020B0604020202020204" pitchFamily="34" charset="0"/>
                <a:cs typeface="Arial" panose="020B0604020202020204" pitchFamily="34" charset="0"/>
              </a:rPr>
              <a:t>Необхідність психологічної допомоги</a:t>
            </a:r>
            <a:r>
              <a:rPr lang="uk-UA" altLang="uk-UA" sz="1800" dirty="0" smtClean="0">
                <a:latin typeface="Arial" panose="020B0604020202020204" pitchFamily="34" charset="0"/>
                <a:cs typeface="Arial" panose="020B0604020202020204" pitchFamily="34" charset="0"/>
              </a:rPr>
              <a:t>/</a:t>
            </a:r>
            <a:r>
              <a:rPr lang="en-US" altLang="uk-UA" sz="1800" dirty="0" smtClean="0">
                <a:latin typeface="Arial" panose="020B0604020202020204" pitchFamily="34" charset="0"/>
                <a:cs typeface="Arial" panose="020B0604020202020204" pitchFamily="34" charset="0"/>
              </a:rPr>
              <a:t> </a:t>
            </a:r>
            <a:r>
              <a:rPr lang="uk-UA" altLang="uk-UA" sz="1800" dirty="0" smtClean="0">
                <a:latin typeface="Arial" panose="020B0604020202020204" pitchFamily="34" charset="0"/>
                <a:cs typeface="Arial" panose="020B0604020202020204" pitchFamily="34" charset="0"/>
              </a:rPr>
              <a:t>супроводу  </a:t>
            </a:r>
            <a:r>
              <a:rPr lang="uk-UA" altLang="uk-UA" sz="1800" dirty="0" smtClean="0">
                <a:latin typeface="Arial" panose="020B0604020202020204" pitchFamily="34" charset="0"/>
                <a:cs typeface="Arial" panose="020B0604020202020204" pitchFamily="34" charset="0"/>
              </a:rPr>
              <a:t>прийомним батькам або опікунам для подолання всіх труднощів виховання прийомної дитини.</a:t>
            </a:r>
          </a:p>
          <a:p>
            <a:pPr eaLnBrk="1" hangingPunct="1"/>
            <a:r>
              <a:rPr lang="uk-UA" altLang="uk-UA" sz="1800" dirty="0" smtClean="0">
                <a:latin typeface="Arial" panose="020B0604020202020204" pitchFamily="34" charset="0"/>
                <a:cs typeface="Arial" panose="020B0604020202020204" pitchFamily="34" charset="0"/>
              </a:rPr>
              <a:t>Сім’ї, в якій існує загроза життю та здоров’ю дитини, не мають права виховувати дітей (“</a:t>
            </a:r>
            <a:r>
              <a:rPr lang="ru-RU" altLang="uk-UA" sz="1600" i="1" dirty="0" smtClean="0">
                <a:latin typeface="Arial" panose="020B0604020202020204" pitchFamily="34" charset="0"/>
                <a:cs typeface="Arial" panose="020B0604020202020204" pitchFamily="34" charset="0"/>
              </a:rPr>
              <a:t>Для меня речь не идет о том, лучше ли семейная модель или не семейная, а речь о том, лучше ли конкретная семья, или какая-то другая форма семьи. Но если ребенку что-то угрожает, если угрожает его жизни, если угрожает его здоровью, его развитию, то безусловно, ребенок должен быть перемещен туда, где ему будет безопасно. Но это «безопасно», с моей точки зрения – не интернат</a:t>
            </a:r>
            <a:r>
              <a:rPr lang="ru-RU" altLang="uk-UA" sz="1800" i="1" dirty="0" smtClean="0">
                <a:latin typeface="Arial" panose="020B0604020202020204" pitchFamily="34" charset="0"/>
                <a:cs typeface="Arial" panose="020B0604020202020204" pitchFamily="34" charset="0"/>
              </a:rPr>
              <a:t>»).</a:t>
            </a:r>
          </a:p>
          <a:p>
            <a:pPr eaLnBrk="1" hangingPunct="1"/>
            <a:r>
              <a:rPr lang="uk-UA" altLang="uk-UA" sz="1800" dirty="0" smtClean="0">
                <a:latin typeface="Arial" panose="020B0604020202020204" pitchFamily="34" charset="0"/>
                <a:cs typeface="Arial" panose="020B0604020202020204" pitchFamily="34" charset="0"/>
              </a:rPr>
              <a:t>Держава не повинна “забувати” про  соціальну відповідальність. Батьки несуть відповідальність за дитину, а держава – за сім</a:t>
            </a:r>
            <a:r>
              <a:rPr lang="en-US" altLang="uk-UA" sz="1800" dirty="0" smtClean="0">
                <a:latin typeface="Arial" panose="020B0604020202020204" pitchFamily="34" charset="0"/>
                <a:cs typeface="Arial" panose="020B0604020202020204" pitchFamily="34" charset="0"/>
              </a:rPr>
              <a:t>’</a:t>
            </a:r>
            <a:r>
              <a:rPr lang="ru-RU" altLang="uk-UA" sz="1800" dirty="0" smtClean="0">
                <a:latin typeface="Arial" panose="020B0604020202020204" pitchFamily="34" charset="0"/>
                <a:cs typeface="Arial" panose="020B0604020202020204" pitchFamily="34" charset="0"/>
              </a:rPr>
              <a:t>ю.</a:t>
            </a:r>
            <a:endParaRPr lang="uk-UA" altLang="uk-UA" sz="1800" dirty="0" smtClean="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pPr>
              <a:defRPr/>
            </a:pPr>
            <a:fld id="{743F45D8-252D-4060-A140-FE609EF9BEFE}" type="slidenum">
              <a:rPr lang="ru-RU" smtClean="0"/>
              <a:pPr>
                <a:defRPr/>
              </a:pPr>
              <a:t>16</a:t>
            </a:fld>
            <a:endParaRPr lang="ru-RU" dirty="0"/>
          </a:p>
        </p:txBody>
      </p:sp>
      <p:sp>
        <p:nvSpPr>
          <p:cNvPr id="5" name="Заголовок 1"/>
          <p:cNvSpPr txBox="1">
            <a:spLocks/>
          </p:cNvSpPr>
          <p:nvPr/>
        </p:nvSpPr>
        <p:spPr bwMode="auto">
          <a:xfrm>
            <a:off x="35496" y="8701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ru-RU"/>
            </a:defPPr>
            <a:lvl1pPr eaLnBrk="0" fontAlgn="base" hangingPunct="0">
              <a:spcBef>
                <a:spcPct val="0"/>
              </a:spcBef>
              <a:spcAft>
                <a:spcPct val="0"/>
              </a:spcAft>
              <a:defRPr sz="2400" b="1">
                <a:solidFill>
                  <a:srgbClr val="FFCC00"/>
                </a:solidFill>
                <a:effectLst>
                  <a:outerShdw blurRad="38100" dist="38100" dir="2700000" algn="tl">
                    <a:srgbClr val="000000">
                      <a:alpha val="43137"/>
                    </a:srgbClr>
                  </a:outerShdw>
                </a:effectLst>
                <a:latin typeface="Arial" pitchFamily="34" charset="0"/>
                <a:ea typeface="+mj-ea"/>
                <a:cs typeface="Arial"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uk-UA" dirty="0"/>
              <a:t>Виховання в сім</a:t>
            </a:r>
            <a:r>
              <a:rPr lang="en-US" dirty="0"/>
              <a:t>’</a:t>
            </a:r>
            <a:r>
              <a:rPr lang="uk-UA" dirty="0"/>
              <a:t>ї: експертна думка</a:t>
            </a:r>
            <a:endParaRPr lang="ru-RU" dirty="0"/>
          </a:p>
        </p:txBody>
      </p:sp>
    </p:spTree>
    <p:extLst>
      <p:ext uri="{BB962C8B-B14F-4D97-AF65-F5344CB8AC3E}">
        <p14:creationId xmlns:p14="http://schemas.microsoft.com/office/powerpoint/2010/main" val="1934469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76872"/>
            <a:ext cx="8229600" cy="854968"/>
          </a:xfrm>
          <a:noFill/>
        </p:spPr>
        <p:txBody>
          <a:bodyPr>
            <a:normAutofit fontScale="90000"/>
          </a:bodyPr>
          <a:lstStyle/>
          <a:p>
            <a:r>
              <a:rPr lang="uk-UA" dirty="0" smtClean="0"/>
              <a:t>Оцінка поширеності усиновлення та готовність громади до дій в їх інтересах</a:t>
            </a:r>
            <a:endParaRPr lang="uk-UA" dirty="0"/>
          </a:p>
        </p:txBody>
      </p:sp>
      <p:sp>
        <p:nvSpPr>
          <p:cNvPr id="4" name="Номер слайда 3"/>
          <p:cNvSpPr>
            <a:spLocks noGrp="1"/>
          </p:cNvSpPr>
          <p:nvPr>
            <p:ph type="sldNum" sz="quarter" idx="12"/>
          </p:nvPr>
        </p:nvSpPr>
        <p:spPr/>
        <p:txBody>
          <a:bodyPr/>
          <a:lstStyle/>
          <a:p>
            <a:fld id="{7849B4F2-8DD6-4E11-AC0E-6374BB627AC3}" type="slidenum">
              <a:rPr lang="uk-UA" smtClean="0">
                <a:latin typeface="Arial" panose="020B0604020202020204" pitchFamily="34" charset="0"/>
                <a:cs typeface="Arial" panose="020B0604020202020204" pitchFamily="34" charset="0"/>
              </a:rPr>
              <a:pPr/>
              <a:t>17</a:t>
            </a:fld>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972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1"/>
          <p:cNvSpPr txBox="1">
            <a:spLocks noChangeArrowheads="1"/>
          </p:cNvSpPr>
          <p:nvPr/>
        </p:nvSpPr>
        <p:spPr bwMode="auto">
          <a:xfrm>
            <a:off x="107504" y="116259"/>
            <a:ext cx="7510462" cy="461665"/>
          </a:xfrm>
          <a:prstGeom prst="rect">
            <a:avLst/>
          </a:prstGeom>
          <a:noFill/>
          <a:ln>
            <a:noFill/>
          </a:ln>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Ставлення до усиновлення</a:t>
            </a:r>
            <a:endParaRPr lang="uk-UA" sz="2400" b="1" dirty="0">
              <a:solidFill>
                <a:srgbClr val="FFCC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2" name="Object 3"/>
          <p:cNvGraphicFramePr>
            <a:graphicFrameLocks noChangeAspect="1"/>
          </p:cNvGraphicFramePr>
          <p:nvPr>
            <p:extLst>
              <p:ext uri="{D42A27DB-BD31-4B8C-83A1-F6EECF244321}">
                <p14:modId xmlns:p14="http://schemas.microsoft.com/office/powerpoint/2010/main" val="2002062619"/>
              </p:ext>
            </p:extLst>
          </p:nvPr>
        </p:nvGraphicFramePr>
        <p:xfrm>
          <a:off x="-144016" y="2852936"/>
          <a:ext cx="9396536"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13"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18</a:t>
            </a:fld>
            <a:endParaRPr lang="ru-RU" dirty="0">
              <a:latin typeface="Arial" panose="020B0604020202020204" pitchFamily="34" charset="0"/>
              <a:cs typeface="Arial" panose="020B0604020202020204" pitchFamily="34" charset="0"/>
            </a:endParaRPr>
          </a:p>
        </p:txBody>
      </p:sp>
      <p:sp>
        <p:nvSpPr>
          <p:cNvPr id="26" name="TextBox 25"/>
          <p:cNvSpPr txBox="1"/>
          <p:nvPr/>
        </p:nvSpPr>
        <p:spPr>
          <a:xfrm>
            <a:off x="323528" y="692696"/>
            <a:ext cx="8280920" cy="461665"/>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Переважна більшість опитаних згодні, що дитина має рости та виховуватись у родині. Разом з тим найбільшого схвалення та готовності до усиновлення мають немовляти, які в дит будинку проводять якнайменше часу.</a:t>
            </a:r>
            <a:endParaRPr lang="uk-UA" sz="1200" dirty="0">
              <a:latin typeface="Arial" panose="020B0604020202020204" pitchFamily="34" charset="0"/>
              <a:cs typeface="Arial" panose="020B0604020202020204" pitchFamily="34" charset="0"/>
            </a:endParaRPr>
          </a:p>
        </p:txBody>
      </p:sp>
      <p:sp>
        <p:nvSpPr>
          <p:cNvPr id="27" name="Прямоугольник 3"/>
          <p:cNvSpPr>
            <a:spLocks noChangeArrowheads="1"/>
          </p:cNvSpPr>
          <p:nvPr/>
        </p:nvSpPr>
        <p:spPr bwMode="auto">
          <a:xfrm>
            <a:off x="-1" y="6063679"/>
            <a:ext cx="8748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А3. Оцініть за шкалою наскільки Ви згодні з таким твердженням: «Кожній дитині потрібна родина»</a:t>
            </a:r>
          </a:p>
          <a:p>
            <a:r>
              <a:rPr lang="uk-UA" sz="800" dirty="0" smtClean="0">
                <a:solidFill>
                  <a:schemeClr val="tx1">
                    <a:lumMod val="50000"/>
                    <a:lumOff val="50000"/>
                  </a:schemeClr>
                </a:solidFill>
                <a:latin typeface="Arial" panose="020B0604020202020204" pitchFamily="34" charset="0"/>
                <a:cs typeface="Arial" panose="020B0604020202020204" pitchFamily="34" charset="0"/>
              </a:rPr>
              <a:t>А6.1. Які форми усиновлення Ви схвалюєте найбільше? </a:t>
            </a:r>
          </a:p>
          <a:p>
            <a:r>
              <a:rPr lang="uk-UA" sz="800" dirty="0" smtClean="0">
                <a:solidFill>
                  <a:schemeClr val="tx1">
                    <a:lumMod val="50000"/>
                    <a:lumOff val="50000"/>
                  </a:schemeClr>
                </a:solidFill>
                <a:latin typeface="Arial" panose="020B0604020202020204" pitchFamily="34" charset="0"/>
                <a:cs typeface="Arial" panose="020B0604020202020204" pitchFamily="34" charset="0"/>
              </a:rPr>
              <a:t>А6.2. Якщо уявити, що Ви вирішили усиновити дитину, то яку форму усиновлення Ви б обрали? </a:t>
            </a:r>
            <a:endParaRPr lang="uk-UA"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8" name="TextBox 27"/>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graphicFrame>
        <p:nvGraphicFramePr>
          <p:cNvPr id="8" name="Диаграмма 7"/>
          <p:cNvGraphicFramePr/>
          <p:nvPr>
            <p:extLst>
              <p:ext uri="{D42A27DB-BD31-4B8C-83A1-F6EECF244321}">
                <p14:modId xmlns:p14="http://schemas.microsoft.com/office/powerpoint/2010/main" val="1370911993"/>
              </p:ext>
            </p:extLst>
          </p:nvPr>
        </p:nvGraphicFramePr>
        <p:xfrm>
          <a:off x="503548" y="1334864"/>
          <a:ext cx="7920880" cy="18061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10"/>
          <p:cNvSpPr txBox="1">
            <a:spLocks noChangeArrowheads="1"/>
          </p:cNvSpPr>
          <p:nvPr/>
        </p:nvSpPr>
        <p:spPr bwMode="auto">
          <a:xfrm>
            <a:off x="899592" y="1273889"/>
            <a:ext cx="5616624" cy="276999"/>
          </a:xfrm>
          <a:prstGeom prst="rect">
            <a:avLst/>
          </a:prstGeom>
          <a:noFill/>
          <a:ln w="9525">
            <a:noFill/>
            <a:miter lim="800000"/>
            <a:headEnd/>
            <a:tailEnd/>
          </a:ln>
          <a:effectLst/>
        </p:spPr>
        <p:txBody>
          <a:bodyPr wrap="square">
            <a:spAutoFit/>
          </a:bodyPr>
          <a:lstStyle/>
          <a:p>
            <a:pPr>
              <a:spcBef>
                <a:spcPct val="50000"/>
              </a:spcBef>
              <a:defRPr/>
            </a:pPr>
            <a:r>
              <a:rPr lang="uk-UA" sz="1200" b="1" dirty="0">
                <a:solidFill>
                  <a:schemeClr val="tx1">
                    <a:lumMod val="50000"/>
                    <a:lumOff val="50000"/>
                  </a:schemeClr>
                </a:solidFill>
                <a:latin typeface="Arial" pitchFamily="34" charset="0"/>
                <a:cs typeface="Arial" pitchFamily="34" charset="0"/>
              </a:rPr>
              <a:t>Ступінь </a:t>
            </a:r>
            <a:r>
              <a:rPr lang="uk-UA" sz="1200" b="1" dirty="0" smtClean="0">
                <a:solidFill>
                  <a:schemeClr val="tx1">
                    <a:lumMod val="50000"/>
                    <a:lumOff val="50000"/>
                  </a:schemeClr>
                </a:solidFill>
                <a:latin typeface="Arial" pitchFamily="34" charset="0"/>
                <a:cs typeface="Arial" pitchFamily="34" charset="0"/>
              </a:rPr>
              <a:t>згоди з твердженням «Кожній дитині потрібна родина»</a:t>
            </a:r>
            <a:endParaRPr lang="uk-UA" sz="1100" dirty="0">
              <a:solidFill>
                <a:schemeClr val="tx1">
                  <a:lumMod val="50000"/>
                  <a:lumOff val="50000"/>
                </a:schemeClr>
              </a:solidFill>
              <a:latin typeface="Arial" pitchFamily="34" charset="0"/>
              <a:cs typeface="Arial" pitchFamily="34" charset="0"/>
            </a:endParaRPr>
          </a:p>
        </p:txBody>
      </p:sp>
      <p:sp>
        <p:nvSpPr>
          <p:cNvPr id="14" name="Text Box 10"/>
          <p:cNvSpPr txBox="1">
            <a:spLocks noChangeArrowheads="1"/>
          </p:cNvSpPr>
          <p:nvPr/>
        </p:nvSpPr>
        <p:spPr bwMode="auto">
          <a:xfrm>
            <a:off x="683568" y="2564904"/>
            <a:ext cx="5616624" cy="276999"/>
          </a:xfrm>
          <a:prstGeom prst="rect">
            <a:avLst/>
          </a:prstGeom>
          <a:noFill/>
          <a:ln w="9525">
            <a:noFill/>
            <a:miter lim="800000"/>
            <a:headEnd/>
            <a:tailEnd/>
          </a:ln>
          <a:effectLst/>
        </p:spPr>
        <p:txBody>
          <a:bodyPr wrap="square">
            <a:spAutoFit/>
          </a:bodyPr>
          <a:lstStyle/>
          <a:p>
            <a:pPr>
              <a:spcBef>
                <a:spcPct val="50000"/>
              </a:spcBef>
              <a:defRPr/>
            </a:pPr>
            <a:r>
              <a:rPr lang="uk-UA" sz="1200" b="1" dirty="0" smtClean="0">
                <a:solidFill>
                  <a:schemeClr val="tx1">
                    <a:lumMod val="50000"/>
                    <a:lumOff val="50000"/>
                  </a:schemeClr>
                </a:solidFill>
                <a:latin typeface="Arial" pitchFamily="34" charset="0"/>
                <a:cs typeface="Arial" pitchFamily="34" charset="0"/>
              </a:rPr>
              <a:t>Ставлення до форм опіки</a:t>
            </a:r>
            <a:endParaRPr lang="uk-UA" sz="11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95073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1"/>
          <p:cNvSpPr txBox="1">
            <a:spLocks noChangeArrowheads="1"/>
          </p:cNvSpPr>
          <p:nvPr/>
        </p:nvSpPr>
        <p:spPr bwMode="auto">
          <a:xfrm>
            <a:off x="107504" y="116259"/>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Поширеність усиновлення</a:t>
            </a:r>
          </a:p>
        </p:txBody>
      </p:sp>
      <p:sp>
        <p:nvSpPr>
          <p:cNvPr id="59" name="Прямоугольник 3"/>
          <p:cNvSpPr>
            <a:spLocks noChangeArrowheads="1"/>
          </p:cNvSpPr>
          <p:nvPr/>
        </p:nvSpPr>
        <p:spPr bwMode="auto">
          <a:xfrm>
            <a:off x="-1" y="6237312"/>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Б1. Чи є у Вашому оточенні сім'ї з прийомними або усиновленими дітьми?</a:t>
            </a:r>
            <a:endParaRPr lang="uk-UA" sz="800" i="1" dirty="0">
              <a:solidFill>
                <a:schemeClr val="tx1">
                  <a:lumMod val="50000"/>
                  <a:lumOff val="50000"/>
                </a:schemeClr>
              </a:solidFill>
              <a:latin typeface="Arial" pitchFamily="34" charset="0"/>
              <a:cs typeface="Arial" pitchFamily="34" charset="0"/>
            </a:endParaRPr>
          </a:p>
        </p:txBody>
      </p:sp>
      <p:sp>
        <p:nvSpPr>
          <p:cNvPr id="14"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19</a:t>
            </a:fld>
            <a:endParaRPr lang="ru-RU" dirty="0">
              <a:latin typeface="Arial" panose="020B0604020202020204" pitchFamily="34" charset="0"/>
              <a:cs typeface="Arial" panose="020B0604020202020204" pitchFamily="34" charset="0"/>
            </a:endParaRPr>
          </a:p>
        </p:txBody>
      </p:sp>
      <p:sp>
        <p:nvSpPr>
          <p:cNvPr id="21" name="TextBox 20"/>
          <p:cNvSpPr txBox="1"/>
          <p:nvPr/>
        </p:nvSpPr>
        <p:spPr>
          <a:xfrm>
            <a:off x="5868144" y="6470428"/>
            <a:ext cx="3024336" cy="261610"/>
          </a:xfrm>
          <a:prstGeom prst="rect">
            <a:avLst/>
          </a:prstGeom>
          <a:noFill/>
        </p:spPr>
        <p:txBody>
          <a:bodyPr wrap="square" rtlCol="0">
            <a:spAutoFit/>
          </a:bodyPr>
          <a:lstStyle/>
          <a:p>
            <a:r>
              <a:rPr lang="uk-UA" sz="1050" b="1" dirty="0" smtClean="0">
                <a:solidFill>
                  <a:srgbClr val="FF0000"/>
                </a:solidFill>
                <a:latin typeface="Arial" panose="020B0604020202020204" pitchFamily="34" charset="0"/>
                <a:cs typeface="Arial" panose="020B0604020202020204" pitchFamily="34" charset="0"/>
              </a:rPr>
              <a:t>% -статистично вищий показник</a:t>
            </a:r>
            <a:endParaRPr lang="uk-UA" sz="105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5868144" y="6622828"/>
            <a:ext cx="3024336" cy="261610"/>
          </a:xfrm>
          <a:prstGeom prst="rect">
            <a:avLst/>
          </a:prstGeom>
          <a:noFill/>
        </p:spPr>
        <p:txBody>
          <a:bodyPr wrap="square" rtlCol="0">
            <a:spAutoFit/>
          </a:bodyPr>
          <a:lstStyle/>
          <a:p>
            <a:r>
              <a:rPr lang="uk-UA" sz="1050" b="1" dirty="0" smtClean="0">
                <a:solidFill>
                  <a:srgbClr val="0000FF"/>
                </a:solidFill>
                <a:latin typeface="Arial" panose="020B0604020202020204" pitchFamily="34" charset="0"/>
                <a:cs typeface="Arial" panose="020B0604020202020204" pitchFamily="34" charset="0"/>
              </a:rPr>
              <a:t>% -статистично нижчий показник</a:t>
            </a:r>
            <a:endParaRPr lang="uk-UA" sz="1050" b="1" dirty="0">
              <a:solidFill>
                <a:srgbClr val="0000FF"/>
              </a:solidFill>
              <a:latin typeface="Arial" panose="020B0604020202020204" pitchFamily="34" charset="0"/>
              <a:cs typeface="Arial" panose="020B0604020202020204" pitchFamily="34" charset="0"/>
            </a:endParaRPr>
          </a:p>
        </p:txBody>
      </p:sp>
      <p:sp>
        <p:nvSpPr>
          <p:cNvPr id="24" name="TextBox 23"/>
          <p:cNvSpPr txBox="1"/>
          <p:nvPr/>
        </p:nvSpPr>
        <p:spPr>
          <a:xfrm>
            <a:off x="323528" y="764704"/>
            <a:ext cx="8280920" cy="523220"/>
          </a:xfrm>
          <a:prstGeom prst="rect">
            <a:avLst/>
          </a:prstGeom>
          <a:noFill/>
          <a:ln>
            <a:solidFill>
              <a:srgbClr val="FFC000"/>
            </a:solidFill>
          </a:ln>
        </p:spPr>
        <p:txBody>
          <a:bodyPr wrap="square" rtlCol="0">
            <a:spAutoFit/>
          </a:bodyPr>
          <a:lstStyle/>
          <a:p>
            <a:r>
              <a:rPr lang="uk-UA" sz="1400" dirty="0" smtClean="0">
                <a:latin typeface="Arial" panose="020B0604020202020204" pitchFamily="34" charset="0"/>
                <a:cs typeface="Arial" panose="020B0604020202020204" pitchFamily="34" charset="0"/>
              </a:rPr>
              <a:t>Загалом кожен п’ятий респондент має в своєму оточенні родини з усиновленими дітьми. Найнижчий показник серед киян, найвищий – у Харкові.</a:t>
            </a:r>
            <a:endParaRPr lang="uk-UA" sz="1400" dirty="0">
              <a:latin typeface="Arial" panose="020B0604020202020204" pitchFamily="34" charset="0"/>
              <a:cs typeface="Arial" panose="020B0604020202020204" pitchFamily="34" charset="0"/>
            </a:endParaRPr>
          </a:p>
        </p:txBody>
      </p:sp>
      <p:graphicFrame>
        <p:nvGraphicFramePr>
          <p:cNvPr id="25" name="Диаграмма 24"/>
          <p:cNvGraphicFramePr/>
          <p:nvPr>
            <p:extLst>
              <p:ext uri="{D42A27DB-BD31-4B8C-83A1-F6EECF244321}">
                <p14:modId xmlns:p14="http://schemas.microsoft.com/office/powerpoint/2010/main" val="2971588897"/>
              </p:ext>
            </p:extLst>
          </p:nvPr>
        </p:nvGraphicFramePr>
        <p:xfrm>
          <a:off x="683568" y="1340768"/>
          <a:ext cx="792088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39458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22960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eaLnBrk="0" fontAlgn="base" hangingPunct="0">
              <a:spcAft>
                <a:spcPct val="0"/>
              </a:spcAft>
            </a:pPr>
            <a:r>
              <a:rPr lang="uk-UA" sz="2400" dirty="0"/>
              <a:t>Зміст</a:t>
            </a:r>
          </a:p>
        </p:txBody>
      </p:sp>
      <p:sp>
        <p:nvSpPr>
          <p:cNvPr id="4" name="Прямоугольник 3"/>
          <p:cNvSpPr/>
          <p:nvPr/>
        </p:nvSpPr>
        <p:spPr>
          <a:xfrm>
            <a:off x="107504" y="1683385"/>
            <a:ext cx="9036496" cy="2677656"/>
          </a:xfrm>
          <a:prstGeom prst="rect">
            <a:avLst/>
          </a:prstGeom>
          <a:noFill/>
        </p:spPr>
        <p:txBody>
          <a:bodyPr wrap="square">
            <a:spAutoFit/>
          </a:bodyPr>
          <a:lstStyle/>
          <a:p>
            <a:r>
              <a:rPr lang="uk-UA" sz="1400" dirty="0">
                <a:latin typeface="Arial" panose="020B0604020202020204" pitchFamily="34" charset="0"/>
                <a:cs typeface="Arial" panose="020B0604020202020204" pitchFamily="34" charset="0"/>
                <a:hlinkClick r:id="rId2" action="ppaction://hlinksldjump"/>
              </a:rPr>
              <a:t>Основні задачі дослідження</a:t>
            </a:r>
            <a:endParaRPr lang="uk-UA" sz="1400" dirty="0">
              <a:latin typeface="Arial" panose="020B0604020202020204" pitchFamily="34" charset="0"/>
              <a:cs typeface="Arial" panose="020B0604020202020204" pitchFamily="34" charset="0"/>
            </a:endParaRPr>
          </a:p>
          <a:p>
            <a:r>
              <a:rPr lang="uk-UA" sz="1400" dirty="0" smtClean="0">
                <a:latin typeface="Arial" panose="020B0604020202020204" pitchFamily="34" charset="0"/>
                <a:cs typeface="Arial" panose="020B0604020202020204" pitchFamily="34" charset="0"/>
                <a:hlinkClick r:id="rId3" action="ppaction://hlinksldjump"/>
              </a:rPr>
              <a:t>Методологія та дизайн дослідження</a:t>
            </a:r>
            <a:endParaRPr lang="uk-UA" sz="1400" dirty="0" smtClean="0">
              <a:latin typeface="Arial" panose="020B0604020202020204" pitchFamily="34" charset="0"/>
              <a:cs typeface="Arial" panose="020B0604020202020204" pitchFamily="34" charset="0"/>
            </a:endParaRPr>
          </a:p>
          <a:p>
            <a:r>
              <a:rPr lang="uk-UA" sz="1400" dirty="0" smtClean="0">
                <a:latin typeface="Arial" panose="020B0604020202020204" pitchFamily="34" charset="0"/>
                <a:cs typeface="Arial" panose="020B0604020202020204" pitchFamily="34" charset="0"/>
                <a:hlinkClick r:id="rId4" action="ppaction://hlinksldjump"/>
              </a:rPr>
              <a:t>Основні результати</a:t>
            </a:r>
            <a:endParaRPr lang="uk-UA" sz="1400" dirty="0" smtClean="0">
              <a:latin typeface="Arial" panose="020B0604020202020204" pitchFamily="34" charset="0"/>
              <a:cs typeface="Arial" panose="020B0604020202020204" pitchFamily="34" charset="0"/>
            </a:endParaRPr>
          </a:p>
          <a:p>
            <a:endParaRPr lang="uk-UA"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400" dirty="0" smtClean="0">
                <a:latin typeface="Arial" panose="020B0604020202020204" pitchFamily="34" charset="0"/>
                <a:cs typeface="Arial" panose="020B0604020202020204" pitchFamily="34" charset="0"/>
                <a:hlinkClick r:id="rId5" action="ppaction://hlinksldjump"/>
              </a:rPr>
              <a:t>Обізнаність та ставлення громадськості до форм сімейного піклування щодо дітей</a:t>
            </a:r>
            <a:endParaRPr lang="uk-UA"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400" dirty="0" smtClean="0">
                <a:latin typeface="Arial" panose="020B0604020202020204" pitchFamily="34" charset="0"/>
                <a:cs typeface="Arial" panose="020B0604020202020204" pitchFamily="34" charset="0"/>
                <a:hlinkClick r:id="rId6" action="ppaction://hlinksldjump"/>
              </a:rPr>
              <a:t>Оцінка поширеності усиновлення та готовність громади до дій в їх інтересах</a:t>
            </a:r>
            <a:endParaRPr lang="uk-UA"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400" dirty="0" smtClean="0">
                <a:latin typeface="Arial" panose="020B0604020202020204" pitchFamily="34" charset="0"/>
                <a:cs typeface="Arial" panose="020B0604020202020204" pitchFamily="34" charset="0"/>
                <a:hlinkClick r:id="rId7" action="ppaction://hlinksldjump"/>
              </a:rPr>
              <a:t>Оцінка поширеності сімей з дітьми з особливими потребами та готовність громади до дій в їх інтересах</a:t>
            </a:r>
            <a:endParaRPr lang="uk-UA"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400" dirty="0" smtClean="0">
                <a:latin typeface="Arial" panose="020B0604020202020204" pitchFamily="34" charset="0"/>
                <a:cs typeface="Arial" panose="020B0604020202020204" pitchFamily="34" charset="0"/>
                <a:hlinkClick r:id="rId8" action="ppaction://hlinksldjump"/>
              </a:rPr>
              <a:t>Ставлення громадськості до маргіналізованих груп дітей та членів їх родин</a:t>
            </a:r>
            <a:endParaRPr lang="uk-UA"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400" dirty="0" smtClean="0">
                <a:latin typeface="Arial" panose="020B0604020202020204" pitchFamily="34" charset="0"/>
                <a:cs typeface="Arial" panose="020B0604020202020204" pitchFamily="34" charset="0"/>
                <a:hlinkClick r:id="rId8" action="ppaction://hlinksldjump"/>
              </a:rPr>
              <a:t>Толерантність по відношенню до уразливих груп дітей</a:t>
            </a:r>
            <a:endParaRPr lang="uk-UA"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400" dirty="0" smtClean="0">
                <a:latin typeface="Arial" panose="020B0604020202020204" pitchFamily="34" charset="0"/>
                <a:cs typeface="Arial" panose="020B0604020202020204" pitchFamily="34" charset="0"/>
                <a:hlinkClick r:id="rId9" action="ppaction://hlinksldjump"/>
              </a:rPr>
              <a:t>Обізнаність про соціальні служби та оцінка запропонованих ініціатив</a:t>
            </a:r>
            <a:endParaRPr lang="uk-UA"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uk-UA"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uk-UA" sz="1400" dirty="0" smtClean="0">
                <a:latin typeface="Arial" panose="020B0604020202020204" pitchFamily="34" charset="0"/>
                <a:cs typeface="Arial" panose="020B0604020202020204" pitchFamily="34" charset="0"/>
                <a:hlinkClick r:id="rId10" action="ppaction://hlinksldjump"/>
              </a:rPr>
              <a:t>Соціально-демографічний профіль респондентів</a:t>
            </a:r>
            <a:endParaRPr lang="uk-UA" sz="1400" dirty="0" smtClean="0">
              <a:latin typeface="Arial" panose="020B0604020202020204" pitchFamily="34" charset="0"/>
              <a:cs typeface="Arial" panose="020B0604020202020204" pitchFamily="34" charset="0"/>
            </a:endParaRPr>
          </a:p>
        </p:txBody>
      </p:sp>
      <p:sp>
        <p:nvSpPr>
          <p:cNvPr id="5"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2</a:t>
            </a:fld>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857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1"/>
          <p:cNvSpPr txBox="1">
            <a:spLocks noChangeArrowheads="1"/>
          </p:cNvSpPr>
          <p:nvPr/>
        </p:nvSpPr>
        <p:spPr bwMode="auto">
          <a:xfrm>
            <a:off x="107504" y="116259"/>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Готовність усиновити дитину на правах рідної</a:t>
            </a:r>
          </a:p>
        </p:txBody>
      </p:sp>
      <p:sp>
        <p:nvSpPr>
          <p:cNvPr id="59" name="Прямоугольник 3"/>
          <p:cNvSpPr>
            <a:spLocks noChangeArrowheads="1"/>
          </p:cNvSpPr>
          <p:nvPr/>
        </p:nvSpPr>
        <p:spPr bwMode="auto">
          <a:xfrm>
            <a:off x="-1" y="6237312"/>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Б2. Наскільки Ви особисто / Ваша сім'я готові усиновити дитину з дитячого будинку на правах рідної? Оцініть за шкалою від 1 до 5, де 1 - зовсім не готові, а 5 - повністю готові.</a:t>
            </a:r>
            <a:endParaRPr lang="uk-UA" sz="800" i="1" dirty="0">
              <a:solidFill>
                <a:schemeClr val="tx1">
                  <a:lumMod val="50000"/>
                  <a:lumOff val="50000"/>
                </a:schemeClr>
              </a:solidFill>
              <a:latin typeface="Arial" pitchFamily="34" charset="0"/>
              <a:cs typeface="Arial" pitchFamily="34" charset="0"/>
            </a:endParaRPr>
          </a:p>
        </p:txBody>
      </p:sp>
      <p:sp>
        <p:nvSpPr>
          <p:cNvPr id="14"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20</a:t>
            </a:fld>
            <a:endParaRPr lang="ru-RU" dirty="0">
              <a:latin typeface="Arial" panose="020B0604020202020204" pitchFamily="34" charset="0"/>
              <a:cs typeface="Arial" panose="020B0604020202020204" pitchFamily="34" charset="0"/>
            </a:endParaRPr>
          </a:p>
        </p:txBody>
      </p:sp>
      <p:sp>
        <p:nvSpPr>
          <p:cNvPr id="21" name="TextBox 20"/>
          <p:cNvSpPr txBox="1"/>
          <p:nvPr/>
        </p:nvSpPr>
        <p:spPr>
          <a:xfrm>
            <a:off x="5868144" y="6470428"/>
            <a:ext cx="3024336" cy="261610"/>
          </a:xfrm>
          <a:prstGeom prst="rect">
            <a:avLst/>
          </a:prstGeom>
          <a:noFill/>
        </p:spPr>
        <p:txBody>
          <a:bodyPr wrap="square" rtlCol="0">
            <a:spAutoFit/>
          </a:bodyPr>
          <a:lstStyle/>
          <a:p>
            <a:r>
              <a:rPr lang="uk-UA" sz="1050" b="1" dirty="0" smtClean="0">
                <a:solidFill>
                  <a:srgbClr val="FF0000"/>
                </a:solidFill>
                <a:latin typeface="Arial" panose="020B0604020202020204" pitchFamily="34" charset="0"/>
                <a:cs typeface="Arial" panose="020B0604020202020204" pitchFamily="34" charset="0"/>
              </a:rPr>
              <a:t>% -статистично вищий показник</a:t>
            </a:r>
            <a:endParaRPr lang="uk-UA" sz="105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5868144" y="6622828"/>
            <a:ext cx="3024336" cy="261610"/>
          </a:xfrm>
          <a:prstGeom prst="rect">
            <a:avLst/>
          </a:prstGeom>
          <a:noFill/>
        </p:spPr>
        <p:txBody>
          <a:bodyPr wrap="square" rtlCol="0">
            <a:spAutoFit/>
          </a:bodyPr>
          <a:lstStyle/>
          <a:p>
            <a:r>
              <a:rPr lang="uk-UA" sz="1050" b="1" dirty="0" smtClean="0">
                <a:solidFill>
                  <a:srgbClr val="0000FF"/>
                </a:solidFill>
                <a:latin typeface="Arial" panose="020B0604020202020204" pitchFamily="34" charset="0"/>
                <a:cs typeface="Arial" panose="020B0604020202020204" pitchFamily="34" charset="0"/>
              </a:rPr>
              <a:t>% -статистично нижчий показник</a:t>
            </a:r>
            <a:endParaRPr lang="uk-UA" sz="1050" b="1" dirty="0">
              <a:solidFill>
                <a:srgbClr val="0000FF"/>
              </a:solidFill>
              <a:latin typeface="Arial" panose="020B0604020202020204" pitchFamily="34" charset="0"/>
              <a:cs typeface="Arial" panose="020B0604020202020204" pitchFamily="34" charset="0"/>
            </a:endParaRPr>
          </a:p>
        </p:txBody>
      </p:sp>
      <p:sp>
        <p:nvSpPr>
          <p:cNvPr id="24" name="TextBox 23"/>
          <p:cNvSpPr txBox="1"/>
          <p:nvPr/>
        </p:nvSpPr>
        <p:spPr>
          <a:xfrm>
            <a:off x="323528" y="692696"/>
            <a:ext cx="8280920" cy="461665"/>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Загалом суспільство не готове до усиновлення або опіки. Найбільше таких серед жителів Львову, Харкова, Сходу та Півдня, найменше – серед киян та Півночі.  </a:t>
            </a:r>
            <a:endParaRPr lang="uk-UA" sz="1200" dirty="0">
              <a:latin typeface="Arial" panose="020B0604020202020204" pitchFamily="34" charset="0"/>
              <a:cs typeface="Arial" panose="020B0604020202020204" pitchFamily="34" charset="0"/>
            </a:endParaRPr>
          </a:p>
        </p:txBody>
      </p:sp>
      <p:graphicFrame>
        <p:nvGraphicFramePr>
          <p:cNvPr id="25" name="Диаграмма 24"/>
          <p:cNvGraphicFramePr/>
          <p:nvPr>
            <p:extLst>
              <p:ext uri="{D42A27DB-BD31-4B8C-83A1-F6EECF244321}">
                <p14:modId xmlns:p14="http://schemas.microsoft.com/office/powerpoint/2010/main" val="1401770558"/>
              </p:ext>
            </p:extLst>
          </p:nvPr>
        </p:nvGraphicFramePr>
        <p:xfrm>
          <a:off x="323528" y="1124744"/>
          <a:ext cx="8712968"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graphicFrame>
        <p:nvGraphicFramePr>
          <p:cNvPr id="11" name="Диаграмма 10"/>
          <p:cNvGraphicFramePr/>
          <p:nvPr>
            <p:extLst>
              <p:ext uri="{D42A27DB-BD31-4B8C-83A1-F6EECF244321}">
                <p14:modId xmlns:p14="http://schemas.microsoft.com/office/powerpoint/2010/main" val="436219884"/>
              </p:ext>
            </p:extLst>
          </p:nvPr>
        </p:nvGraphicFramePr>
        <p:xfrm>
          <a:off x="323528" y="3645024"/>
          <a:ext cx="8712968"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0"/>
          <p:cNvSpPr txBox="1">
            <a:spLocks noChangeArrowheads="1"/>
          </p:cNvSpPr>
          <p:nvPr/>
        </p:nvSpPr>
        <p:spPr bwMode="auto">
          <a:xfrm>
            <a:off x="323528" y="1085084"/>
            <a:ext cx="5616624" cy="276999"/>
          </a:xfrm>
          <a:prstGeom prst="rect">
            <a:avLst/>
          </a:prstGeom>
          <a:noFill/>
          <a:ln w="9525">
            <a:noFill/>
            <a:miter lim="800000"/>
            <a:headEnd/>
            <a:tailEnd/>
          </a:ln>
          <a:effectLst/>
        </p:spPr>
        <p:txBody>
          <a:bodyPr wrap="square">
            <a:spAutoFit/>
          </a:bodyPr>
          <a:lstStyle/>
          <a:p>
            <a:pPr>
              <a:spcBef>
                <a:spcPct val="50000"/>
              </a:spcBef>
              <a:defRPr/>
            </a:pPr>
            <a:r>
              <a:rPr lang="uk-UA" sz="1200" b="1" dirty="0" smtClean="0">
                <a:solidFill>
                  <a:schemeClr val="tx1">
                    <a:lumMod val="50000"/>
                    <a:lumOff val="50000"/>
                  </a:schemeClr>
                </a:solidFill>
                <a:latin typeface="Arial" pitchFamily="34" charset="0"/>
                <a:cs typeface="Arial" pitchFamily="34" charset="0"/>
              </a:rPr>
              <a:t>Усиновити на правах рідної</a:t>
            </a:r>
            <a:endParaRPr lang="uk-UA" sz="1100" dirty="0">
              <a:solidFill>
                <a:schemeClr val="tx1">
                  <a:lumMod val="50000"/>
                  <a:lumOff val="50000"/>
                </a:schemeClr>
              </a:solidFill>
              <a:latin typeface="Arial" pitchFamily="34" charset="0"/>
              <a:cs typeface="Arial" pitchFamily="34" charset="0"/>
            </a:endParaRPr>
          </a:p>
        </p:txBody>
      </p:sp>
      <p:sp>
        <p:nvSpPr>
          <p:cNvPr id="13" name="Text Box 10"/>
          <p:cNvSpPr txBox="1">
            <a:spLocks noChangeArrowheads="1"/>
          </p:cNvSpPr>
          <p:nvPr/>
        </p:nvSpPr>
        <p:spPr bwMode="auto">
          <a:xfrm>
            <a:off x="107504" y="3573016"/>
            <a:ext cx="5616624" cy="276999"/>
          </a:xfrm>
          <a:prstGeom prst="rect">
            <a:avLst/>
          </a:prstGeom>
          <a:noFill/>
          <a:ln w="9525">
            <a:noFill/>
            <a:miter lim="800000"/>
            <a:headEnd/>
            <a:tailEnd/>
          </a:ln>
          <a:effectLst/>
        </p:spPr>
        <p:txBody>
          <a:bodyPr wrap="square">
            <a:spAutoFit/>
          </a:bodyPr>
          <a:lstStyle/>
          <a:p>
            <a:pPr>
              <a:spcBef>
                <a:spcPct val="50000"/>
              </a:spcBef>
              <a:defRPr/>
            </a:pPr>
            <a:r>
              <a:rPr lang="uk-UA" sz="1200" b="1" dirty="0" smtClean="0">
                <a:solidFill>
                  <a:schemeClr val="tx1">
                    <a:lumMod val="50000"/>
                    <a:lumOff val="50000"/>
                  </a:schemeClr>
                </a:solidFill>
                <a:latin typeface="Arial" pitchFamily="34" charset="0"/>
                <a:cs typeface="Arial" pitchFamily="34" charset="0"/>
              </a:rPr>
              <a:t>Прийняти в сім'ю до його повноліття</a:t>
            </a:r>
            <a:endParaRPr lang="uk-UA" sz="11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89841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extLst>
              <p:ext uri="{D42A27DB-BD31-4B8C-83A1-F6EECF244321}">
                <p14:modId xmlns:p14="http://schemas.microsoft.com/office/powerpoint/2010/main" val="2507850456"/>
              </p:ext>
            </p:extLst>
          </p:nvPr>
        </p:nvGraphicFramePr>
        <p:xfrm>
          <a:off x="323528" y="1006081"/>
          <a:ext cx="9361040" cy="508721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1"/>
          <p:cNvSpPr txBox="1">
            <a:spLocks noChangeArrowheads="1"/>
          </p:cNvSpPr>
          <p:nvPr/>
        </p:nvSpPr>
        <p:spPr bwMode="auto">
          <a:xfrm>
            <a:off x="107504" y="116259"/>
            <a:ext cx="7510462" cy="461665"/>
          </a:xfrm>
          <a:prstGeom prst="rect">
            <a:avLst/>
          </a:prstGeom>
          <a:noFill/>
          <a:ln>
            <a:noFill/>
          </a:ln>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Бар'єри усиновлення/ опікунства</a:t>
            </a:r>
          </a:p>
        </p:txBody>
      </p:sp>
      <p:sp>
        <p:nvSpPr>
          <p:cNvPr id="59" name="Прямоугольник 3"/>
          <p:cNvSpPr>
            <a:spLocks noChangeArrowheads="1"/>
          </p:cNvSpPr>
          <p:nvPr/>
        </p:nvSpPr>
        <p:spPr bwMode="auto">
          <a:xfrm>
            <a:off x="-1" y="6237312"/>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Б3. Чому Ви / Ваша родина не готові всиновити / прийняти дитину з дитячого будинку? </a:t>
            </a:r>
            <a:endParaRPr lang="uk-UA" sz="800" i="1" dirty="0">
              <a:solidFill>
                <a:schemeClr val="tx1">
                  <a:lumMod val="50000"/>
                  <a:lumOff val="50000"/>
                </a:schemeClr>
              </a:solidFill>
              <a:latin typeface="Arial" pitchFamily="34" charset="0"/>
              <a:cs typeface="Arial" pitchFamily="34" charset="0"/>
            </a:endParaRPr>
          </a:p>
        </p:txBody>
      </p:sp>
      <p:sp>
        <p:nvSpPr>
          <p:cNvPr id="18"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21</a:t>
            </a:fld>
            <a:endParaRPr lang="ru-RU" dirty="0">
              <a:latin typeface="Arial" panose="020B0604020202020204" pitchFamily="34" charset="0"/>
              <a:cs typeface="Arial" panose="020B0604020202020204" pitchFamily="34" charset="0"/>
            </a:endParaRPr>
          </a:p>
        </p:txBody>
      </p:sp>
      <p:sp>
        <p:nvSpPr>
          <p:cNvPr id="8" name="TextBox 7"/>
          <p:cNvSpPr txBox="1"/>
          <p:nvPr/>
        </p:nvSpPr>
        <p:spPr>
          <a:xfrm>
            <a:off x="323528" y="847745"/>
            <a:ext cx="8280920" cy="461665"/>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Найчастіше причинами відмовитися від усиновлення або опікунства називаються матеріальні труднощі, неготовність виховувати нерідних дітей.</a:t>
            </a:r>
            <a:endParaRPr lang="uk-UA" sz="1200" dirty="0">
              <a:latin typeface="Arial" panose="020B0604020202020204" pitchFamily="34" charset="0"/>
              <a:cs typeface="Arial" panose="020B0604020202020204" pitchFamily="34" charset="0"/>
            </a:endParaRPr>
          </a:p>
        </p:txBody>
      </p:sp>
      <p:sp>
        <p:nvSpPr>
          <p:cNvPr id="11" name="TextBox 10"/>
          <p:cNvSpPr txBox="1"/>
          <p:nvPr/>
        </p:nvSpPr>
        <p:spPr>
          <a:xfrm>
            <a:off x="107504" y="6534425"/>
            <a:ext cx="4680520"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серед тих, хто не готові до усиновлення, або опіки, N=655: </a:t>
            </a:r>
            <a:r>
              <a:rPr lang="uk-UA" sz="800" dirty="0">
                <a:solidFill>
                  <a:schemeClr val="tx1">
                    <a:lumMod val="50000"/>
                    <a:lumOff val="50000"/>
                  </a:schemeClr>
                </a:solidFill>
                <a:latin typeface="Arial" pitchFamily="34" charset="0"/>
                <a:cs typeface="Arial" pitchFamily="34" charset="0"/>
              </a:rPr>
              <a:t>Схід </a:t>
            </a:r>
            <a:r>
              <a:rPr lang="uk-UA" sz="800" dirty="0" smtClean="0">
                <a:solidFill>
                  <a:schemeClr val="tx1">
                    <a:lumMod val="50000"/>
                    <a:lumOff val="50000"/>
                  </a:schemeClr>
                </a:solidFill>
                <a:latin typeface="Arial" pitchFamily="34" charset="0"/>
                <a:cs typeface="Arial" pitchFamily="34" charset="0"/>
              </a:rPr>
              <a:t>(212),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(156),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(180), Південь (107), Київ (87), Львів (100), Харків (101)</a:t>
            </a:r>
            <a:endParaRPr lang="uk-UA"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55991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1"/>
          <p:cNvSpPr txBox="1">
            <a:spLocks noChangeArrowheads="1"/>
          </p:cNvSpPr>
          <p:nvPr/>
        </p:nvSpPr>
        <p:spPr bwMode="auto">
          <a:xfrm>
            <a:off x="107504" y="-27384"/>
            <a:ext cx="83529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Підтримка дітей, які виховуються у дитячих будинках</a:t>
            </a:r>
          </a:p>
        </p:txBody>
      </p:sp>
      <p:sp>
        <p:nvSpPr>
          <p:cNvPr id="59" name="Прямоугольник 3"/>
          <p:cNvSpPr>
            <a:spLocks noChangeArrowheads="1"/>
          </p:cNvSpPr>
          <p:nvPr/>
        </p:nvSpPr>
        <p:spPr bwMode="auto">
          <a:xfrm>
            <a:off x="-1" y="6237312"/>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Б4. В якій формі Ви / Ваша сім'я готові підтримувати дітей, які виховуються в дитячих будинках (інтернатах)?</a:t>
            </a:r>
            <a:endParaRPr lang="uk-UA" sz="800" i="1" dirty="0">
              <a:solidFill>
                <a:schemeClr val="tx1">
                  <a:lumMod val="50000"/>
                  <a:lumOff val="50000"/>
                </a:schemeClr>
              </a:solidFill>
              <a:latin typeface="Arial" pitchFamily="34" charset="0"/>
              <a:cs typeface="Arial"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22</a:t>
            </a:fld>
            <a:endParaRPr lang="ru-RU" dirty="0">
              <a:latin typeface="Arial" panose="020B0604020202020204" pitchFamily="34" charset="0"/>
              <a:cs typeface="Arial" panose="020B0604020202020204" pitchFamily="34" charset="0"/>
            </a:endParaRPr>
          </a:p>
        </p:txBody>
      </p:sp>
      <p:sp>
        <p:nvSpPr>
          <p:cNvPr id="12" name="TextBox 11"/>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graphicFrame>
        <p:nvGraphicFramePr>
          <p:cNvPr id="15" name="Диаграмма 14"/>
          <p:cNvGraphicFramePr/>
          <p:nvPr>
            <p:extLst>
              <p:ext uri="{D42A27DB-BD31-4B8C-83A1-F6EECF244321}">
                <p14:modId xmlns:p14="http://schemas.microsoft.com/office/powerpoint/2010/main" val="1614599647"/>
              </p:ext>
            </p:extLst>
          </p:nvPr>
        </p:nvGraphicFramePr>
        <p:xfrm>
          <a:off x="827584" y="1006081"/>
          <a:ext cx="9361040" cy="508721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23528" y="764704"/>
            <a:ext cx="8280920" cy="461665"/>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Найчастіше суспільство готове допомагати дітям з дитячих будинків матеріально (грошима, речами, іграшками), рейтинг загалом зберігається для  всіх підвибірок.</a:t>
            </a:r>
            <a:endParaRPr lang="uk-UA" sz="1200" dirty="0">
              <a:latin typeface="Arial" panose="020B0604020202020204" pitchFamily="34" charset="0"/>
              <a:cs typeface="Arial" panose="020B0604020202020204" pitchFamily="34" charset="0"/>
            </a:endParaRPr>
          </a:p>
        </p:txBody>
      </p:sp>
      <p:sp>
        <p:nvSpPr>
          <p:cNvPr id="16" name="TextBox 15"/>
          <p:cNvSpPr txBox="1"/>
          <p:nvPr/>
        </p:nvSpPr>
        <p:spPr>
          <a:xfrm>
            <a:off x="0" y="3140968"/>
            <a:ext cx="827584" cy="1015663"/>
          </a:xfrm>
          <a:prstGeom prst="rect">
            <a:avLst/>
          </a:prstGeom>
          <a:noFill/>
        </p:spPr>
        <p:txBody>
          <a:bodyPr wrap="square" rtlCol="0">
            <a:spAutoFit/>
          </a:bodyPr>
          <a:lstStyle/>
          <a:p>
            <a:r>
              <a:rPr lang="uk-UA" sz="1200" dirty="0" smtClean="0">
                <a:latin typeface="Arial" panose="020B0604020202020204" pitchFamily="34" charset="0"/>
                <a:cs typeface="Arial" panose="020B0604020202020204" pitchFamily="34" charset="0"/>
              </a:rPr>
              <a:t>Хоча б 1 із активних способів – 42% </a:t>
            </a:r>
            <a:endParaRPr lang="uk-UA" sz="1200" dirty="0">
              <a:latin typeface="Arial" panose="020B0604020202020204" pitchFamily="34" charset="0"/>
              <a:cs typeface="Arial" panose="020B0604020202020204" pitchFamily="34" charset="0"/>
            </a:endParaRPr>
          </a:p>
        </p:txBody>
      </p:sp>
      <p:sp>
        <p:nvSpPr>
          <p:cNvPr id="17" name="Левая фигурная скобка 16"/>
          <p:cNvSpPr/>
          <p:nvPr/>
        </p:nvSpPr>
        <p:spPr>
          <a:xfrm>
            <a:off x="683568" y="2348880"/>
            <a:ext cx="432048" cy="2664296"/>
          </a:xfrm>
          <a:prstGeom prst="leftBrace">
            <a:avLst>
              <a:gd name="adj1" fmla="val 41403"/>
              <a:gd name="adj2" fmla="val 52116"/>
            </a:avLst>
          </a:prstGeom>
          <a:ln>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dirty="0"/>
          </a:p>
        </p:txBody>
      </p:sp>
    </p:spTree>
    <p:extLst>
      <p:ext uri="{BB962C8B-B14F-4D97-AF65-F5344CB8AC3E}">
        <p14:creationId xmlns:p14="http://schemas.microsoft.com/office/powerpoint/2010/main" val="1388405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76872"/>
            <a:ext cx="8229600" cy="854968"/>
          </a:xfrm>
          <a:noFill/>
        </p:spPr>
        <p:txBody>
          <a:bodyPr>
            <a:normAutofit fontScale="90000"/>
          </a:bodyPr>
          <a:lstStyle/>
          <a:p>
            <a:r>
              <a:rPr lang="uk-UA" dirty="0" smtClean="0"/>
              <a:t>Оцінка поширеності сімей з дітьми з особливими потребами та готовність громади до дій в їх інтересах</a:t>
            </a:r>
            <a:endParaRPr lang="uk-UA" dirty="0"/>
          </a:p>
        </p:txBody>
      </p:sp>
      <p:sp>
        <p:nvSpPr>
          <p:cNvPr id="4" name="Номер слайда 3"/>
          <p:cNvSpPr>
            <a:spLocks noGrp="1"/>
          </p:cNvSpPr>
          <p:nvPr>
            <p:ph type="sldNum" sz="quarter" idx="12"/>
          </p:nvPr>
        </p:nvSpPr>
        <p:spPr/>
        <p:txBody>
          <a:bodyPr/>
          <a:lstStyle/>
          <a:p>
            <a:fld id="{7849B4F2-8DD6-4E11-AC0E-6374BB627AC3}" type="slidenum">
              <a:rPr lang="uk-UA" smtClean="0">
                <a:latin typeface="Arial" panose="020B0604020202020204" pitchFamily="34" charset="0"/>
                <a:cs typeface="Arial" panose="020B0604020202020204" pitchFamily="34" charset="0"/>
              </a:rPr>
              <a:pPr/>
              <a:t>23</a:t>
            </a:fld>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045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1"/>
          <p:cNvSpPr txBox="1">
            <a:spLocks noChangeArrowheads="1"/>
          </p:cNvSpPr>
          <p:nvPr/>
        </p:nvSpPr>
        <p:spPr bwMode="auto">
          <a:xfrm>
            <a:off x="107504" y="-66293"/>
            <a:ext cx="7510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Розповсюдженість сімей з дітьми з особливими потребами </a:t>
            </a:r>
          </a:p>
        </p:txBody>
      </p:sp>
      <p:sp>
        <p:nvSpPr>
          <p:cNvPr id="59" name="Прямоугольник 3"/>
          <p:cNvSpPr>
            <a:spLocks noChangeArrowheads="1"/>
          </p:cNvSpPr>
          <p:nvPr/>
        </p:nvSpPr>
        <p:spPr bwMode="auto">
          <a:xfrm>
            <a:off x="-1" y="6237312"/>
            <a:ext cx="87484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Б5. Чи є у Вашій родині діти з особливими потребами (з інвалідністю)?</a:t>
            </a:r>
          </a:p>
          <a:p>
            <a:r>
              <a:rPr lang="uk-UA" sz="800" dirty="0" smtClean="0">
                <a:solidFill>
                  <a:schemeClr val="tx1">
                    <a:lumMod val="50000"/>
                    <a:lumOff val="50000"/>
                  </a:schemeClr>
                </a:solidFill>
                <a:latin typeface="Arial" panose="020B0604020202020204" pitchFamily="34" charset="0"/>
                <a:cs typeface="Arial" panose="020B0604020202020204" pitchFamily="34" charset="0"/>
              </a:rPr>
              <a:t>Б6. Чи є у Вашому оточенні сім'ї з дітьми з особливими потребами?</a:t>
            </a:r>
            <a:endParaRPr lang="uk-UA"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24</a:t>
            </a:fld>
            <a:endParaRPr lang="ru-RU" dirty="0">
              <a:latin typeface="Arial" panose="020B0604020202020204" pitchFamily="34" charset="0"/>
              <a:cs typeface="Arial" panose="020B0604020202020204" pitchFamily="34" charset="0"/>
            </a:endParaRPr>
          </a:p>
        </p:txBody>
      </p:sp>
      <p:sp>
        <p:nvSpPr>
          <p:cNvPr id="21" name="TextBox 20"/>
          <p:cNvSpPr txBox="1"/>
          <p:nvPr/>
        </p:nvSpPr>
        <p:spPr>
          <a:xfrm>
            <a:off x="5868144" y="6470428"/>
            <a:ext cx="3024336" cy="261610"/>
          </a:xfrm>
          <a:prstGeom prst="rect">
            <a:avLst/>
          </a:prstGeom>
          <a:noFill/>
        </p:spPr>
        <p:txBody>
          <a:bodyPr wrap="square" rtlCol="0">
            <a:spAutoFit/>
          </a:bodyPr>
          <a:lstStyle/>
          <a:p>
            <a:r>
              <a:rPr lang="uk-UA" sz="1050" b="1" dirty="0" smtClean="0">
                <a:solidFill>
                  <a:srgbClr val="FF0000"/>
                </a:solidFill>
                <a:latin typeface="Arial" panose="020B0604020202020204" pitchFamily="34" charset="0"/>
                <a:cs typeface="Arial" panose="020B0604020202020204" pitchFamily="34" charset="0"/>
              </a:rPr>
              <a:t>% -статистично вищий показник</a:t>
            </a:r>
            <a:endParaRPr lang="uk-UA" sz="105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5868144" y="6622828"/>
            <a:ext cx="3024336" cy="261610"/>
          </a:xfrm>
          <a:prstGeom prst="rect">
            <a:avLst/>
          </a:prstGeom>
          <a:noFill/>
        </p:spPr>
        <p:txBody>
          <a:bodyPr wrap="square" rtlCol="0">
            <a:spAutoFit/>
          </a:bodyPr>
          <a:lstStyle/>
          <a:p>
            <a:r>
              <a:rPr lang="uk-UA" sz="1050" b="1" dirty="0" smtClean="0">
                <a:solidFill>
                  <a:srgbClr val="0000FF"/>
                </a:solidFill>
                <a:latin typeface="Arial" panose="020B0604020202020204" pitchFamily="34" charset="0"/>
                <a:cs typeface="Arial" panose="020B0604020202020204" pitchFamily="34" charset="0"/>
              </a:rPr>
              <a:t>% -статистично нижчий показник</a:t>
            </a:r>
            <a:endParaRPr lang="uk-UA" sz="1050" b="1" dirty="0">
              <a:solidFill>
                <a:srgbClr val="0000FF"/>
              </a:solidFill>
              <a:latin typeface="Arial" panose="020B0604020202020204" pitchFamily="34" charset="0"/>
              <a:cs typeface="Arial" panose="020B0604020202020204" pitchFamily="34" charset="0"/>
            </a:endParaRPr>
          </a:p>
        </p:txBody>
      </p:sp>
      <p:sp>
        <p:nvSpPr>
          <p:cNvPr id="24" name="TextBox 23"/>
          <p:cNvSpPr txBox="1"/>
          <p:nvPr/>
        </p:nvSpPr>
        <p:spPr>
          <a:xfrm>
            <a:off x="323528" y="764704"/>
            <a:ext cx="8280920" cy="276999"/>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4% опитаних виховують дітей з особливими потребами, також кожен п’ятий має в оточенні сім’ї з такими дітьми. </a:t>
            </a:r>
            <a:endParaRPr lang="uk-UA" sz="1200" dirty="0">
              <a:latin typeface="Arial" panose="020B0604020202020204" pitchFamily="34" charset="0"/>
              <a:cs typeface="Arial" panose="020B0604020202020204" pitchFamily="34" charset="0"/>
            </a:endParaRPr>
          </a:p>
        </p:txBody>
      </p:sp>
      <p:graphicFrame>
        <p:nvGraphicFramePr>
          <p:cNvPr id="25" name="Диаграмма 24"/>
          <p:cNvGraphicFramePr/>
          <p:nvPr>
            <p:extLst>
              <p:ext uri="{D42A27DB-BD31-4B8C-83A1-F6EECF244321}">
                <p14:modId xmlns:p14="http://schemas.microsoft.com/office/powerpoint/2010/main" val="520603327"/>
              </p:ext>
            </p:extLst>
          </p:nvPr>
        </p:nvGraphicFramePr>
        <p:xfrm>
          <a:off x="683568" y="1340768"/>
          <a:ext cx="7920880"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12" name="Text Box 10"/>
          <p:cNvSpPr txBox="1">
            <a:spLocks noChangeArrowheads="1"/>
          </p:cNvSpPr>
          <p:nvPr/>
        </p:nvSpPr>
        <p:spPr bwMode="auto">
          <a:xfrm>
            <a:off x="467544" y="1223584"/>
            <a:ext cx="5616624" cy="276999"/>
          </a:xfrm>
          <a:prstGeom prst="rect">
            <a:avLst/>
          </a:prstGeom>
          <a:noFill/>
          <a:ln w="9525">
            <a:noFill/>
            <a:miter lim="800000"/>
            <a:headEnd/>
            <a:tailEnd/>
          </a:ln>
          <a:effectLst/>
        </p:spPr>
        <p:txBody>
          <a:bodyPr wrap="square">
            <a:spAutoFit/>
          </a:bodyPr>
          <a:lstStyle/>
          <a:p>
            <a:pPr>
              <a:spcBef>
                <a:spcPct val="50000"/>
              </a:spcBef>
              <a:defRPr/>
            </a:pPr>
            <a:r>
              <a:rPr lang="uk-UA" sz="1200" b="1" dirty="0" smtClean="0">
                <a:solidFill>
                  <a:schemeClr val="tx1">
                    <a:lumMod val="50000"/>
                    <a:lumOff val="50000"/>
                  </a:schemeClr>
                </a:solidFill>
                <a:latin typeface="Arial" pitchFamily="34" charset="0"/>
                <a:cs typeface="Arial" pitchFamily="34" charset="0"/>
              </a:rPr>
              <a:t>У власній родині</a:t>
            </a:r>
            <a:endParaRPr lang="uk-UA" sz="1100" dirty="0">
              <a:solidFill>
                <a:schemeClr val="tx1">
                  <a:lumMod val="50000"/>
                  <a:lumOff val="50000"/>
                </a:schemeClr>
              </a:solidFill>
              <a:latin typeface="Arial" pitchFamily="34" charset="0"/>
              <a:cs typeface="Arial" pitchFamily="34" charset="0"/>
            </a:endParaRPr>
          </a:p>
        </p:txBody>
      </p:sp>
      <p:sp>
        <p:nvSpPr>
          <p:cNvPr id="13" name="Text Box 10"/>
          <p:cNvSpPr txBox="1">
            <a:spLocks noChangeArrowheads="1"/>
          </p:cNvSpPr>
          <p:nvPr/>
        </p:nvSpPr>
        <p:spPr bwMode="auto">
          <a:xfrm>
            <a:off x="467544" y="3717032"/>
            <a:ext cx="5616624" cy="276999"/>
          </a:xfrm>
          <a:prstGeom prst="rect">
            <a:avLst/>
          </a:prstGeom>
          <a:noFill/>
          <a:ln w="9525">
            <a:noFill/>
            <a:miter lim="800000"/>
            <a:headEnd/>
            <a:tailEnd/>
          </a:ln>
          <a:effectLst/>
        </p:spPr>
        <p:txBody>
          <a:bodyPr wrap="square">
            <a:spAutoFit/>
          </a:bodyPr>
          <a:lstStyle/>
          <a:p>
            <a:pPr>
              <a:spcBef>
                <a:spcPct val="50000"/>
              </a:spcBef>
              <a:defRPr/>
            </a:pPr>
            <a:r>
              <a:rPr lang="uk-UA" sz="1200" b="1" dirty="0" smtClean="0">
                <a:solidFill>
                  <a:schemeClr val="tx1">
                    <a:lumMod val="50000"/>
                    <a:lumOff val="50000"/>
                  </a:schemeClr>
                </a:solidFill>
                <a:latin typeface="Arial" pitchFamily="34" charset="0"/>
                <a:cs typeface="Arial" pitchFamily="34" charset="0"/>
              </a:rPr>
              <a:t>У оточенні</a:t>
            </a:r>
            <a:endParaRPr lang="uk-UA" sz="1100" dirty="0">
              <a:solidFill>
                <a:schemeClr val="tx1">
                  <a:lumMod val="50000"/>
                  <a:lumOff val="50000"/>
                </a:schemeClr>
              </a:solidFill>
              <a:latin typeface="Arial" pitchFamily="34" charset="0"/>
              <a:cs typeface="Arial" pitchFamily="34" charset="0"/>
            </a:endParaRPr>
          </a:p>
        </p:txBody>
      </p:sp>
      <p:graphicFrame>
        <p:nvGraphicFramePr>
          <p:cNvPr id="15" name="Диаграмма 14"/>
          <p:cNvGraphicFramePr/>
          <p:nvPr>
            <p:extLst>
              <p:ext uri="{D42A27DB-BD31-4B8C-83A1-F6EECF244321}">
                <p14:modId xmlns:p14="http://schemas.microsoft.com/office/powerpoint/2010/main" val="1394828100"/>
              </p:ext>
            </p:extLst>
          </p:nvPr>
        </p:nvGraphicFramePr>
        <p:xfrm>
          <a:off x="683568" y="3896026"/>
          <a:ext cx="7920880" cy="2448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4847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1"/>
          <p:cNvSpPr txBox="1">
            <a:spLocks noChangeArrowheads="1"/>
          </p:cNvSpPr>
          <p:nvPr/>
        </p:nvSpPr>
        <p:spPr bwMode="auto">
          <a:xfrm>
            <a:off x="107504" y="116259"/>
            <a:ext cx="8352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Підтримка сімей, де є діти з особливими потребами</a:t>
            </a:r>
          </a:p>
        </p:txBody>
      </p:sp>
      <p:sp>
        <p:nvSpPr>
          <p:cNvPr id="59" name="Прямоугольник 3"/>
          <p:cNvSpPr>
            <a:spLocks noChangeArrowheads="1"/>
          </p:cNvSpPr>
          <p:nvPr/>
        </p:nvSpPr>
        <p:spPr bwMode="auto">
          <a:xfrm>
            <a:off x="-1" y="6237312"/>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Б4. В якій формі Ви / Ваша сім'я готові підтримувати дітей, які виховуються в дитячих будинках (інтернатах)?</a:t>
            </a:r>
            <a:endParaRPr lang="uk-UA" sz="800" i="1" dirty="0">
              <a:solidFill>
                <a:schemeClr val="tx1">
                  <a:lumMod val="50000"/>
                  <a:lumOff val="50000"/>
                </a:schemeClr>
              </a:solidFill>
              <a:latin typeface="Arial" pitchFamily="34" charset="0"/>
              <a:cs typeface="Arial"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25</a:t>
            </a:fld>
            <a:endParaRPr lang="ru-RU" dirty="0">
              <a:latin typeface="Arial" panose="020B0604020202020204" pitchFamily="34" charset="0"/>
              <a:cs typeface="Arial" panose="020B0604020202020204" pitchFamily="34" charset="0"/>
            </a:endParaRPr>
          </a:p>
        </p:txBody>
      </p:sp>
      <p:sp>
        <p:nvSpPr>
          <p:cNvPr id="12" name="TextBox 11"/>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graphicFrame>
        <p:nvGraphicFramePr>
          <p:cNvPr id="15" name="Диаграмма 14"/>
          <p:cNvGraphicFramePr/>
          <p:nvPr>
            <p:extLst>
              <p:ext uri="{D42A27DB-BD31-4B8C-83A1-F6EECF244321}">
                <p14:modId xmlns:p14="http://schemas.microsoft.com/office/powerpoint/2010/main" val="3739123949"/>
              </p:ext>
            </p:extLst>
          </p:nvPr>
        </p:nvGraphicFramePr>
        <p:xfrm>
          <a:off x="827584" y="1006081"/>
          <a:ext cx="9361040" cy="5087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323528" y="764704"/>
            <a:ext cx="8280920" cy="461665"/>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Найчастіше суспільство готове допомагати дітям з особливими потребами матеріально (грошима, речами, іграшками), рейтинг загалом зберігається для  всіх підвибірок.</a:t>
            </a:r>
            <a:endParaRPr lang="uk-UA" sz="1200" dirty="0">
              <a:latin typeface="Arial" panose="020B0604020202020204" pitchFamily="34" charset="0"/>
              <a:cs typeface="Arial" panose="020B0604020202020204" pitchFamily="34" charset="0"/>
            </a:endParaRPr>
          </a:p>
        </p:txBody>
      </p:sp>
      <p:sp>
        <p:nvSpPr>
          <p:cNvPr id="3" name="TextBox 2"/>
          <p:cNvSpPr txBox="1"/>
          <p:nvPr/>
        </p:nvSpPr>
        <p:spPr>
          <a:xfrm>
            <a:off x="0" y="3068960"/>
            <a:ext cx="827584" cy="1015663"/>
          </a:xfrm>
          <a:prstGeom prst="rect">
            <a:avLst/>
          </a:prstGeom>
          <a:noFill/>
        </p:spPr>
        <p:txBody>
          <a:bodyPr wrap="square" rtlCol="0">
            <a:spAutoFit/>
          </a:bodyPr>
          <a:lstStyle/>
          <a:p>
            <a:r>
              <a:rPr lang="uk-UA" sz="1200" dirty="0" smtClean="0">
                <a:latin typeface="Arial" panose="020B0604020202020204" pitchFamily="34" charset="0"/>
                <a:cs typeface="Arial" panose="020B0604020202020204" pitchFamily="34" charset="0"/>
              </a:rPr>
              <a:t>Хоча б 1 із активних способів – 41% </a:t>
            </a:r>
            <a:endParaRPr lang="uk-UA" sz="1200" dirty="0">
              <a:latin typeface="Arial" panose="020B0604020202020204" pitchFamily="34" charset="0"/>
              <a:cs typeface="Arial" panose="020B0604020202020204" pitchFamily="34" charset="0"/>
            </a:endParaRPr>
          </a:p>
        </p:txBody>
      </p:sp>
      <p:sp>
        <p:nvSpPr>
          <p:cNvPr id="4" name="Левая фигурная скобка 3"/>
          <p:cNvSpPr/>
          <p:nvPr/>
        </p:nvSpPr>
        <p:spPr>
          <a:xfrm>
            <a:off x="683568" y="2708920"/>
            <a:ext cx="432048" cy="1800200"/>
          </a:xfrm>
          <a:prstGeom prst="leftBrace">
            <a:avLst>
              <a:gd name="adj1" fmla="val 41403"/>
              <a:gd name="adj2" fmla="val 52116"/>
            </a:avLst>
          </a:prstGeom>
          <a:ln>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dirty="0"/>
          </a:p>
        </p:txBody>
      </p:sp>
    </p:spTree>
    <p:extLst>
      <p:ext uri="{BB962C8B-B14F-4D97-AF65-F5344CB8AC3E}">
        <p14:creationId xmlns:p14="http://schemas.microsoft.com/office/powerpoint/2010/main" val="1688210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0"/>
            <a:ext cx="8229600" cy="854968"/>
          </a:xfrm>
          <a:noFill/>
        </p:spPr>
        <p:txBody>
          <a:bodyPr>
            <a:normAutofit fontScale="90000"/>
          </a:bodyPr>
          <a:lstStyle/>
          <a:p>
            <a:r>
              <a:rPr lang="uk-UA" dirty="0" smtClean="0"/>
              <a:t>Ставлення громадськості </a:t>
            </a:r>
            <a:r>
              <a:rPr lang="uk-UA" dirty="0"/>
              <a:t>до маргіналізованих груп дітей та членів їх </a:t>
            </a:r>
            <a:r>
              <a:rPr lang="uk-UA" dirty="0" smtClean="0"/>
              <a:t>родин</a:t>
            </a:r>
            <a:endParaRPr lang="uk-UA" dirty="0"/>
          </a:p>
        </p:txBody>
      </p:sp>
      <p:sp>
        <p:nvSpPr>
          <p:cNvPr id="4" name="Номер слайда 3"/>
          <p:cNvSpPr>
            <a:spLocks noGrp="1"/>
          </p:cNvSpPr>
          <p:nvPr>
            <p:ph type="sldNum" sz="quarter" idx="12"/>
          </p:nvPr>
        </p:nvSpPr>
        <p:spPr/>
        <p:txBody>
          <a:bodyPr/>
          <a:lstStyle/>
          <a:p>
            <a:fld id="{7849B4F2-8DD6-4E11-AC0E-6374BB627AC3}" type="slidenum">
              <a:rPr lang="uk-UA" smtClean="0">
                <a:latin typeface="Arial" panose="020B0604020202020204" pitchFamily="34" charset="0"/>
                <a:cs typeface="Arial" panose="020B0604020202020204" pitchFamily="34" charset="0"/>
              </a:rPr>
              <a:pPr/>
              <a:t>26</a:t>
            </a:fld>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194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1"/>
          <p:cNvSpPr txBox="1">
            <a:spLocks noChangeArrowheads="1"/>
          </p:cNvSpPr>
          <p:nvPr/>
        </p:nvSpPr>
        <p:spPr bwMode="auto">
          <a:xfrm>
            <a:off x="107504" y="-27384"/>
            <a:ext cx="7510462" cy="707886"/>
          </a:xfrm>
          <a:prstGeom prst="rect">
            <a:avLst/>
          </a:prstGeom>
          <a:noFill/>
          <a:ln>
            <a:noFill/>
          </a:ln>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0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Розуміння поняття «дитина с особливими потребами» та «уразлива група дітей»</a:t>
            </a:r>
            <a:endParaRPr lang="uk-UA" sz="2000" b="1" dirty="0">
              <a:solidFill>
                <a:srgbClr val="FFCC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2" name="Object 3"/>
          <p:cNvGraphicFramePr>
            <a:graphicFrameLocks noChangeAspect="1"/>
          </p:cNvGraphicFramePr>
          <p:nvPr>
            <p:extLst>
              <p:ext uri="{D42A27DB-BD31-4B8C-83A1-F6EECF244321}">
                <p14:modId xmlns:p14="http://schemas.microsoft.com/office/powerpoint/2010/main" val="3949442748"/>
              </p:ext>
            </p:extLst>
          </p:nvPr>
        </p:nvGraphicFramePr>
        <p:xfrm>
          <a:off x="4480359" y="1633941"/>
          <a:ext cx="4464496" cy="4636258"/>
        </p:xfrm>
        <a:graphic>
          <a:graphicData uri="http://schemas.openxmlformats.org/drawingml/2006/chart">
            <c:chart xmlns:c="http://schemas.openxmlformats.org/drawingml/2006/chart" xmlns:r="http://schemas.openxmlformats.org/officeDocument/2006/relationships" r:id="rId2"/>
          </a:graphicData>
        </a:graphic>
      </p:graphicFrame>
      <p:sp>
        <p:nvSpPr>
          <p:cNvPr id="13"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27</a:t>
            </a:fld>
            <a:endParaRPr lang="ru-RU" dirty="0">
              <a:latin typeface="Arial" panose="020B0604020202020204" pitchFamily="34" charset="0"/>
              <a:cs typeface="Arial" panose="020B0604020202020204" pitchFamily="34" charset="0"/>
            </a:endParaRPr>
          </a:p>
        </p:txBody>
      </p:sp>
      <p:sp>
        <p:nvSpPr>
          <p:cNvPr id="27" name="Прямоугольник 3"/>
          <p:cNvSpPr>
            <a:spLocks noChangeArrowheads="1"/>
          </p:cNvSpPr>
          <p:nvPr/>
        </p:nvSpPr>
        <p:spPr bwMode="auto">
          <a:xfrm>
            <a:off x="-1" y="6237312"/>
            <a:ext cx="87484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А8. Як Ви розумієте, хто така дитина з особливими потребами?</a:t>
            </a:r>
          </a:p>
          <a:p>
            <a:r>
              <a:rPr lang="uk-UA" sz="800" dirty="0" smtClean="0">
                <a:solidFill>
                  <a:schemeClr val="tx1">
                    <a:lumMod val="50000"/>
                    <a:lumOff val="50000"/>
                  </a:schemeClr>
                </a:solidFill>
                <a:latin typeface="Arial" panose="020B0604020202020204" pitchFamily="34" charset="0"/>
                <a:cs typeface="Arial" panose="020B0604020202020204" pitchFamily="34" charset="0"/>
              </a:rPr>
              <a:t>В1. Які групи дітей, на Вашу думку, є представниками категорії «уразлива група»?  </a:t>
            </a:r>
            <a:endParaRPr lang="uk-UA"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8" name="TextBox 27"/>
          <p:cNvSpPr txBox="1"/>
          <p:nvPr/>
        </p:nvSpPr>
        <p:spPr>
          <a:xfrm>
            <a:off x="107504" y="6534425"/>
            <a:ext cx="3672408" cy="21544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endParaRPr lang="uk-UA" sz="800" dirty="0">
              <a:solidFill>
                <a:schemeClr val="tx1">
                  <a:lumMod val="50000"/>
                  <a:lumOff val="50000"/>
                </a:schemeClr>
              </a:solidFill>
              <a:latin typeface="Arial" pitchFamily="34" charset="0"/>
              <a:cs typeface="Arial" pitchFamily="34" charset="0"/>
            </a:endParaRPr>
          </a:p>
        </p:txBody>
      </p:sp>
      <p:graphicFrame>
        <p:nvGraphicFramePr>
          <p:cNvPr id="8" name="Object 3"/>
          <p:cNvGraphicFramePr>
            <a:graphicFrameLocks noChangeAspect="1"/>
          </p:cNvGraphicFramePr>
          <p:nvPr>
            <p:extLst>
              <p:ext uri="{D42A27DB-BD31-4B8C-83A1-F6EECF244321}">
                <p14:modId xmlns:p14="http://schemas.microsoft.com/office/powerpoint/2010/main" val="1378568889"/>
              </p:ext>
            </p:extLst>
          </p:nvPr>
        </p:nvGraphicFramePr>
        <p:xfrm>
          <a:off x="251520" y="1606759"/>
          <a:ext cx="4427984" cy="463625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0"/>
          <p:cNvSpPr txBox="1">
            <a:spLocks noChangeArrowheads="1"/>
          </p:cNvSpPr>
          <p:nvPr/>
        </p:nvSpPr>
        <p:spPr bwMode="auto">
          <a:xfrm>
            <a:off x="466040" y="1370556"/>
            <a:ext cx="5616624" cy="276999"/>
          </a:xfrm>
          <a:prstGeom prst="rect">
            <a:avLst/>
          </a:prstGeom>
          <a:noFill/>
          <a:ln w="9525">
            <a:noFill/>
            <a:miter lim="800000"/>
            <a:headEnd/>
            <a:tailEnd/>
          </a:ln>
          <a:effectLst/>
        </p:spPr>
        <p:txBody>
          <a:bodyPr wrap="square">
            <a:spAutoFit/>
          </a:bodyPr>
          <a:lstStyle/>
          <a:p>
            <a:pPr>
              <a:spcBef>
                <a:spcPct val="50000"/>
              </a:spcBef>
              <a:defRPr/>
            </a:pPr>
            <a:r>
              <a:rPr lang="uk-UA" sz="1200" b="1" dirty="0" smtClean="0">
                <a:solidFill>
                  <a:schemeClr val="tx1">
                    <a:lumMod val="50000"/>
                    <a:lumOff val="50000"/>
                  </a:schemeClr>
                </a:solidFill>
                <a:latin typeface="Arial" pitchFamily="34" charset="0"/>
                <a:cs typeface="Arial" pitchFamily="34" charset="0"/>
              </a:rPr>
              <a:t>Дитина с особливими потребами - це</a:t>
            </a:r>
            <a:endParaRPr lang="uk-UA" sz="1100" dirty="0">
              <a:solidFill>
                <a:schemeClr val="tx1">
                  <a:lumMod val="50000"/>
                  <a:lumOff val="50000"/>
                </a:schemeClr>
              </a:solidFill>
              <a:latin typeface="Arial" pitchFamily="34" charset="0"/>
              <a:cs typeface="Arial" pitchFamily="34" charset="0"/>
            </a:endParaRPr>
          </a:p>
        </p:txBody>
      </p:sp>
      <p:sp>
        <p:nvSpPr>
          <p:cNvPr id="11" name="Text Box 10"/>
          <p:cNvSpPr txBox="1">
            <a:spLocks noChangeArrowheads="1"/>
          </p:cNvSpPr>
          <p:nvPr/>
        </p:nvSpPr>
        <p:spPr bwMode="auto">
          <a:xfrm>
            <a:off x="6118820" y="1356942"/>
            <a:ext cx="2485628" cy="276999"/>
          </a:xfrm>
          <a:prstGeom prst="rect">
            <a:avLst/>
          </a:prstGeom>
          <a:noFill/>
          <a:ln w="9525">
            <a:noFill/>
            <a:miter lim="800000"/>
            <a:headEnd/>
            <a:tailEnd/>
          </a:ln>
          <a:effectLst/>
        </p:spPr>
        <p:txBody>
          <a:bodyPr wrap="square">
            <a:spAutoFit/>
          </a:bodyPr>
          <a:lstStyle/>
          <a:p>
            <a:pPr>
              <a:spcBef>
                <a:spcPct val="50000"/>
              </a:spcBef>
              <a:defRPr/>
            </a:pPr>
            <a:r>
              <a:rPr lang="uk-UA" sz="1200" b="1" dirty="0" smtClean="0">
                <a:solidFill>
                  <a:schemeClr val="tx1">
                    <a:lumMod val="50000"/>
                    <a:lumOff val="50000"/>
                  </a:schemeClr>
                </a:solidFill>
                <a:latin typeface="Arial" pitchFamily="34" charset="0"/>
                <a:cs typeface="Arial" pitchFamily="34" charset="0"/>
              </a:rPr>
              <a:t>Уразлива група</a:t>
            </a:r>
            <a:endParaRPr lang="uk-UA" sz="11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715235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Диаграмма 11"/>
          <p:cNvGraphicFramePr/>
          <p:nvPr>
            <p:extLst>
              <p:ext uri="{D42A27DB-BD31-4B8C-83A1-F6EECF244321}">
                <p14:modId xmlns:p14="http://schemas.microsoft.com/office/powerpoint/2010/main" val="1247200231"/>
              </p:ext>
            </p:extLst>
          </p:nvPr>
        </p:nvGraphicFramePr>
        <p:xfrm>
          <a:off x="74875" y="535452"/>
          <a:ext cx="5040560" cy="565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Диаграмма 19"/>
          <p:cNvGraphicFramePr/>
          <p:nvPr>
            <p:extLst>
              <p:ext uri="{D42A27DB-BD31-4B8C-83A1-F6EECF244321}">
                <p14:modId xmlns:p14="http://schemas.microsoft.com/office/powerpoint/2010/main" val="391284000"/>
              </p:ext>
            </p:extLst>
          </p:nvPr>
        </p:nvGraphicFramePr>
        <p:xfrm>
          <a:off x="4499992" y="540138"/>
          <a:ext cx="4752528" cy="5652000"/>
        </p:xfrm>
        <a:graphic>
          <a:graphicData uri="http://schemas.openxmlformats.org/drawingml/2006/chart">
            <c:chart xmlns:c="http://schemas.openxmlformats.org/drawingml/2006/chart" xmlns:r="http://schemas.openxmlformats.org/officeDocument/2006/relationships" r:id="rId3"/>
          </a:graphicData>
        </a:graphic>
      </p:graphicFrame>
      <p:sp>
        <p:nvSpPr>
          <p:cNvPr id="59" name="Прямоугольник 3"/>
          <p:cNvSpPr>
            <a:spLocks noChangeArrowheads="1"/>
          </p:cNvSpPr>
          <p:nvPr/>
        </p:nvSpPr>
        <p:spPr bwMode="auto">
          <a:xfrm>
            <a:off x="-1" y="6221294"/>
            <a:ext cx="9180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uk-UA" sz="800" dirty="0">
              <a:solidFill>
                <a:schemeClr val="tx1">
                  <a:lumMod val="50000"/>
                  <a:lumOff val="50000"/>
                </a:schemeClr>
              </a:solidFill>
              <a:latin typeface="Arial" panose="020B0604020202020204" pitchFamily="34" charset="0"/>
              <a:cs typeface="Arial" panose="020B0604020202020204" pitchFamily="34" charset="0"/>
            </a:endParaRPr>
          </a:p>
          <a:p>
            <a:pPr algn="just"/>
            <a:r>
              <a:rPr lang="uk-UA" sz="800" dirty="0">
                <a:solidFill>
                  <a:schemeClr val="tx1">
                    <a:lumMod val="50000"/>
                    <a:lumOff val="50000"/>
                  </a:schemeClr>
                </a:solidFill>
                <a:latin typeface="Arial" panose="020B0604020202020204" pitchFamily="34" charset="0"/>
                <a:cs typeface="Arial" panose="020B0604020202020204" pitchFamily="34" charset="0"/>
              </a:rPr>
              <a:t>В2. Про які з цих категорій дітей Ви чули?</a:t>
            </a: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28</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323528" y="764704"/>
            <a:ext cx="8280920" cy="461665"/>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Загалом населення України знають про всі уразливі групи дітей. Найбільшу обізнаність демонструють жителі Києва, Львова та Харкова, а також північного регіону загалом. </a:t>
            </a:r>
            <a:endParaRPr lang="uk-UA" sz="1200" dirty="0">
              <a:latin typeface="Arial" panose="020B0604020202020204" pitchFamily="34" charset="0"/>
              <a:cs typeface="Arial" panose="020B0604020202020204" pitchFamily="34" charset="0"/>
            </a:endParaRPr>
          </a:p>
        </p:txBody>
      </p:sp>
      <p:sp>
        <p:nvSpPr>
          <p:cNvPr id="13" name="Rectangle 31"/>
          <p:cNvSpPr txBox="1">
            <a:spLocks noChangeArrowheads="1"/>
          </p:cNvSpPr>
          <p:nvPr/>
        </p:nvSpPr>
        <p:spPr bwMode="auto">
          <a:xfrm>
            <a:off x="4952" y="95641"/>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Знання груп уразливих дітей</a:t>
            </a:r>
          </a:p>
        </p:txBody>
      </p:sp>
    </p:spTree>
    <p:extLst>
      <p:ext uri="{BB962C8B-B14F-4D97-AF65-F5344CB8AC3E}">
        <p14:creationId xmlns:p14="http://schemas.microsoft.com/office/powerpoint/2010/main" val="1439646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extLst>
              <p:ext uri="{D42A27DB-BD31-4B8C-83A1-F6EECF244321}">
                <p14:modId xmlns:p14="http://schemas.microsoft.com/office/powerpoint/2010/main" val="1312167153"/>
              </p:ext>
            </p:extLst>
          </p:nvPr>
        </p:nvGraphicFramePr>
        <p:xfrm>
          <a:off x="179512" y="551175"/>
          <a:ext cx="5220000" cy="565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Диаграмма 19"/>
          <p:cNvGraphicFramePr/>
          <p:nvPr>
            <p:extLst>
              <p:ext uri="{D42A27DB-BD31-4B8C-83A1-F6EECF244321}">
                <p14:modId xmlns:p14="http://schemas.microsoft.com/office/powerpoint/2010/main" val="1584472468"/>
              </p:ext>
            </p:extLst>
          </p:nvPr>
        </p:nvGraphicFramePr>
        <p:xfrm>
          <a:off x="3923928" y="540138"/>
          <a:ext cx="4932000" cy="5652000"/>
        </p:xfrm>
        <a:graphic>
          <a:graphicData uri="http://schemas.openxmlformats.org/drawingml/2006/chart">
            <c:chart xmlns:c="http://schemas.openxmlformats.org/drawingml/2006/chart" xmlns:r="http://schemas.openxmlformats.org/officeDocument/2006/relationships" r:id="rId3"/>
          </a:graphicData>
        </a:graphic>
      </p:graphicFrame>
      <p:sp>
        <p:nvSpPr>
          <p:cNvPr id="59" name="Прямоугольник 3"/>
          <p:cNvSpPr>
            <a:spLocks noChangeArrowheads="1"/>
          </p:cNvSpPr>
          <p:nvPr/>
        </p:nvSpPr>
        <p:spPr bwMode="auto">
          <a:xfrm>
            <a:off x="-1" y="6221294"/>
            <a:ext cx="9180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В4</a:t>
            </a:r>
            <a:r>
              <a:rPr lang="uk-UA" sz="800" dirty="0">
                <a:solidFill>
                  <a:schemeClr val="tx1">
                    <a:lumMod val="50000"/>
                    <a:lumOff val="50000"/>
                  </a:schemeClr>
                </a:solidFill>
                <a:latin typeface="Arial" panose="020B0604020202020204" pitchFamily="34" charset="0"/>
                <a:cs typeface="Arial" panose="020B0604020202020204" pitchFamily="34" charset="0"/>
              </a:rPr>
              <a:t>. За вашими відчуттями, яких груп дітей найбільше / найбільш поширені? Назвіть до 3 варіантів відповіді.</a:t>
            </a: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29</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323528" y="764704"/>
            <a:ext cx="8280920" cy="461665"/>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За оцінками респондентів найбільш поширеними уразливими групами дітей є діти нарко- та алко-залежних батьків,  ВІЛ-інфіковані діти та діти у конфлікті з законом.</a:t>
            </a:r>
            <a:endParaRPr lang="uk-UA" sz="1200" dirty="0">
              <a:latin typeface="Arial" panose="020B0604020202020204" pitchFamily="34" charset="0"/>
              <a:cs typeface="Arial" panose="020B0604020202020204" pitchFamily="34" charset="0"/>
            </a:endParaRPr>
          </a:p>
        </p:txBody>
      </p:sp>
      <p:sp>
        <p:nvSpPr>
          <p:cNvPr id="13" name="Rectangle 31"/>
          <p:cNvSpPr txBox="1">
            <a:spLocks noChangeArrowheads="1"/>
          </p:cNvSpPr>
          <p:nvPr/>
        </p:nvSpPr>
        <p:spPr bwMode="auto">
          <a:xfrm>
            <a:off x="4952" y="95641"/>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Поширеність груп уразливих дітей</a:t>
            </a:r>
          </a:p>
        </p:txBody>
      </p:sp>
    </p:spTree>
    <p:extLst>
      <p:ext uri="{BB962C8B-B14F-4D97-AF65-F5344CB8AC3E}">
        <p14:creationId xmlns:p14="http://schemas.microsoft.com/office/powerpoint/2010/main" val="2890135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849B4F2-8DD6-4E11-AC0E-6374BB627AC3}" type="slidenum">
              <a:rPr lang="uk-UA" smtClean="0">
                <a:latin typeface="Arial" panose="020B0604020202020204" pitchFamily="34" charset="0"/>
                <a:cs typeface="Arial" panose="020B0604020202020204" pitchFamily="34" charset="0"/>
              </a:rPr>
              <a:pPr/>
              <a:t>3</a:t>
            </a:fld>
            <a:endParaRPr lang="uk-UA" dirty="0">
              <a:latin typeface="Arial" panose="020B0604020202020204" pitchFamily="34" charset="0"/>
              <a:cs typeface="Arial" panose="020B0604020202020204" pitchFamily="34" charset="0"/>
            </a:endParaRPr>
          </a:p>
        </p:txBody>
      </p:sp>
      <p:sp>
        <p:nvSpPr>
          <p:cNvPr id="5" name="Прямоугольник 4"/>
          <p:cNvSpPr/>
          <p:nvPr/>
        </p:nvSpPr>
        <p:spPr>
          <a:xfrm>
            <a:off x="467544" y="1196752"/>
            <a:ext cx="8064896" cy="4524315"/>
          </a:xfrm>
          <a:prstGeom prst="rect">
            <a:avLst/>
          </a:prstGeom>
          <a:noFill/>
        </p:spPr>
        <p:txBody>
          <a:bodyPr wrap="square">
            <a:spAutoFit/>
          </a:bodyPr>
          <a:lstStyle/>
          <a:p>
            <a:pPr lvl="0" algn="just"/>
            <a:r>
              <a:rPr lang="uk-UA" sz="1200" dirty="0">
                <a:latin typeface="Arial" panose="020B0604020202020204" pitchFamily="34" charset="0"/>
                <a:cs typeface="Arial" panose="020B0604020202020204" pitchFamily="34" charset="0"/>
              </a:rPr>
              <a:t>Мета дослідження:</a:t>
            </a:r>
          </a:p>
          <a:p>
            <a:pPr marL="285750" lvl="0" indent="-285750" algn="just">
              <a:buFont typeface="Wingdings" panose="05000000000000000000" pitchFamily="2" charset="2"/>
              <a:buChar char="Ø"/>
            </a:pPr>
            <a:endParaRPr lang="uk-UA" sz="12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uk-UA" sz="1200" dirty="0">
                <a:latin typeface="Arial" panose="020B0604020202020204" pitchFamily="34" charset="0"/>
                <a:cs typeface="Arial" panose="020B0604020202020204" pitchFamily="34" charset="0"/>
              </a:rPr>
              <a:t>Дослідження має на меті допомогти визначити ключові показники для вимірювання ефективності заходів у області заохочення родинної опіки і збільшення толерантності щодо маргінальних груп дітей, а також визначити ключові поняття по відношенню до дітей і родинної опіки серед цільової аудиторії.</a:t>
            </a:r>
          </a:p>
          <a:p>
            <a:pPr marL="285750" lvl="0" indent="-285750" algn="just">
              <a:buFont typeface="Wingdings" panose="05000000000000000000" pitchFamily="2" charset="2"/>
              <a:buChar char="Ø"/>
            </a:pPr>
            <a:r>
              <a:rPr lang="uk-UA" sz="1200" dirty="0">
                <a:latin typeface="Arial" panose="020B0604020202020204" pitchFamily="34" charset="0"/>
                <a:cs typeface="Arial" panose="020B0604020202020204" pitchFamily="34" charset="0"/>
              </a:rPr>
              <a:t>Мета дослідження – встановити базові показники,  визначити бар'єри і мотиватори стосовно родинної опіки та виховання, які повинні бути розглянуті в рамках програмних заходів ЮНІСЕФ.</a:t>
            </a:r>
          </a:p>
          <a:p>
            <a:pPr marL="285750" lvl="0" indent="-285750" algn="just">
              <a:buFont typeface="Wingdings" panose="05000000000000000000" pitchFamily="2" charset="2"/>
              <a:buChar char="Ø"/>
            </a:pPr>
            <a:endParaRPr lang="uk-UA" sz="1200" dirty="0">
              <a:latin typeface="Arial" panose="020B0604020202020204" pitchFamily="34" charset="0"/>
              <a:cs typeface="Arial" panose="020B0604020202020204" pitchFamily="34" charset="0"/>
            </a:endParaRPr>
          </a:p>
          <a:p>
            <a:pPr lvl="0" algn="just"/>
            <a:r>
              <a:rPr lang="uk-UA" sz="1200" dirty="0">
                <a:latin typeface="Arial" panose="020B0604020202020204" pitchFamily="34" charset="0"/>
                <a:cs typeface="Arial" panose="020B0604020202020204" pitchFamily="34" charset="0"/>
              </a:rPr>
              <a:t>Основні завдання дослідження: </a:t>
            </a:r>
          </a:p>
          <a:p>
            <a:pPr marL="285750" lvl="0" indent="-285750" algn="just">
              <a:buFont typeface="Wingdings" panose="05000000000000000000" pitchFamily="2" charset="2"/>
              <a:buChar char="Ø"/>
            </a:pPr>
            <a:endParaRPr lang="uk-UA" sz="12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uk-UA" sz="1200" dirty="0" smtClean="0">
                <a:latin typeface="Arial" panose="020B0604020202020204" pitchFamily="34" charset="0"/>
                <a:cs typeface="Arial" panose="020B0604020202020204" pitchFamily="34" charset="0"/>
              </a:rPr>
              <a:t>Обізнаність </a:t>
            </a:r>
            <a:r>
              <a:rPr lang="uk-UA" sz="1200" dirty="0">
                <a:latin typeface="Arial" panose="020B0604020202020204" pitchFamily="34" charset="0"/>
                <a:cs typeface="Arial" panose="020B0604020202020204" pitchFamily="34" charset="0"/>
              </a:rPr>
              <a:t>та ставлення громадськості до маргіналізованих груп дітей та членів їх родин (наприклад безпритульні діти, родини із нарко- чи алко- залежністю, постраждалі від ВІЛ, діти-інваліди, діти, які залишилися без піклування батьків, діти-сироти);</a:t>
            </a:r>
          </a:p>
          <a:p>
            <a:pPr marL="285750" lvl="0" indent="-285750" algn="just">
              <a:buFont typeface="Wingdings" panose="05000000000000000000" pitchFamily="2" charset="2"/>
              <a:buChar char="Ø"/>
            </a:pPr>
            <a:r>
              <a:rPr lang="uk-UA" sz="1200" dirty="0" smtClean="0">
                <a:latin typeface="Arial" panose="020B0604020202020204" pitchFamily="34" charset="0"/>
                <a:cs typeface="Arial" panose="020B0604020202020204" pitchFamily="34" charset="0"/>
              </a:rPr>
              <a:t>Обізнаність </a:t>
            </a:r>
            <a:r>
              <a:rPr lang="uk-UA" sz="1200" dirty="0">
                <a:latin typeface="Arial" panose="020B0604020202020204" pitchFamily="34" charset="0"/>
                <a:cs typeface="Arial" panose="020B0604020202020204" pitchFamily="34" charset="0"/>
              </a:rPr>
              <a:t>та ставлення громадськості до форм сімейного піклування щодо дітей (дитячих установ опіки та піклування, прийомних сім'ях, усиновлення);</a:t>
            </a:r>
          </a:p>
          <a:p>
            <a:pPr marL="285750" lvl="0" indent="-285750" algn="just">
              <a:buFont typeface="Wingdings" panose="05000000000000000000" pitchFamily="2" charset="2"/>
              <a:buChar char="Ø"/>
            </a:pPr>
            <a:r>
              <a:rPr lang="uk-UA" sz="1200" dirty="0" smtClean="0">
                <a:latin typeface="Arial" panose="020B0604020202020204" pitchFamily="34" charset="0"/>
                <a:cs typeface="Arial" panose="020B0604020202020204" pitchFamily="34" charset="0"/>
              </a:rPr>
              <a:t>Обізнаність </a:t>
            </a:r>
            <a:r>
              <a:rPr lang="uk-UA" sz="1200" dirty="0">
                <a:latin typeface="Arial" panose="020B0604020202020204" pitchFamily="34" charset="0"/>
                <a:cs typeface="Arial" panose="020B0604020202020204" pitchFamily="34" charset="0"/>
              </a:rPr>
              <a:t>та ставлення громадськості до соціальних послуг для дітей та сімей, у тому числі до соціальних працівників у громадах; </a:t>
            </a:r>
          </a:p>
          <a:p>
            <a:pPr marL="285750" lvl="0" indent="-285750" algn="just">
              <a:buFont typeface="Wingdings" panose="05000000000000000000" pitchFamily="2" charset="2"/>
              <a:buChar char="Ø"/>
            </a:pPr>
            <a:r>
              <a:rPr lang="uk-UA" sz="1200" dirty="0" smtClean="0">
                <a:latin typeface="Arial" panose="020B0604020202020204" pitchFamily="34" charset="0"/>
                <a:cs typeface="Arial" panose="020B0604020202020204" pitchFamily="34" charset="0"/>
              </a:rPr>
              <a:t>Бажання </a:t>
            </a:r>
            <a:r>
              <a:rPr lang="uk-UA" sz="1200" dirty="0">
                <a:latin typeface="Arial" panose="020B0604020202020204" pitchFamily="34" charset="0"/>
                <a:cs typeface="Arial" panose="020B0604020202020204" pitchFamily="34" charset="0"/>
              </a:rPr>
              <a:t>та готовність громадськості підтримати діями зміни в інтересах дітей:</a:t>
            </a:r>
          </a:p>
          <a:p>
            <a:pPr marL="355600" lvl="0" algn="just"/>
            <a:r>
              <a:rPr lang="uk-UA" sz="1200" dirty="0" smtClean="0">
                <a:latin typeface="Arial" panose="020B0604020202020204" pitchFamily="34" charset="0"/>
                <a:cs typeface="Arial" panose="020B0604020202020204" pitchFamily="34" charset="0"/>
              </a:rPr>
              <a:t>• Обізнаність </a:t>
            </a:r>
            <a:r>
              <a:rPr lang="uk-UA" sz="1200" dirty="0">
                <a:latin typeface="Arial" panose="020B0604020202020204" pitchFamily="34" charset="0"/>
                <a:cs typeface="Arial" panose="020B0604020202020204" pitchFamily="34" charset="0"/>
              </a:rPr>
              <a:t>та ставлення громадськості до дітей з особливими потребами та їхніх сімей</a:t>
            </a:r>
          </a:p>
          <a:p>
            <a:pPr marL="355600" lvl="0" algn="just"/>
            <a:r>
              <a:rPr lang="uk-UA" sz="1200" dirty="0" smtClean="0">
                <a:latin typeface="Arial" panose="020B0604020202020204" pitchFamily="34" charset="0"/>
                <a:cs typeface="Arial" panose="020B0604020202020204" pitchFamily="34" charset="0"/>
              </a:rPr>
              <a:t>• Обізнаність </a:t>
            </a:r>
            <a:r>
              <a:rPr lang="uk-UA" sz="1200" dirty="0">
                <a:latin typeface="Arial" panose="020B0604020202020204" pitchFamily="34" charset="0"/>
                <a:cs typeface="Arial" panose="020B0604020202020204" pitchFamily="34" charset="0"/>
              </a:rPr>
              <a:t>та ставлення громадськості щодо послуг, які існують або мають існувати для дітей з особливими потребами</a:t>
            </a:r>
          </a:p>
          <a:p>
            <a:pPr marL="355600" lvl="0" algn="just"/>
            <a:r>
              <a:rPr lang="uk-UA" sz="1200" dirty="0" smtClean="0">
                <a:latin typeface="Arial" panose="020B0604020202020204" pitchFamily="34" charset="0"/>
                <a:cs typeface="Arial" panose="020B0604020202020204" pitchFamily="34" charset="0"/>
              </a:rPr>
              <a:t>• Готовність </a:t>
            </a:r>
            <a:r>
              <a:rPr lang="uk-UA" sz="1200" dirty="0">
                <a:latin typeface="Arial" panose="020B0604020202020204" pitchFamily="34" charset="0"/>
                <a:cs typeface="Arial" panose="020B0604020202020204" pitchFamily="34" charset="0"/>
              </a:rPr>
              <a:t>громадськості до прийняття до своїх громад дітей з особливими потребами</a:t>
            </a:r>
          </a:p>
          <a:p>
            <a:pPr marL="355600" lvl="0" algn="just"/>
            <a:r>
              <a:rPr lang="uk-UA" sz="1200" dirty="0" smtClean="0">
                <a:latin typeface="Arial" panose="020B0604020202020204" pitchFamily="34" charset="0"/>
                <a:cs typeface="Arial" panose="020B0604020202020204" pitchFamily="34" charset="0"/>
              </a:rPr>
              <a:t>• Ставлення </a:t>
            </a:r>
            <a:r>
              <a:rPr lang="uk-UA" sz="1200" dirty="0">
                <a:latin typeface="Arial" panose="020B0604020202020204" pitchFamily="34" charset="0"/>
                <a:cs typeface="Arial" panose="020B0604020202020204" pitchFamily="34" charset="0"/>
              </a:rPr>
              <a:t>та поведінка медиків та соціальних працівників до дітей з особливими потребами</a:t>
            </a:r>
          </a:p>
          <a:p>
            <a:pPr marL="285750" lvl="0" indent="-285750" algn="just">
              <a:buFont typeface="Wingdings" panose="05000000000000000000" pitchFamily="2" charset="2"/>
              <a:buChar char="Ø"/>
            </a:pPr>
            <a:r>
              <a:rPr lang="uk-UA" sz="1200" dirty="0" smtClean="0">
                <a:latin typeface="Arial" panose="020B0604020202020204" pitchFamily="34" charset="0"/>
                <a:cs typeface="Arial" panose="020B0604020202020204" pitchFamily="34" charset="0"/>
              </a:rPr>
              <a:t>Думка </a:t>
            </a:r>
            <a:r>
              <a:rPr lang="uk-UA" sz="1200" dirty="0">
                <a:latin typeface="Arial" panose="020B0604020202020204" pitchFamily="34" charset="0"/>
                <a:cs typeface="Arial" panose="020B0604020202020204" pitchFamily="34" charset="0"/>
              </a:rPr>
              <a:t>професійних груп щодо ролі сім’ї у задоволенні потреб дитини з інвалідністю (реабілітація).  </a:t>
            </a:r>
          </a:p>
        </p:txBody>
      </p:sp>
      <p:sp>
        <p:nvSpPr>
          <p:cNvPr id="6" name="Заголовок 1"/>
          <p:cNvSpPr>
            <a:spLocks noGrp="1"/>
          </p:cNvSpPr>
          <p:nvPr>
            <p:ph type="title"/>
          </p:nvPr>
        </p:nvSpPr>
        <p:spPr>
          <a:xfrm>
            <a:off x="457200" y="404813"/>
            <a:ext cx="8229600" cy="854075"/>
          </a:xfrm>
        </p:spPr>
        <p:txBody>
          <a:bodyPr rtlCol="0">
            <a:normAutofit/>
          </a:bodyPr>
          <a:lstStyle/>
          <a:p>
            <a:pPr eaLnBrk="1" fontAlgn="auto" hangingPunct="1">
              <a:spcBef>
                <a:spcPts val="600"/>
              </a:spcBef>
              <a:spcAft>
                <a:spcPts val="600"/>
              </a:spcAft>
              <a:defRPr/>
            </a:pPr>
            <a:r>
              <a:rPr lang="uk-UA" dirty="0" smtClean="0"/>
              <a:t>Основні задачі дослідження</a:t>
            </a:r>
            <a:endParaRPr lang="uk-UA" dirty="0"/>
          </a:p>
        </p:txBody>
      </p:sp>
    </p:spTree>
    <p:extLst>
      <p:ext uri="{BB962C8B-B14F-4D97-AF65-F5344CB8AC3E}">
        <p14:creationId xmlns:p14="http://schemas.microsoft.com/office/powerpoint/2010/main" val="1286368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Диаграмма 19"/>
          <p:cNvGraphicFramePr/>
          <p:nvPr>
            <p:extLst>
              <p:ext uri="{D42A27DB-BD31-4B8C-83A1-F6EECF244321}">
                <p14:modId xmlns:p14="http://schemas.microsoft.com/office/powerpoint/2010/main" val="1458102049"/>
              </p:ext>
            </p:extLst>
          </p:nvPr>
        </p:nvGraphicFramePr>
        <p:xfrm>
          <a:off x="5004048" y="692696"/>
          <a:ext cx="4752528" cy="5652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1"/>
          <p:cNvSpPr txBox="1">
            <a:spLocks noChangeArrowheads="1"/>
          </p:cNvSpPr>
          <p:nvPr/>
        </p:nvSpPr>
        <p:spPr bwMode="auto">
          <a:xfrm>
            <a:off x="4952" y="99167"/>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Актуальність проблеми уразливих дітей</a:t>
            </a:r>
          </a:p>
        </p:txBody>
      </p:sp>
      <p:sp>
        <p:nvSpPr>
          <p:cNvPr id="59" name="Прямоугольник 3"/>
          <p:cNvSpPr>
            <a:spLocks noChangeArrowheads="1"/>
          </p:cNvSpPr>
          <p:nvPr/>
        </p:nvSpPr>
        <p:spPr bwMode="auto">
          <a:xfrm>
            <a:off x="-1" y="6309900"/>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800" dirty="0" smtClean="0">
                <a:solidFill>
                  <a:schemeClr val="tx1">
                    <a:lumMod val="50000"/>
                    <a:lumOff val="50000"/>
                  </a:schemeClr>
                </a:solidFill>
                <a:latin typeface="Arial" panose="020B0604020202020204" pitchFamily="34" charset="0"/>
                <a:cs typeface="Arial" panose="020B0604020202020204" pitchFamily="34" charset="0"/>
              </a:rPr>
              <a:t>В3. </a:t>
            </a:r>
            <a:r>
              <a:rPr lang="uk-UA" sz="800" dirty="0">
                <a:solidFill>
                  <a:schemeClr val="tx1">
                    <a:lumMod val="50000"/>
                    <a:lumOff val="50000"/>
                  </a:schemeClr>
                </a:solidFill>
                <a:latin typeface="Arial" panose="020B0604020202020204" pitchFamily="34" charset="0"/>
                <a:cs typeface="Arial" panose="020B0604020202020204" pitchFamily="34" charset="0"/>
              </a:rPr>
              <a:t>Наскільки проблема  актуальна для українського суспільства. Оцініть за шкалою від 1 до 5, де 1 - зовсім не актуальна, а 5-дуже актуально</a:t>
            </a:r>
            <a:r>
              <a:rPr lang="ru-RU" sz="800" dirty="0">
                <a:solidFill>
                  <a:schemeClr val="tx1">
                    <a:lumMod val="50000"/>
                    <a:lumOff val="50000"/>
                  </a:schemeClr>
                </a:solidFill>
                <a:latin typeface="Arial" panose="020B0604020202020204" pitchFamily="34" charset="0"/>
                <a:cs typeface="Arial" panose="020B0604020202020204" pitchFamily="34" charset="0"/>
              </a:rPr>
              <a:t>. </a:t>
            </a:r>
            <a:endParaRPr lang="uk-UA"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30</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323528" y="694437"/>
            <a:ext cx="8280920" cy="646331"/>
          </a:xfrm>
          <a:prstGeom prst="rect">
            <a:avLst/>
          </a:prstGeom>
          <a:noFill/>
          <a:ln>
            <a:solidFill>
              <a:srgbClr val="FFC000"/>
            </a:solidFill>
          </a:ln>
        </p:spPr>
        <p:txBody>
          <a:bodyPr wrap="square" rtlCol="0">
            <a:spAutoFit/>
          </a:bodyPr>
          <a:lstStyle/>
          <a:p>
            <a:r>
              <a:rPr lang="uk-UA" sz="1200" dirty="0">
                <a:latin typeface="Arial" panose="020B0604020202020204" pitchFamily="34" charset="0"/>
                <a:cs typeface="Arial" panose="020B0604020202020204" pitchFamily="34" charset="0"/>
              </a:rPr>
              <a:t>Найбільш актуальними проблемами українці вважають інвалідність дітей, відсутність батьківського захисту та опіки, нарко- та алко-залежні батьки. Найбільше актуальність  проблеми уразливих груп дітей називають у Києві, найменше – у Харкові. </a:t>
            </a:r>
          </a:p>
        </p:txBody>
      </p:sp>
      <p:graphicFrame>
        <p:nvGraphicFramePr>
          <p:cNvPr id="19" name="Диаграмма 18"/>
          <p:cNvGraphicFramePr/>
          <p:nvPr>
            <p:extLst>
              <p:ext uri="{D42A27DB-BD31-4B8C-83A1-F6EECF244321}">
                <p14:modId xmlns:p14="http://schemas.microsoft.com/office/powerpoint/2010/main" val="2780559556"/>
              </p:ext>
            </p:extLst>
          </p:nvPr>
        </p:nvGraphicFramePr>
        <p:xfrm>
          <a:off x="-1" y="1631461"/>
          <a:ext cx="5246362" cy="4896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2627784" y="1683472"/>
            <a:ext cx="2556000"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3" name="Прямоугольник 12"/>
          <p:cNvSpPr/>
          <p:nvPr/>
        </p:nvSpPr>
        <p:spPr>
          <a:xfrm>
            <a:off x="2673914" y="2189072"/>
            <a:ext cx="2520000"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4" name="Прямоугольник 13"/>
          <p:cNvSpPr/>
          <p:nvPr/>
        </p:nvSpPr>
        <p:spPr>
          <a:xfrm>
            <a:off x="2725670" y="2698754"/>
            <a:ext cx="2458114"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5" name="Прямоугольник 14"/>
          <p:cNvSpPr/>
          <p:nvPr/>
        </p:nvSpPr>
        <p:spPr>
          <a:xfrm>
            <a:off x="2772080" y="3202810"/>
            <a:ext cx="2421834"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6" name="Прямоугольник 15"/>
          <p:cNvSpPr/>
          <p:nvPr/>
        </p:nvSpPr>
        <p:spPr>
          <a:xfrm>
            <a:off x="2953600" y="3706866"/>
            <a:ext cx="2240314"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7" name="Прямоугольник 16"/>
          <p:cNvSpPr/>
          <p:nvPr/>
        </p:nvSpPr>
        <p:spPr>
          <a:xfrm>
            <a:off x="2987824" y="4213922"/>
            <a:ext cx="2195960"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8" name="Прямоугольник 17"/>
          <p:cNvSpPr/>
          <p:nvPr/>
        </p:nvSpPr>
        <p:spPr>
          <a:xfrm>
            <a:off x="3059832" y="4717978"/>
            <a:ext cx="2123952"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2" name="Прямоугольник 21"/>
          <p:cNvSpPr/>
          <p:nvPr/>
        </p:nvSpPr>
        <p:spPr>
          <a:xfrm>
            <a:off x="3088710" y="5230660"/>
            <a:ext cx="2095074"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5" name="Прямоугольник 24"/>
          <p:cNvSpPr/>
          <p:nvPr/>
        </p:nvSpPr>
        <p:spPr>
          <a:xfrm>
            <a:off x="3059832" y="5731716"/>
            <a:ext cx="2134082"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6" name="Text Box 10"/>
          <p:cNvSpPr txBox="1">
            <a:spLocks noChangeArrowheads="1"/>
          </p:cNvSpPr>
          <p:nvPr/>
        </p:nvSpPr>
        <p:spPr bwMode="auto">
          <a:xfrm>
            <a:off x="4860032" y="1268760"/>
            <a:ext cx="4641838" cy="276999"/>
          </a:xfrm>
          <a:prstGeom prst="rect">
            <a:avLst/>
          </a:prstGeom>
          <a:noFill/>
          <a:ln w="9525">
            <a:noFill/>
            <a:miter lim="800000"/>
            <a:headEnd/>
            <a:tailEnd/>
          </a:ln>
          <a:effectLst/>
        </p:spPr>
        <p:txBody>
          <a:bodyPr wrap="square">
            <a:spAutoFit/>
          </a:bodyPr>
          <a:lstStyle/>
          <a:p>
            <a:pPr>
              <a:spcBef>
                <a:spcPct val="50000"/>
              </a:spcBef>
              <a:defRPr/>
            </a:pPr>
            <a:r>
              <a:rPr lang="uk-UA" sz="1200" b="1" dirty="0">
                <a:solidFill>
                  <a:schemeClr val="tx1">
                    <a:lumMod val="50000"/>
                    <a:lumOff val="50000"/>
                  </a:schemeClr>
                </a:solidFill>
                <a:latin typeface="Arial" pitchFamily="34" charset="0"/>
                <a:cs typeface="Arial" pitchFamily="34" charset="0"/>
              </a:rPr>
              <a:t>Ступінь </a:t>
            </a:r>
            <a:r>
              <a:rPr lang="uk-UA" sz="1200" b="1" dirty="0" smtClean="0">
                <a:solidFill>
                  <a:schemeClr val="tx1">
                    <a:lumMod val="50000"/>
                    <a:lumOff val="50000"/>
                  </a:schemeClr>
                </a:solidFill>
                <a:latin typeface="Arial" pitchFamily="34" charset="0"/>
                <a:cs typeface="Arial" pitchFamily="34" charset="0"/>
              </a:rPr>
              <a:t>актуальності </a:t>
            </a:r>
            <a:r>
              <a:rPr lang="uk-UA" sz="1100" dirty="0">
                <a:solidFill>
                  <a:schemeClr val="tx1">
                    <a:lumMod val="50000"/>
                    <a:lumOff val="50000"/>
                  </a:schemeClr>
                </a:solidFill>
                <a:latin typeface="Arial" pitchFamily="34" charset="0"/>
                <a:cs typeface="Arial" pitchFamily="34" charset="0"/>
              </a:rPr>
              <a:t>(«дуже актуально+скоріше актуально»)</a:t>
            </a:r>
          </a:p>
        </p:txBody>
      </p:sp>
    </p:spTree>
    <p:extLst>
      <p:ext uri="{BB962C8B-B14F-4D97-AF65-F5344CB8AC3E}">
        <p14:creationId xmlns:p14="http://schemas.microsoft.com/office/powerpoint/2010/main" val="2733453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25475949"/>
              </p:ext>
            </p:extLst>
          </p:nvPr>
        </p:nvGraphicFramePr>
        <p:xfrm>
          <a:off x="179512" y="1864891"/>
          <a:ext cx="8963794" cy="4413287"/>
        </p:xfrm>
        <a:graphic>
          <a:graphicData uri="http://schemas.openxmlformats.org/drawingml/2006/table">
            <a:tbl>
              <a:tblPr/>
              <a:tblGrid>
                <a:gridCol w="4392488"/>
                <a:gridCol w="4571306"/>
              </a:tblGrid>
              <a:tr h="256081">
                <a:tc>
                  <a:txBody>
                    <a:bodyPr/>
                    <a:lstStyle/>
                    <a:p>
                      <a:pPr algn="l" fontAlgn="t"/>
                      <a:r>
                        <a:rPr lang="uk-UA" sz="800" b="0" i="0" u="none" strike="noStrike" noProof="0" dirty="0">
                          <a:effectLst/>
                          <a:latin typeface="Arial" panose="020B0604020202020204" pitchFamily="34" charset="0"/>
                          <a:cs typeface="Arial" panose="020B0604020202020204" pitchFamily="34" charset="0"/>
                        </a:rPr>
                        <a:t>Я </a:t>
                      </a:r>
                      <a:r>
                        <a:rPr lang="uk-UA" sz="800" b="0" i="0" u="none" strike="noStrike" noProof="0" dirty="0" smtClean="0">
                          <a:effectLst/>
                          <a:latin typeface="Arial" panose="020B0604020202020204" pitchFamily="34" charset="0"/>
                          <a:cs typeface="Arial" panose="020B0604020202020204" pitchFamily="34" charset="0"/>
                        </a:rPr>
                        <a:t>впевнений, </a:t>
                      </a:r>
                      <a:r>
                        <a:rPr lang="uk-UA" sz="800" b="0" i="0" u="none" strike="noStrike" noProof="0" dirty="0">
                          <a:effectLst/>
                          <a:latin typeface="Arial" panose="020B0604020202020204" pitchFamily="34" charset="0"/>
                          <a:cs typeface="Arial" panose="020B0604020202020204" pitchFamily="34" charset="0"/>
                        </a:rPr>
                        <a:t>що сім'ї, де живуть люди, діти з інвалідністю, заслуговують підтримки від навколишнього оточення та уряду</a:t>
                      </a: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uk-UA"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Батьки, які застосовують насильство, або мають наркотичну / алкогольну залежність, не можуть стати хорошими батьками</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Я впевнений, що сім'ї, які живуть у бідності, заслуговують підтримки від навколишнього оточення та уряду</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Я впевнений, що сім'ї, що живуть з ВІЛ, заслуговують підтримки від навколишнього оточення та уряду</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Я впевнений, що сім'ї з наркотичною / алкогольною залежністю самі винні у своїй ситуації</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64654">
                <a:tc>
                  <a:txBody>
                    <a:bodyPr/>
                    <a:lstStyle/>
                    <a:p>
                      <a:pPr algn="l" fontAlgn="t"/>
                      <a:r>
                        <a:rPr lang="uk-UA" sz="700" b="0" i="0" u="none" strike="noStrike" noProof="0" dirty="0">
                          <a:effectLst/>
                          <a:latin typeface="Arial" panose="020B0604020202020204" pitchFamily="34" charset="0"/>
                          <a:cs typeface="Arial" panose="020B0604020202020204" pitchFamily="34" charset="0"/>
                        </a:rPr>
                        <a:t>Якби з'ясувалося, що зі мною по сусідству живе сім'я, що має дитину з </a:t>
                      </a:r>
                      <a:r>
                        <a:rPr lang="uk-UA" sz="700" b="0" i="0" u="none" strike="noStrike" noProof="0" dirty="0" smtClean="0">
                          <a:effectLst/>
                          <a:latin typeface="Arial" panose="020B0604020202020204" pitchFamily="34" charset="0"/>
                          <a:cs typeface="Arial" panose="020B0604020202020204" pitchFamily="34" charset="0"/>
                        </a:rPr>
                        <a:t>інвалідністю </a:t>
                      </a:r>
                      <a:r>
                        <a:rPr lang="uk-UA" sz="700" b="0" i="0" u="none" strike="noStrike" noProof="0" dirty="0">
                          <a:effectLst/>
                          <a:latin typeface="Arial" panose="020B0604020202020204" pitchFamily="34" charset="0"/>
                          <a:cs typeface="Arial" panose="020B0604020202020204" pitchFamily="34" charset="0"/>
                        </a:rPr>
                        <a:t>/ </a:t>
                      </a:r>
                      <a:r>
                        <a:rPr lang="uk-UA" sz="700" b="0" i="0" u="none" strike="noStrike" noProof="0" dirty="0" smtClean="0">
                          <a:effectLst/>
                          <a:latin typeface="Arial" panose="020B0604020202020204" pitchFamily="34" charset="0"/>
                          <a:cs typeface="Arial" panose="020B0604020202020204" pitchFamily="34" charset="0"/>
                        </a:rPr>
                        <a:t>проблеми </a:t>
                      </a:r>
                      <a:r>
                        <a:rPr lang="uk-UA" sz="700" b="0" i="0" u="none" strike="noStrike" noProof="0" dirty="0">
                          <a:effectLst/>
                          <a:latin typeface="Arial" panose="020B0604020202020204" pitchFamily="34" charset="0"/>
                          <a:cs typeface="Arial" panose="020B0604020202020204" pitchFamily="34" charset="0"/>
                        </a:rPr>
                        <a:t>з наркотичною / алкогольною залежністю / живе з ВІЛ / живе в бідності, я був (була) би готовий (а) підтримувати їх доступними мені способами</a:t>
                      </a: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uk-UA"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28550">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У сім'ях з проблемами наркотичної / алкогольної залежності або такими захворюваннями як ВІЛ кращим варіантом для дітей є їх вилучення з сім'ї</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Я впевнений, що сім'ї з наркотичною / алкогольною залежністю заслуговують підтримки від навколишнього оточення та уряду</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Якби мій родич мав проблеми з наркотичною / алкогольною залежністю, я б вважав за краще, щоб інші люди не знали про це</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Якби мій родич усиновив дитину, я б вважав за краще, щоб інші люди не знали про це</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a:effectLst/>
                          <a:latin typeface="Arial" panose="020B0604020202020204" pitchFamily="34" charset="0"/>
                          <a:cs typeface="Arial" panose="020B0604020202020204" pitchFamily="34" charset="0"/>
                        </a:rPr>
                        <a:t>Для дітей з важкими формами інвалідності кращим варіантом є знаходження в стаціонарі, де вони можуть отримувати медичний догляд, ніж знаходження в сім'ї</a:t>
                      </a: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uk-UA"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Я впевнений, що сім'ї, які живуть з ВІЛ, самі винні у своїй ситуації</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У сім'ї дитина з інвалідністю не може отримати достатній догляд, їй буде краще в спеціалізованому дитячому будинку</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Я впевнений, що сім'ї, що живуть у бідності, самі винні у своїй ситуації</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Якби мій родич жив би в бідності, я б вважав за краще, щоб інші люди не знали про це</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Якби мій родич мав важку форму інвалідності, я б вважав за краще, щоб інші люди не знали про це</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56081">
                <a:tc>
                  <a:txBody>
                    <a:bodyPr/>
                    <a:lstStyle/>
                    <a:p>
                      <a:pPr algn="l" fontAlgn="t"/>
                      <a:r>
                        <a:rPr lang="uk-UA" sz="800" b="0" i="0" u="none" strike="noStrike" noProof="0" dirty="0" smtClean="0">
                          <a:effectLst/>
                          <a:latin typeface="Arial" panose="020B0604020202020204" pitchFamily="34" charset="0"/>
                          <a:cs typeface="Arial" panose="020B0604020202020204" pitchFamily="34" charset="0"/>
                        </a:rPr>
                        <a:t>Я впевнений, що сім'ї, де живуть люди, діти з інвалідністю, самі винні у своїй ситуації</a:t>
                      </a:r>
                      <a:endParaRPr lang="uk-UA" sz="800" b="0" i="0" u="none" strike="noStrike" noProof="0" dirty="0">
                        <a:effectLst/>
                        <a:latin typeface="Arial" panose="020B0604020202020204" pitchFamily="34" charset="0"/>
                        <a:cs typeface="Arial" panose="020B0604020202020204" pitchFamily="34" charset="0"/>
                      </a:endParaRPr>
                    </a:p>
                  </a:txBody>
                  <a:tcPr marL="4096" marR="4096" marT="4096"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t"/>
                      <a:endParaRPr lang="ru-RU" sz="800" b="0" i="0" u="none" strike="noStrike" dirty="0">
                        <a:effectLst/>
                        <a:latin typeface="Arial" panose="020B0604020202020204" pitchFamily="34" charset="0"/>
                        <a:cs typeface="Arial" panose="020B0604020202020204" pitchFamily="34" charset="0"/>
                      </a:endParaRPr>
                    </a:p>
                  </a:txBody>
                  <a:tcPr marL="4096" marR="4096" marT="4096" marB="0">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tcPr>
                </a:tc>
              </a:tr>
            </a:tbl>
          </a:graphicData>
        </a:graphic>
      </p:graphicFrame>
      <p:graphicFrame>
        <p:nvGraphicFramePr>
          <p:cNvPr id="15" name="Диаграмма 14"/>
          <p:cNvGraphicFramePr/>
          <p:nvPr>
            <p:extLst>
              <p:ext uri="{D42A27DB-BD31-4B8C-83A1-F6EECF244321}">
                <p14:modId xmlns:p14="http://schemas.microsoft.com/office/powerpoint/2010/main" val="3764284589"/>
              </p:ext>
            </p:extLst>
          </p:nvPr>
        </p:nvGraphicFramePr>
        <p:xfrm>
          <a:off x="-2604" y="1006081"/>
          <a:ext cx="9615164" cy="533895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1"/>
          <p:cNvSpPr txBox="1">
            <a:spLocks noChangeArrowheads="1"/>
          </p:cNvSpPr>
          <p:nvPr/>
        </p:nvSpPr>
        <p:spPr bwMode="auto">
          <a:xfrm>
            <a:off x="107504" y="116259"/>
            <a:ext cx="7510462" cy="461665"/>
          </a:xfrm>
          <a:prstGeom prst="rect">
            <a:avLst/>
          </a:prstGeom>
          <a:noFill/>
          <a:ln>
            <a:noFill/>
          </a:ln>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Ставлення до різних родин</a:t>
            </a:r>
          </a:p>
        </p:txBody>
      </p:sp>
      <p:sp>
        <p:nvSpPr>
          <p:cNvPr id="59" name="Прямоугольник 3"/>
          <p:cNvSpPr>
            <a:spLocks noChangeArrowheads="1"/>
          </p:cNvSpPr>
          <p:nvPr/>
        </p:nvSpPr>
        <p:spPr bwMode="auto">
          <a:xfrm>
            <a:off x="-1" y="6237312"/>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А7. А наскільки Ви згодні з кожним з цих тверджень. Оцініть за шкалою від 1 до 5, де 1 - зовсім не згоден, а 5 - повністю згоден. </a:t>
            </a:r>
            <a:endParaRPr lang="uk-UA" sz="800" i="1" dirty="0">
              <a:solidFill>
                <a:schemeClr val="tx1">
                  <a:lumMod val="50000"/>
                  <a:lumOff val="50000"/>
                </a:schemeClr>
              </a:solidFill>
              <a:latin typeface="Arial" pitchFamily="34" charset="0"/>
              <a:cs typeface="Arial"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31</a:t>
            </a:fld>
            <a:endParaRPr lang="ru-RU" dirty="0">
              <a:latin typeface="Arial" panose="020B0604020202020204" pitchFamily="34" charset="0"/>
              <a:cs typeface="Arial" panose="020B0604020202020204" pitchFamily="34" charset="0"/>
            </a:endParaRPr>
          </a:p>
        </p:txBody>
      </p:sp>
      <p:sp>
        <p:nvSpPr>
          <p:cNvPr id="12" name="TextBox 11"/>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18" name="TextBox 17"/>
          <p:cNvSpPr txBox="1"/>
          <p:nvPr/>
        </p:nvSpPr>
        <p:spPr>
          <a:xfrm>
            <a:off x="323528" y="737637"/>
            <a:ext cx="8280920" cy="646331"/>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Найбільшої підтримки на думку населення потребують родини з дітьми з особливими потребами, також більшість впевнені, що підтримки потребують бідні сім’ї та родини з ВІЛ. Не схвалюються родини з насильством та алко-/ наркозалежностями: такі батьки не можуть бути хорошими та самі винні у ситуації, що склалася.</a:t>
            </a:r>
            <a:endParaRPr lang="uk-UA" sz="1200" dirty="0">
              <a:latin typeface="Arial" panose="020B0604020202020204" pitchFamily="34" charset="0"/>
              <a:cs typeface="Arial" panose="020B0604020202020204" pitchFamily="34" charset="0"/>
            </a:endParaRPr>
          </a:p>
        </p:txBody>
      </p:sp>
      <p:sp>
        <p:nvSpPr>
          <p:cNvPr id="16" name="Text Box 10"/>
          <p:cNvSpPr txBox="1">
            <a:spLocks noChangeArrowheads="1"/>
          </p:cNvSpPr>
          <p:nvPr/>
        </p:nvSpPr>
        <p:spPr bwMode="auto">
          <a:xfrm>
            <a:off x="3131840" y="1357317"/>
            <a:ext cx="5616624" cy="276999"/>
          </a:xfrm>
          <a:prstGeom prst="rect">
            <a:avLst/>
          </a:prstGeom>
          <a:noFill/>
          <a:ln w="9525">
            <a:noFill/>
            <a:miter lim="800000"/>
            <a:headEnd/>
            <a:tailEnd/>
          </a:ln>
          <a:effectLst/>
        </p:spPr>
        <p:txBody>
          <a:bodyPr wrap="square">
            <a:spAutoFit/>
          </a:bodyPr>
          <a:lstStyle/>
          <a:p>
            <a:pPr>
              <a:spcBef>
                <a:spcPct val="50000"/>
              </a:spcBef>
              <a:defRPr/>
            </a:pPr>
            <a:r>
              <a:rPr lang="uk-UA" sz="1200" b="1" dirty="0">
                <a:solidFill>
                  <a:schemeClr val="tx1">
                    <a:lumMod val="50000"/>
                    <a:lumOff val="50000"/>
                  </a:schemeClr>
                </a:solidFill>
                <a:latin typeface="Arial" pitchFamily="34" charset="0"/>
                <a:cs typeface="Arial" pitchFamily="34" charset="0"/>
              </a:rPr>
              <a:t>Ступінь </a:t>
            </a:r>
            <a:r>
              <a:rPr lang="uk-UA" sz="1200" b="1" dirty="0" smtClean="0">
                <a:solidFill>
                  <a:schemeClr val="tx1">
                    <a:lumMod val="50000"/>
                    <a:lumOff val="50000"/>
                  </a:schemeClr>
                </a:solidFill>
                <a:latin typeface="Arial" pitchFamily="34" charset="0"/>
                <a:cs typeface="Arial" pitchFamily="34" charset="0"/>
              </a:rPr>
              <a:t>схвалення </a:t>
            </a:r>
            <a:r>
              <a:rPr lang="uk-UA" sz="1100" dirty="0" smtClean="0">
                <a:solidFill>
                  <a:schemeClr val="tx1">
                    <a:lumMod val="50000"/>
                    <a:lumOff val="50000"/>
                  </a:schemeClr>
                </a:solidFill>
                <a:latin typeface="Arial" pitchFamily="34" charset="0"/>
                <a:cs typeface="Arial" pitchFamily="34" charset="0"/>
              </a:rPr>
              <a:t>(«скоріше згоден» + «повністю згоден»)</a:t>
            </a:r>
            <a:endParaRPr lang="uk-UA" sz="11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71057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62064"/>
            <a:ext cx="8229600" cy="854968"/>
          </a:xfrm>
          <a:noFill/>
        </p:spPr>
        <p:txBody>
          <a:bodyPr>
            <a:normAutofit fontScale="90000"/>
          </a:bodyPr>
          <a:lstStyle/>
          <a:p>
            <a:r>
              <a:rPr lang="uk-UA" dirty="0" smtClean="0"/>
              <a:t>Толерантність по відношенню до уразливих груп дітей</a:t>
            </a:r>
            <a:endParaRPr lang="uk-UA" dirty="0"/>
          </a:p>
        </p:txBody>
      </p:sp>
      <p:sp>
        <p:nvSpPr>
          <p:cNvPr id="4" name="Номер слайда 3"/>
          <p:cNvSpPr>
            <a:spLocks noGrp="1"/>
          </p:cNvSpPr>
          <p:nvPr>
            <p:ph type="sldNum" sz="quarter" idx="12"/>
          </p:nvPr>
        </p:nvSpPr>
        <p:spPr/>
        <p:txBody>
          <a:bodyPr/>
          <a:lstStyle/>
          <a:p>
            <a:fld id="{7849B4F2-8DD6-4E11-AC0E-6374BB627AC3}" type="slidenum">
              <a:rPr lang="uk-UA" smtClean="0">
                <a:latin typeface="Arial" panose="020B0604020202020204" pitchFamily="34" charset="0"/>
                <a:cs typeface="Arial" panose="020B0604020202020204" pitchFamily="34" charset="0"/>
              </a:rPr>
              <a:pPr/>
              <a:t>32</a:t>
            </a:fld>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855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extLst>
              <p:ext uri="{D42A27DB-BD31-4B8C-83A1-F6EECF244321}">
                <p14:modId xmlns:p14="http://schemas.microsoft.com/office/powerpoint/2010/main" val="3145135748"/>
              </p:ext>
            </p:extLst>
          </p:nvPr>
        </p:nvGraphicFramePr>
        <p:xfrm>
          <a:off x="159260" y="652634"/>
          <a:ext cx="5220000" cy="565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Диаграмма 19"/>
          <p:cNvGraphicFramePr/>
          <p:nvPr>
            <p:extLst>
              <p:ext uri="{D42A27DB-BD31-4B8C-83A1-F6EECF244321}">
                <p14:modId xmlns:p14="http://schemas.microsoft.com/office/powerpoint/2010/main" val="2040021079"/>
              </p:ext>
            </p:extLst>
          </p:nvPr>
        </p:nvGraphicFramePr>
        <p:xfrm>
          <a:off x="4152329" y="657320"/>
          <a:ext cx="4932000" cy="5652000"/>
        </p:xfrm>
        <a:graphic>
          <a:graphicData uri="http://schemas.openxmlformats.org/drawingml/2006/chart">
            <c:chart xmlns:c="http://schemas.openxmlformats.org/drawingml/2006/chart" xmlns:r="http://schemas.openxmlformats.org/officeDocument/2006/relationships" r:id="rId3"/>
          </a:graphicData>
        </a:graphic>
      </p:graphicFrame>
      <p:sp>
        <p:nvSpPr>
          <p:cNvPr id="59" name="Прямоугольник 3"/>
          <p:cNvSpPr>
            <a:spLocks noChangeArrowheads="1"/>
          </p:cNvSpPr>
          <p:nvPr/>
        </p:nvSpPr>
        <p:spPr bwMode="auto">
          <a:xfrm>
            <a:off x="-1" y="6165304"/>
            <a:ext cx="9180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a:solidFill>
                  <a:schemeClr val="tx1">
                    <a:lumMod val="50000"/>
                    <a:lumOff val="50000"/>
                  </a:schemeClr>
                </a:solidFill>
                <a:latin typeface="Arial" panose="020B0604020202020204" pitchFamily="34" charset="0"/>
                <a:cs typeface="Arial" panose="020B0604020202020204" pitchFamily="34" charset="0"/>
              </a:rPr>
              <a:t>В6. Наскільки Ви згодні з твердженням «Українське суспільство толерантне по відношенню до уразливих груп дітей»?</a:t>
            </a:r>
          </a:p>
          <a:p>
            <a:r>
              <a:rPr lang="uk-UA" sz="800" dirty="0" smtClean="0">
                <a:solidFill>
                  <a:schemeClr val="tx1">
                    <a:lumMod val="50000"/>
                    <a:lumOff val="50000"/>
                  </a:schemeClr>
                </a:solidFill>
                <a:latin typeface="Arial" panose="020B0604020202020204" pitchFamily="34" charset="0"/>
                <a:cs typeface="Arial" panose="020B0604020202020204" pitchFamily="34" charset="0"/>
              </a:rPr>
              <a:t>B5</a:t>
            </a:r>
            <a:r>
              <a:rPr lang="uk-UA" sz="800" dirty="0">
                <a:solidFill>
                  <a:schemeClr val="tx1">
                    <a:lumMod val="50000"/>
                    <a:lumOff val="50000"/>
                  </a:schemeClr>
                </a:solidFill>
                <a:latin typeface="Arial" panose="020B0604020202020204" pitchFamily="34" charset="0"/>
                <a:cs typeface="Arial" panose="020B0604020202020204" pitchFamily="34" charset="0"/>
              </a:rPr>
              <a:t>. Що для Вас означає толерантність до людей, які перебувають у складних життєвих обставинах </a:t>
            </a:r>
            <a:r>
              <a:rPr lang="uk-UA" sz="800" dirty="0" smtClean="0">
                <a:solidFill>
                  <a:schemeClr val="tx1">
                    <a:lumMod val="50000"/>
                    <a:lumOff val="50000"/>
                  </a:schemeClr>
                </a:solidFill>
                <a:latin typeface="Arial" panose="020B0604020202020204" pitchFamily="34" charset="0"/>
                <a:cs typeface="Arial" panose="020B0604020202020204" pitchFamily="34" charset="0"/>
              </a:rPr>
              <a:t>?</a:t>
            </a:r>
            <a:endParaRPr lang="uk-UA"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33</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323528" y="692696"/>
            <a:ext cx="8280920" cy="646331"/>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Загалом за оцінками респондентів українське суспільство не є толерантним по відношенню до уразливих груп дітей. Найчастіше толерантність інтерпретують як розуміння та співчуття. Найменш толерантним можна назвати Південь країни, та Харків. Найвищий показник на Півночі, у Києві та Львові.</a:t>
            </a:r>
            <a:endParaRPr lang="uk-UA" sz="1200" dirty="0">
              <a:latin typeface="Arial" panose="020B0604020202020204" pitchFamily="34" charset="0"/>
              <a:cs typeface="Arial" panose="020B0604020202020204" pitchFamily="34" charset="0"/>
            </a:endParaRPr>
          </a:p>
        </p:txBody>
      </p:sp>
      <p:sp>
        <p:nvSpPr>
          <p:cNvPr id="13" name="Rectangle 31"/>
          <p:cNvSpPr txBox="1">
            <a:spLocks noChangeArrowheads="1"/>
          </p:cNvSpPr>
          <p:nvPr/>
        </p:nvSpPr>
        <p:spPr bwMode="auto">
          <a:xfrm>
            <a:off x="4952" y="104267"/>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Поняття «толерантності» </a:t>
            </a:r>
          </a:p>
        </p:txBody>
      </p:sp>
      <p:sp>
        <p:nvSpPr>
          <p:cNvPr id="12" name="Прямоугольник 11"/>
          <p:cNvSpPr/>
          <p:nvPr/>
        </p:nvSpPr>
        <p:spPr>
          <a:xfrm>
            <a:off x="479921" y="1584714"/>
            <a:ext cx="8191660" cy="576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6" name="Text Box 10"/>
          <p:cNvSpPr txBox="1">
            <a:spLocks noChangeArrowheads="1"/>
          </p:cNvSpPr>
          <p:nvPr/>
        </p:nvSpPr>
        <p:spPr bwMode="auto">
          <a:xfrm>
            <a:off x="479921" y="2276871"/>
            <a:ext cx="4641838" cy="276999"/>
          </a:xfrm>
          <a:prstGeom prst="rect">
            <a:avLst/>
          </a:prstGeom>
          <a:noFill/>
          <a:ln w="9525">
            <a:noFill/>
            <a:miter lim="800000"/>
            <a:headEnd/>
            <a:tailEnd/>
          </a:ln>
          <a:effectLst/>
        </p:spPr>
        <p:txBody>
          <a:bodyPr wrap="square">
            <a:spAutoFit/>
          </a:bodyPr>
          <a:lstStyle/>
          <a:p>
            <a:pPr>
              <a:spcBef>
                <a:spcPct val="50000"/>
              </a:spcBef>
              <a:defRPr/>
            </a:pPr>
            <a:r>
              <a:rPr lang="uk-UA" sz="1200" b="1" dirty="0" smtClean="0">
                <a:solidFill>
                  <a:schemeClr val="tx1">
                    <a:lumMod val="50000"/>
                    <a:lumOff val="50000"/>
                  </a:schemeClr>
                </a:solidFill>
                <a:latin typeface="Arial" pitchFamily="34" charset="0"/>
                <a:cs typeface="Arial" pitchFamily="34" charset="0"/>
              </a:rPr>
              <a:t>Толерантність розуміють як:</a:t>
            </a:r>
            <a:endParaRPr lang="uk-UA" sz="11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361672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Диаграмма 19"/>
          <p:cNvGraphicFramePr/>
          <p:nvPr>
            <p:extLst>
              <p:ext uri="{D42A27DB-BD31-4B8C-83A1-F6EECF244321}">
                <p14:modId xmlns:p14="http://schemas.microsoft.com/office/powerpoint/2010/main" val="1623252853"/>
              </p:ext>
            </p:extLst>
          </p:nvPr>
        </p:nvGraphicFramePr>
        <p:xfrm>
          <a:off x="5004048" y="692696"/>
          <a:ext cx="4752528" cy="5652000"/>
        </p:xfrm>
        <a:graphic>
          <a:graphicData uri="http://schemas.openxmlformats.org/drawingml/2006/chart">
            <c:chart xmlns:c="http://schemas.openxmlformats.org/drawingml/2006/chart" xmlns:r="http://schemas.openxmlformats.org/officeDocument/2006/relationships" r:id="rId2"/>
          </a:graphicData>
        </a:graphic>
      </p:graphicFrame>
      <p:sp>
        <p:nvSpPr>
          <p:cNvPr id="59" name="Прямоугольник 3"/>
          <p:cNvSpPr>
            <a:spLocks noChangeArrowheads="1"/>
          </p:cNvSpPr>
          <p:nvPr/>
        </p:nvSpPr>
        <p:spPr bwMode="auto">
          <a:xfrm>
            <a:off x="-1" y="6309900"/>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800" dirty="0" smtClean="0">
                <a:solidFill>
                  <a:schemeClr val="tx1">
                    <a:lumMod val="50000"/>
                    <a:lumOff val="50000"/>
                  </a:schemeClr>
                </a:solidFill>
                <a:latin typeface="Arial" panose="020B0604020202020204" pitchFamily="34" charset="0"/>
                <a:cs typeface="Arial" panose="020B0604020202020204" pitchFamily="34" charset="0"/>
              </a:rPr>
              <a:t>В7. </a:t>
            </a:r>
            <a:r>
              <a:rPr lang="uk-UA" sz="800" dirty="0" smtClean="0">
                <a:solidFill>
                  <a:schemeClr val="tx1">
                    <a:lumMod val="50000"/>
                    <a:lumOff val="50000"/>
                  </a:schemeClr>
                </a:solidFill>
                <a:latin typeface="Arial" panose="020B0604020202020204" pitchFamily="34" charset="0"/>
                <a:cs typeface="Arial" panose="020B0604020202020204" pitchFamily="34" charset="0"/>
              </a:rPr>
              <a:t>Я </a:t>
            </a:r>
            <a:r>
              <a:rPr lang="uk-UA" sz="800" dirty="0">
                <a:solidFill>
                  <a:schemeClr val="tx1">
                    <a:lumMod val="50000"/>
                    <a:lumOff val="50000"/>
                  </a:schemeClr>
                </a:solidFill>
                <a:latin typeface="Arial" panose="020B0604020202020204" pitchFamily="34" charset="0"/>
                <a:cs typeface="Arial" panose="020B0604020202020204" pitchFamily="34" charset="0"/>
              </a:rPr>
              <a:t>зачитаю Вам по черзі твердження, а Ви кожне з них оцініть наскільки Ви згодні з тим, що «Українське </a:t>
            </a:r>
            <a:r>
              <a:rPr lang="uk-UA" sz="800" dirty="0" smtClean="0">
                <a:solidFill>
                  <a:schemeClr val="tx1">
                    <a:lumMod val="50000"/>
                    <a:lumOff val="50000"/>
                  </a:schemeClr>
                </a:solidFill>
                <a:latin typeface="Arial" panose="020B0604020202020204" pitchFamily="34" charset="0"/>
                <a:cs typeface="Arial" panose="020B0604020202020204" pitchFamily="34" charset="0"/>
              </a:rPr>
              <a:t>суспільство» </a:t>
            </a:r>
            <a:r>
              <a:rPr lang="uk-UA" sz="800" dirty="0">
                <a:solidFill>
                  <a:schemeClr val="tx1">
                    <a:lumMod val="50000"/>
                    <a:lumOff val="50000"/>
                  </a:schemeClr>
                </a:solidFill>
                <a:latin typeface="Arial" panose="020B0604020202020204" pitchFamily="34" charset="0"/>
                <a:cs typeface="Arial" panose="020B0604020202020204" pitchFamily="34" charset="0"/>
              </a:rPr>
              <a:t>толерантно по відношенню до …</a:t>
            </a:r>
            <a:r>
              <a:rPr lang="ru-RU" sz="800" dirty="0">
                <a:solidFill>
                  <a:schemeClr val="tx1">
                    <a:lumMod val="50000"/>
                    <a:lumOff val="50000"/>
                  </a:schemeClr>
                </a:solidFill>
                <a:latin typeface="Arial" panose="020B0604020202020204" pitchFamily="34" charset="0"/>
                <a:cs typeface="Arial" panose="020B0604020202020204" pitchFamily="34" charset="0"/>
              </a:rPr>
              <a:t> </a:t>
            </a:r>
            <a:endParaRPr lang="uk-UA"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34</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107504" y="620688"/>
            <a:ext cx="8856984" cy="646331"/>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За оцінками респондентів українці найбільш толерантно ставляться до дітей з особливими потребами, дітей сиріт та дітей, позбавлених батьківської опіки, найменша толерантність – до дітей у конфлікті з законом, дітей з родин ВІЛ-інфікованих та нарко- / алко-залежних батьків. Найбільші показники серед жителів Києва та Львова, найнижчі – у Харкові.</a:t>
            </a:r>
            <a:endParaRPr lang="uk-UA" sz="1200" dirty="0">
              <a:latin typeface="Arial" panose="020B0604020202020204" pitchFamily="34" charset="0"/>
              <a:cs typeface="Arial" panose="020B0604020202020204" pitchFamily="34" charset="0"/>
            </a:endParaRPr>
          </a:p>
        </p:txBody>
      </p:sp>
      <p:graphicFrame>
        <p:nvGraphicFramePr>
          <p:cNvPr id="19" name="Диаграмма 18"/>
          <p:cNvGraphicFramePr/>
          <p:nvPr>
            <p:extLst>
              <p:ext uri="{D42A27DB-BD31-4B8C-83A1-F6EECF244321}">
                <p14:modId xmlns:p14="http://schemas.microsoft.com/office/powerpoint/2010/main" val="4132729491"/>
              </p:ext>
            </p:extLst>
          </p:nvPr>
        </p:nvGraphicFramePr>
        <p:xfrm>
          <a:off x="-1" y="1631461"/>
          <a:ext cx="5246362" cy="4896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31"/>
          <p:cNvSpPr txBox="1">
            <a:spLocks noChangeArrowheads="1"/>
          </p:cNvSpPr>
          <p:nvPr/>
        </p:nvSpPr>
        <p:spPr bwMode="auto">
          <a:xfrm>
            <a:off x="4952" y="-79140"/>
            <a:ext cx="75104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0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Оцінка толерантності українського суспільства до уразливих груп дітей</a:t>
            </a:r>
          </a:p>
        </p:txBody>
      </p:sp>
      <p:sp>
        <p:nvSpPr>
          <p:cNvPr id="12" name="Прямоугольник 11"/>
          <p:cNvSpPr/>
          <p:nvPr/>
        </p:nvSpPr>
        <p:spPr>
          <a:xfrm>
            <a:off x="3347864" y="1683472"/>
            <a:ext cx="1835920"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4" name="Прямоугольник 13"/>
          <p:cNvSpPr/>
          <p:nvPr/>
        </p:nvSpPr>
        <p:spPr>
          <a:xfrm>
            <a:off x="3419872" y="2186072"/>
            <a:ext cx="1763912"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5" name="Прямоугольник 14"/>
          <p:cNvSpPr/>
          <p:nvPr/>
        </p:nvSpPr>
        <p:spPr>
          <a:xfrm>
            <a:off x="3491880" y="2698754"/>
            <a:ext cx="1691904"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6" name="Прямоугольник 15"/>
          <p:cNvSpPr/>
          <p:nvPr/>
        </p:nvSpPr>
        <p:spPr>
          <a:xfrm>
            <a:off x="3707904" y="3197184"/>
            <a:ext cx="1475880"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7" name="Прямоугольник 16"/>
          <p:cNvSpPr/>
          <p:nvPr/>
        </p:nvSpPr>
        <p:spPr>
          <a:xfrm>
            <a:off x="3851920" y="3708322"/>
            <a:ext cx="1331864"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8" name="Прямоугольник 17"/>
          <p:cNvSpPr/>
          <p:nvPr/>
        </p:nvSpPr>
        <p:spPr>
          <a:xfrm>
            <a:off x="3923928" y="4210922"/>
            <a:ext cx="1259856"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2" name="Прямоугольник 21"/>
          <p:cNvSpPr/>
          <p:nvPr/>
        </p:nvSpPr>
        <p:spPr>
          <a:xfrm>
            <a:off x="3923928" y="4723604"/>
            <a:ext cx="1259856"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5" name="Прямоугольник 24"/>
          <p:cNvSpPr/>
          <p:nvPr/>
        </p:nvSpPr>
        <p:spPr>
          <a:xfrm>
            <a:off x="3923928" y="5230660"/>
            <a:ext cx="1259856"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6" name="Прямоугольник 25"/>
          <p:cNvSpPr/>
          <p:nvPr/>
        </p:nvSpPr>
        <p:spPr>
          <a:xfrm>
            <a:off x="4067944" y="5731716"/>
            <a:ext cx="1115840"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8" name="Text Box 10"/>
          <p:cNvSpPr txBox="1">
            <a:spLocks noChangeArrowheads="1"/>
          </p:cNvSpPr>
          <p:nvPr/>
        </p:nvSpPr>
        <p:spPr bwMode="auto">
          <a:xfrm>
            <a:off x="5114738" y="1196752"/>
            <a:ext cx="4641838" cy="276999"/>
          </a:xfrm>
          <a:prstGeom prst="rect">
            <a:avLst/>
          </a:prstGeom>
          <a:noFill/>
          <a:ln w="9525">
            <a:noFill/>
            <a:miter lim="800000"/>
            <a:headEnd/>
            <a:tailEnd/>
          </a:ln>
          <a:effectLst/>
        </p:spPr>
        <p:txBody>
          <a:bodyPr wrap="square">
            <a:spAutoFit/>
          </a:bodyPr>
          <a:lstStyle/>
          <a:p>
            <a:pPr>
              <a:spcBef>
                <a:spcPct val="50000"/>
              </a:spcBef>
              <a:defRPr/>
            </a:pPr>
            <a:r>
              <a:rPr lang="uk-UA" sz="1200" b="1" dirty="0">
                <a:solidFill>
                  <a:schemeClr val="tx1">
                    <a:lumMod val="50000"/>
                    <a:lumOff val="50000"/>
                  </a:schemeClr>
                </a:solidFill>
                <a:latin typeface="Arial" pitchFamily="34" charset="0"/>
                <a:cs typeface="Arial" pitchFamily="34" charset="0"/>
              </a:rPr>
              <a:t>Ступінь </a:t>
            </a:r>
            <a:r>
              <a:rPr lang="uk-UA" sz="1200" b="1" dirty="0" smtClean="0">
                <a:solidFill>
                  <a:schemeClr val="tx1">
                    <a:lumMod val="50000"/>
                    <a:lumOff val="50000"/>
                  </a:schemeClr>
                </a:solidFill>
                <a:latin typeface="Arial" pitchFamily="34" charset="0"/>
                <a:cs typeface="Arial" pitchFamily="34" charset="0"/>
              </a:rPr>
              <a:t>згоди </a:t>
            </a:r>
            <a:r>
              <a:rPr lang="uk-UA" sz="1100" dirty="0" smtClean="0">
                <a:solidFill>
                  <a:schemeClr val="tx1">
                    <a:lumMod val="50000"/>
                    <a:lumOff val="50000"/>
                  </a:schemeClr>
                </a:solidFill>
                <a:latin typeface="Arial" pitchFamily="34" charset="0"/>
                <a:cs typeface="Arial" pitchFamily="34" charset="0"/>
              </a:rPr>
              <a:t>(«</a:t>
            </a:r>
            <a:r>
              <a:rPr lang="uk-UA" sz="1100" dirty="0">
                <a:solidFill>
                  <a:schemeClr val="tx1">
                    <a:lumMod val="50000"/>
                    <a:lumOff val="50000"/>
                  </a:schemeClr>
                </a:solidFill>
                <a:latin typeface="Arial" pitchFamily="34" charset="0"/>
                <a:cs typeface="Arial" pitchFamily="34" charset="0"/>
              </a:rPr>
              <a:t>повністю </a:t>
            </a:r>
            <a:r>
              <a:rPr lang="uk-UA" sz="1100" dirty="0" smtClean="0">
                <a:solidFill>
                  <a:schemeClr val="tx1">
                    <a:lumMod val="50000"/>
                    <a:lumOff val="50000"/>
                  </a:schemeClr>
                </a:solidFill>
                <a:latin typeface="Arial" pitchFamily="34" charset="0"/>
                <a:cs typeface="Arial" pitchFamily="34" charset="0"/>
              </a:rPr>
              <a:t>згоден + скоріше </a:t>
            </a:r>
            <a:r>
              <a:rPr lang="uk-UA" sz="1100" dirty="0">
                <a:solidFill>
                  <a:schemeClr val="tx1">
                    <a:lumMod val="50000"/>
                    <a:lumOff val="50000"/>
                  </a:schemeClr>
                </a:solidFill>
                <a:latin typeface="Arial" pitchFamily="34" charset="0"/>
                <a:cs typeface="Arial" pitchFamily="34" charset="0"/>
              </a:rPr>
              <a:t>згоден»)</a:t>
            </a:r>
          </a:p>
        </p:txBody>
      </p:sp>
    </p:spTree>
    <p:extLst>
      <p:ext uri="{BB962C8B-B14F-4D97-AF65-F5344CB8AC3E}">
        <p14:creationId xmlns:p14="http://schemas.microsoft.com/office/powerpoint/2010/main" val="1297266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1"/>
          <p:cNvSpPr txBox="1">
            <a:spLocks noChangeArrowheads="1"/>
          </p:cNvSpPr>
          <p:nvPr/>
        </p:nvSpPr>
        <p:spPr bwMode="auto">
          <a:xfrm>
            <a:off x="107504" y="-27384"/>
            <a:ext cx="8352928" cy="461665"/>
          </a:xfrm>
          <a:prstGeom prst="rect">
            <a:avLst/>
          </a:prstGeom>
          <a:noFill/>
          <a:ln>
            <a:noFill/>
          </a:ln>
          <a:extLst/>
        </p:spPr>
        <p:txBody>
          <a:bodyPr wrap="squar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Оцінка рівних шансів для уразливих груп дітей</a:t>
            </a:r>
          </a:p>
        </p:txBody>
      </p:sp>
      <p:sp>
        <p:nvSpPr>
          <p:cNvPr id="59" name="Прямоугольник 3"/>
          <p:cNvSpPr>
            <a:spLocks noChangeArrowheads="1"/>
          </p:cNvSpPr>
          <p:nvPr/>
        </p:nvSpPr>
        <p:spPr bwMode="auto">
          <a:xfrm>
            <a:off x="-1" y="6237312"/>
            <a:ext cx="8748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А9. Наскільки Ви згодні з кожним з наступних тверджень. Оцініть за шкалою від 1 до 5, де 1 - зовсім не згоден, а 5 - повністю згоден. </a:t>
            </a:r>
            <a:endParaRPr lang="uk-UA" sz="800" i="1" dirty="0">
              <a:solidFill>
                <a:schemeClr val="tx1">
                  <a:lumMod val="50000"/>
                  <a:lumOff val="50000"/>
                </a:schemeClr>
              </a:solidFill>
              <a:latin typeface="Arial" pitchFamily="34" charset="0"/>
              <a:cs typeface="Arial"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35</a:t>
            </a:fld>
            <a:endParaRPr lang="ru-RU" dirty="0">
              <a:latin typeface="Arial" panose="020B0604020202020204" pitchFamily="34" charset="0"/>
              <a:cs typeface="Arial" panose="020B0604020202020204" pitchFamily="34" charset="0"/>
            </a:endParaRPr>
          </a:p>
        </p:txBody>
      </p:sp>
      <p:sp>
        <p:nvSpPr>
          <p:cNvPr id="12" name="TextBox 11"/>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graphicFrame>
        <p:nvGraphicFramePr>
          <p:cNvPr id="15" name="Диаграмма 14"/>
          <p:cNvGraphicFramePr/>
          <p:nvPr>
            <p:extLst>
              <p:ext uri="{D42A27DB-BD31-4B8C-83A1-F6EECF244321}">
                <p14:modId xmlns:p14="http://schemas.microsoft.com/office/powerpoint/2010/main" val="391315822"/>
              </p:ext>
            </p:extLst>
          </p:nvPr>
        </p:nvGraphicFramePr>
        <p:xfrm>
          <a:off x="323528" y="1150097"/>
          <a:ext cx="9361040" cy="508721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23528" y="692696"/>
            <a:ext cx="8280920" cy="646331"/>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Респонденти декларують високу ступінь згоди з тим, що усі уразливі групи дітей заслуговують на рівні права у суспільстві та на суспільну підтримку. Найбільше згодних серед жителів Києва та Сходу, найменше – на Заході та у Львові.</a:t>
            </a:r>
            <a:endParaRPr lang="uk-UA" sz="1200" dirty="0">
              <a:latin typeface="Arial" panose="020B0604020202020204" pitchFamily="34" charset="0"/>
              <a:cs typeface="Arial" panose="020B0604020202020204" pitchFamily="34" charset="0"/>
            </a:endParaRPr>
          </a:p>
        </p:txBody>
      </p:sp>
      <p:sp>
        <p:nvSpPr>
          <p:cNvPr id="16" name="Text Box 10"/>
          <p:cNvSpPr txBox="1">
            <a:spLocks noChangeArrowheads="1"/>
          </p:cNvSpPr>
          <p:nvPr/>
        </p:nvSpPr>
        <p:spPr bwMode="auto">
          <a:xfrm>
            <a:off x="1979712" y="1340768"/>
            <a:ext cx="6984776" cy="530915"/>
          </a:xfrm>
          <a:prstGeom prst="rect">
            <a:avLst/>
          </a:prstGeom>
          <a:noFill/>
          <a:ln w="9525">
            <a:noFill/>
            <a:miter lim="800000"/>
            <a:headEnd/>
            <a:tailEnd/>
          </a:ln>
          <a:effectLst/>
        </p:spPr>
        <p:txBody>
          <a:bodyPr wrap="square">
            <a:spAutoFit/>
          </a:bodyPr>
          <a:lstStyle/>
          <a:p>
            <a:pPr>
              <a:spcBef>
                <a:spcPct val="50000"/>
              </a:spcBef>
              <a:defRPr/>
            </a:pPr>
            <a:r>
              <a:rPr lang="uk-UA" sz="1200" b="1" dirty="0">
                <a:solidFill>
                  <a:schemeClr val="tx1">
                    <a:lumMod val="50000"/>
                    <a:lumOff val="50000"/>
                  </a:schemeClr>
                </a:solidFill>
                <a:latin typeface="Arial" pitchFamily="34" charset="0"/>
                <a:cs typeface="Arial" pitchFamily="34" charset="0"/>
              </a:rPr>
              <a:t>Ступінь </a:t>
            </a:r>
            <a:r>
              <a:rPr lang="uk-UA" sz="1200" b="1" dirty="0" smtClean="0">
                <a:solidFill>
                  <a:schemeClr val="tx1">
                    <a:lumMod val="50000"/>
                    <a:lumOff val="50000"/>
                  </a:schemeClr>
                </a:solidFill>
                <a:latin typeface="Arial" pitchFamily="34" charset="0"/>
                <a:cs typeface="Arial" pitchFamily="34" charset="0"/>
              </a:rPr>
              <a:t>згоди, що такі діти заслуговують рівноправного місця і підтримки в суспільстві </a:t>
            </a:r>
          </a:p>
          <a:p>
            <a:pPr>
              <a:spcBef>
                <a:spcPct val="50000"/>
              </a:spcBef>
              <a:defRPr/>
            </a:pPr>
            <a:r>
              <a:rPr lang="uk-UA" sz="1100" dirty="0" smtClean="0">
                <a:solidFill>
                  <a:schemeClr val="tx1">
                    <a:lumMod val="50000"/>
                    <a:lumOff val="50000"/>
                  </a:schemeClr>
                </a:solidFill>
                <a:latin typeface="Arial" pitchFamily="34" charset="0"/>
                <a:cs typeface="Arial" pitchFamily="34" charset="0"/>
              </a:rPr>
              <a:t>(«скоріше згоден» + «повністю згоден»)</a:t>
            </a:r>
            <a:endParaRPr lang="uk-UA" sz="11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724259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p:nvPr>
            <p:extLst>
              <p:ext uri="{D42A27DB-BD31-4B8C-83A1-F6EECF244321}">
                <p14:modId xmlns:p14="http://schemas.microsoft.com/office/powerpoint/2010/main" val="3495213045"/>
              </p:ext>
            </p:extLst>
          </p:nvPr>
        </p:nvGraphicFramePr>
        <p:xfrm>
          <a:off x="-1" y="1052736"/>
          <a:ext cx="9144001"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9" name="Прямоугольник 3"/>
          <p:cNvSpPr>
            <a:spLocks noChangeArrowheads="1"/>
          </p:cNvSpPr>
          <p:nvPr/>
        </p:nvSpPr>
        <p:spPr bwMode="auto">
          <a:xfrm>
            <a:off x="-1" y="6327152"/>
            <a:ext cx="9180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В8</a:t>
            </a:r>
            <a:r>
              <a:rPr lang="uk-UA" sz="800" dirty="0">
                <a:solidFill>
                  <a:schemeClr val="tx1">
                    <a:lumMod val="50000"/>
                    <a:lumOff val="50000"/>
                  </a:schemeClr>
                </a:solidFill>
                <a:latin typeface="Arial" panose="020B0604020202020204" pitchFamily="34" charset="0"/>
                <a:cs typeface="Arial" panose="020B0604020202020204" pitchFamily="34" charset="0"/>
              </a:rPr>
              <a:t>. Для кожної з груп, які я Вам зачитаю, виберіть варіант, який найкращим способом описує ваше ставлення до неї. </a:t>
            </a: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36</a:t>
            </a:fld>
            <a:endParaRPr lang="ru-RU" dirty="0">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107504" y="692696"/>
            <a:ext cx="8856984" cy="1015663"/>
          </a:xfrm>
          <a:prstGeom prst="rect">
            <a:avLst/>
          </a:prstGeom>
          <a:noFill/>
          <a:ln>
            <a:solidFill>
              <a:srgbClr val="FFC000"/>
            </a:solidFill>
          </a:ln>
        </p:spPr>
        <p:txBody>
          <a:bodyPr wrap="square" rtlCol="0">
            <a:spAutoFit/>
          </a:bodyPr>
          <a:lstStyle/>
          <a:p>
            <a:pPr algn="just"/>
            <a:r>
              <a:rPr lang="uk-UA" sz="1200" dirty="0" smtClean="0">
                <a:latin typeface="Arial" panose="020B0604020202020204" pitchFamily="34" charset="0"/>
                <a:cs typeface="Arial" panose="020B0604020202020204" pitchFamily="34" charset="0"/>
              </a:rPr>
              <a:t>Для оцінки рівня толерантності до уразливих груп дітей була використана адаптована шкала соціальної дистанції Богардуса (або шкала соціальної прийнятності). </a:t>
            </a:r>
          </a:p>
          <a:p>
            <a:pPr algn="just"/>
            <a:r>
              <a:rPr lang="uk-UA" sz="1200" dirty="0" smtClean="0">
                <a:latin typeface="Arial" panose="020B0604020202020204" pitchFamily="34" charset="0"/>
                <a:cs typeface="Arial" panose="020B0604020202020204" pitchFamily="34" charset="0"/>
              </a:rPr>
              <a:t>Результати дослідження демонструють, що українське суспільство в цілому не є толерантним до уразливих груп дітей. Найбільш прийнятими можуть бути лише сироти та діти з особливими потребами, проте навіть їх сприйняття вкрай низьке.</a:t>
            </a:r>
            <a:endParaRPr lang="uk-UA" sz="1200" dirty="0">
              <a:latin typeface="Arial" panose="020B0604020202020204" pitchFamily="34" charset="0"/>
              <a:cs typeface="Arial" panose="020B0604020202020204" pitchFamily="34" charset="0"/>
            </a:endParaRPr>
          </a:p>
        </p:txBody>
      </p:sp>
      <p:sp>
        <p:nvSpPr>
          <p:cNvPr id="13" name="Rectangle 31"/>
          <p:cNvSpPr txBox="1">
            <a:spLocks noChangeArrowheads="1"/>
          </p:cNvSpPr>
          <p:nvPr/>
        </p:nvSpPr>
        <p:spPr bwMode="auto">
          <a:xfrm>
            <a:off x="4952" y="87015"/>
            <a:ext cx="8167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Прийнятність уразливих груп дітей</a:t>
            </a:r>
          </a:p>
        </p:txBody>
      </p:sp>
      <p:sp>
        <p:nvSpPr>
          <p:cNvPr id="7" name="Прямоугольник 6"/>
          <p:cNvSpPr/>
          <p:nvPr/>
        </p:nvSpPr>
        <p:spPr>
          <a:xfrm>
            <a:off x="882500" y="1672233"/>
            <a:ext cx="360000" cy="85090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0" name="Прямоугольник 19"/>
          <p:cNvSpPr/>
          <p:nvPr/>
        </p:nvSpPr>
        <p:spPr>
          <a:xfrm>
            <a:off x="1628590" y="1666437"/>
            <a:ext cx="360000" cy="75272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9" name="Прямоугольник 28"/>
          <p:cNvSpPr/>
          <p:nvPr/>
        </p:nvSpPr>
        <p:spPr>
          <a:xfrm>
            <a:off x="2375304" y="1663164"/>
            <a:ext cx="360000" cy="68727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32" name="Прямоугольник 31"/>
          <p:cNvSpPr/>
          <p:nvPr/>
        </p:nvSpPr>
        <p:spPr>
          <a:xfrm>
            <a:off x="3123002" y="1659891"/>
            <a:ext cx="360000" cy="62181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33" name="Прямоугольник 32"/>
          <p:cNvSpPr/>
          <p:nvPr/>
        </p:nvSpPr>
        <p:spPr>
          <a:xfrm>
            <a:off x="3869716" y="1658255"/>
            <a:ext cx="360000" cy="589091"/>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34" name="Прямоугольник 33"/>
          <p:cNvSpPr/>
          <p:nvPr/>
        </p:nvSpPr>
        <p:spPr>
          <a:xfrm>
            <a:off x="4608536" y="1654982"/>
            <a:ext cx="360000" cy="52363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35" name="Прямоугольник 34"/>
          <p:cNvSpPr/>
          <p:nvPr/>
        </p:nvSpPr>
        <p:spPr>
          <a:xfrm>
            <a:off x="5355250" y="1653346"/>
            <a:ext cx="360000" cy="49090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36" name="Прямоугольник 35"/>
          <p:cNvSpPr/>
          <p:nvPr/>
        </p:nvSpPr>
        <p:spPr>
          <a:xfrm>
            <a:off x="6101964" y="1650073"/>
            <a:ext cx="360000" cy="42545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37" name="Прямоугольник 36"/>
          <p:cNvSpPr/>
          <p:nvPr/>
        </p:nvSpPr>
        <p:spPr>
          <a:xfrm>
            <a:off x="6849662" y="1650073"/>
            <a:ext cx="360000" cy="42545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9" name="Скругленный прямоугольник 8"/>
          <p:cNvSpPr/>
          <p:nvPr/>
        </p:nvSpPr>
        <p:spPr>
          <a:xfrm rot="16200000">
            <a:off x="631828" y="5677432"/>
            <a:ext cx="828000" cy="54000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uk-UA" sz="800" b="1" dirty="0" smtClean="0">
                <a:solidFill>
                  <a:schemeClr val="tx1"/>
                </a:solidFill>
                <a:latin typeface="Arial" pitchFamily="34" charset="0"/>
                <a:cs typeface="Arial" pitchFamily="34" charset="0"/>
              </a:rPr>
              <a:t>…сирота</a:t>
            </a:r>
          </a:p>
        </p:txBody>
      </p:sp>
      <p:sp>
        <p:nvSpPr>
          <p:cNvPr id="40" name="Скругленный прямоугольник 39"/>
          <p:cNvSpPr/>
          <p:nvPr/>
        </p:nvSpPr>
        <p:spPr>
          <a:xfrm rot="16200000">
            <a:off x="1393598" y="5681040"/>
            <a:ext cx="828000" cy="54000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uk-UA" sz="800" b="1" dirty="0" smtClean="0">
                <a:solidFill>
                  <a:schemeClr val="tx1"/>
                </a:solidFill>
                <a:latin typeface="Arial" pitchFamily="34" charset="0"/>
                <a:cs typeface="Arial" pitchFamily="34" charset="0"/>
              </a:rPr>
              <a:t>… з інвалідністю</a:t>
            </a:r>
          </a:p>
        </p:txBody>
      </p:sp>
      <p:sp>
        <p:nvSpPr>
          <p:cNvPr id="41" name="Скругленный прямоугольник 40"/>
          <p:cNvSpPr/>
          <p:nvPr/>
        </p:nvSpPr>
        <p:spPr>
          <a:xfrm rot="16200000">
            <a:off x="2130930" y="5681040"/>
            <a:ext cx="828000" cy="54000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uk-UA" sz="800" b="1" dirty="0" smtClean="0">
                <a:solidFill>
                  <a:schemeClr val="tx1"/>
                </a:solidFill>
                <a:latin typeface="Arial" pitchFamily="34" charset="0"/>
                <a:cs typeface="Arial" pitchFamily="34" charset="0"/>
              </a:rPr>
              <a:t>… без батьківського піклування</a:t>
            </a:r>
          </a:p>
        </p:txBody>
      </p:sp>
      <p:sp>
        <p:nvSpPr>
          <p:cNvPr id="42" name="Скругленный прямоугольник 41"/>
          <p:cNvSpPr/>
          <p:nvPr/>
        </p:nvSpPr>
        <p:spPr>
          <a:xfrm rot="16200000">
            <a:off x="2888514" y="5681040"/>
            <a:ext cx="828000" cy="54000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uk-UA" sz="800" b="1" dirty="0" smtClean="0">
                <a:solidFill>
                  <a:schemeClr val="tx1"/>
                </a:solidFill>
                <a:latin typeface="Arial" pitchFamily="34" charset="0"/>
                <a:cs typeface="Arial" pitchFamily="34" charset="0"/>
              </a:rPr>
              <a:t>… з насильством у сім</a:t>
            </a:r>
            <a:r>
              <a:rPr lang="en-US" sz="800" b="1" dirty="0" smtClean="0">
                <a:solidFill>
                  <a:schemeClr val="tx1"/>
                </a:solidFill>
                <a:latin typeface="Arial" pitchFamily="34" charset="0"/>
                <a:cs typeface="Arial" pitchFamily="34" charset="0"/>
              </a:rPr>
              <a:t>’</a:t>
            </a:r>
            <a:r>
              <a:rPr lang="uk-UA" sz="800" b="1" dirty="0" smtClean="0">
                <a:solidFill>
                  <a:schemeClr val="tx1"/>
                </a:solidFill>
                <a:latin typeface="Arial" pitchFamily="34" charset="0"/>
                <a:cs typeface="Arial" pitchFamily="34" charset="0"/>
              </a:rPr>
              <a:t>ї</a:t>
            </a:r>
          </a:p>
        </p:txBody>
      </p:sp>
      <p:sp>
        <p:nvSpPr>
          <p:cNvPr id="43" name="Скругленный прямоугольник 42"/>
          <p:cNvSpPr/>
          <p:nvPr/>
        </p:nvSpPr>
        <p:spPr>
          <a:xfrm rot="16200000">
            <a:off x="3625846" y="5681040"/>
            <a:ext cx="828000" cy="54000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uk-UA" sz="800" b="1" dirty="0" smtClean="0">
                <a:solidFill>
                  <a:schemeClr val="tx1"/>
                </a:solidFill>
                <a:latin typeface="Arial" pitchFamily="34" charset="0"/>
                <a:cs typeface="Arial" pitchFamily="34" charset="0"/>
              </a:rPr>
              <a:t>… без дому, з вулиці</a:t>
            </a:r>
          </a:p>
        </p:txBody>
      </p:sp>
      <p:sp>
        <p:nvSpPr>
          <p:cNvPr id="44" name="Скругленный прямоугольник 43"/>
          <p:cNvSpPr/>
          <p:nvPr/>
        </p:nvSpPr>
        <p:spPr>
          <a:xfrm rot="16200000">
            <a:off x="4383430" y="5681040"/>
            <a:ext cx="828000" cy="54000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uk-UA" sz="800" b="1" dirty="0" smtClean="0">
                <a:solidFill>
                  <a:schemeClr val="tx1"/>
                </a:solidFill>
                <a:latin typeface="Arial" pitchFamily="34" charset="0"/>
                <a:cs typeface="Arial" pitchFamily="34" charset="0"/>
              </a:rPr>
              <a:t>… з сімей з залежностями</a:t>
            </a:r>
          </a:p>
        </p:txBody>
      </p:sp>
      <p:sp>
        <p:nvSpPr>
          <p:cNvPr id="45" name="Скругленный прямоугольник 44"/>
          <p:cNvSpPr/>
          <p:nvPr/>
        </p:nvSpPr>
        <p:spPr>
          <a:xfrm rot="16200000">
            <a:off x="5129388" y="5681039"/>
            <a:ext cx="828000" cy="54000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uk-UA" sz="800" b="1" dirty="0" smtClean="0">
                <a:solidFill>
                  <a:schemeClr val="tx1"/>
                </a:solidFill>
                <a:latin typeface="Arial" pitchFamily="34" charset="0"/>
                <a:cs typeface="Arial" pitchFamily="34" charset="0"/>
              </a:rPr>
              <a:t>… з сімей з ВІЛ</a:t>
            </a:r>
          </a:p>
        </p:txBody>
      </p:sp>
      <p:sp>
        <p:nvSpPr>
          <p:cNvPr id="46" name="Скругленный прямоугольник 45"/>
          <p:cNvSpPr/>
          <p:nvPr/>
        </p:nvSpPr>
        <p:spPr>
          <a:xfrm rot="16200000">
            <a:off x="5866720" y="5681040"/>
            <a:ext cx="828000" cy="54000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uk-UA" sz="800" b="1" dirty="0" smtClean="0">
                <a:solidFill>
                  <a:schemeClr val="tx1"/>
                </a:solidFill>
                <a:latin typeface="Arial" pitchFamily="34" charset="0"/>
                <a:cs typeface="Arial" pitchFamily="34" charset="0"/>
              </a:rPr>
              <a:t>… ВІЛ інфікована</a:t>
            </a:r>
          </a:p>
        </p:txBody>
      </p:sp>
      <p:sp>
        <p:nvSpPr>
          <p:cNvPr id="47" name="Скругленный прямоугольник 46"/>
          <p:cNvSpPr/>
          <p:nvPr/>
        </p:nvSpPr>
        <p:spPr>
          <a:xfrm rot="16200000">
            <a:off x="6615678" y="5681041"/>
            <a:ext cx="828000" cy="54000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uk-UA" sz="800" b="1" dirty="0" smtClean="0">
                <a:solidFill>
                  <a:schemeClr val="tx1"/>
                </a:solidFill>
                <a:latin typeface="Arial" pitchFamily="34" charset="0"/>
                <a:cs typeface="Arial" pitchFamily="34" charset="0"/>
              </a:rPr>
              <a:t>… в конфлікті з законом</a:t>
            </a:r>
          </a:p>
        </p:txBody>
      </p:sp>
      <p:sp>
        <p:nvSpPr>
          <p:cNvPr id="48" name="Скругленный прямоугольник 47"/>
          <p:cNvSpPr/>
          <p:nvPr/>
        </p:nvSpPr>
        <p:spPr>
          <a:xfrm rot="16200000">
            <a:off x="150386" y="5829302"/>
            <a:ext cx="828000" cy="238363"/>
          </a:xfrm>
          <a:prstGeom prst="round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uk-UA" sz="800" b="1" dirty="0" smtClean="0">
                <a:solidFill>
                  <a:schemeClr val="tx1"/>
                </a:solidFill>
                <a:latin typeface="Arial" pitchFamily="34" charset="0"/>
                <a:cs typeface="Arial" pitchFamily="34" charset="0"/>
              </a:rPr>
              <a:t>Дитина…</a:t>
            </a:r>
          </a:p>
        </p:txBody>
      </p:sp>
    </p:spTree>
    <p:extLst>
      <p:ext uri="{BB962C8B-B14F-4D97-AF65-F5344CB8AC3E}">
        <p14:creationId xmlns:p14="http://schemas.microsoft.com/office/powerpoint/2010/main" val="1417022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extLst>
              <p:ext uri="{D42A27DB-BD31-4B8C-83A1-F6EECF244321}">
                <p14:modId xmlns:p14="http://schemas.microsoft.com/office/powerpoint/2010/main" val="1310129042"/>
              </p:ext>
            </p:extLst>
          </p:nvPr>
        </p:nvGraphicFramePr>
        <p:xfrm>
          <a:off x="179512" y="873344"/>
          <a:ext cx="5220000" cy="565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Диаграмма 19"/>
          <p:cNvGraphicFramePr/>
          <p:nvPr>
            <p:extLst>
              <p:ext uri="{D42A27DB-BD31-4B8C-83A1-F6EECF244321}">
                <p14:modId xmlns:p14="http://schemas.microsoft.com/office/powerpoint/2010/main" val="3928258643"/>
              </p:ext>
            </p:extLst>
          </p:nvPr>
        </p:nvGraphicFramePr>
        <p:xfrm>
          <a:off x="3923928" y="862307"/>
          <a:ext cx="4932000" cy="565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37</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323528" y="694437"/>
            <a:ext cx="8280920" cy="646331"/>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Найнижчу толерантність демонструють жителі східних областей, найвищу – на Півдні, у Львові та Харкові. На Заході вища толерантність до дітей з особливими потребами, у Києві – до дітей із насильством у сім’ї, бездомним, дітям з родин з нарко- та алко-проблемами, з проблемами з ВІЛ</a:t>
            </a:r>
            <a:endParaRPr lang="uk-UA" sz="1200" dirty="0">
              <a:latin typeface="Arial" panose="020B0604020202020204" pitchFamily="34" charset="0"/>
              <a:cs typeface="Arial" panose="020B0604020202020204" pitchFamily="34" charset="0"/>
            </a:endParaRPr>
          </a:p>
        </p:txBody>
      </p:sp>
      <p:sp>
        <p:nvSpPr>
          <p:cNvPr id="13" name="Rectangle 31"/>
          <p:cNvSpPr txBox="1">
            <a:spLocks noChangeArrowheads="1"/>
          </p:cNvSpPr>
          <p:nvPr/>
        </p:nvSpPr>
        <p:spPr bwMode="auto">
          <a:xfrm>
            <a:off x="4952" y="-92171"/>
            <a:ext cx="75104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0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Толерантність</a:t>
            </a:r>
            <a:r>
              <a:rPr lang="uk-UA" sz="2000" b="1" dirty="0">
                <a:solidFill>
                  <a:srgbClr val="FFCC00"/>
                </a:solidFill>
                <a:effectLst>
                  <a:outerShdw blurRad="38100" dist="38100" dir="2700000" algn="tl">
                    <a:srgbClr val="000000">
                      <a:alpha val="43137"/>
                    </a:srgbClr>
                  </a:outerShdw>
                </a:effectLst>
                <a:latin typeface="Arial" pitchFamily="34" charset="0"/>
                <a:cs typeface="Arial" pitchFamily="34" charset="0"/>
              </a:rPr>
              <a:t> </a:t>
            </a:r>
            <a:r>
              <a:rPr lang="uk-UA" sz="20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через готовність приймати уразливі групи дітей як членів родини/близьких друзів </a:t>
            </a:r>
            <a:endParaRPr lang="uk-UA" sz="2000" b="1" dirty="0">
              <a:solidFill>
                <a:srgbClr val="FFCC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Прямоугольник 3"/>
          <p:cNvSpPr>
            <a:spLocks noChangeArrowheads="1"/>
          </p:cNvSpPr>
          <p:nvPr/>
        </p:nvSpPr>
        <p:spPr bwMode="auto">
          <a:xfrm>
            <a:off x="-1" y="6327152"/>
            <a:ext cx="9180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В8</a:t>
            </a:r>
            <a:r>
              <a:rPr lang="uk-UA" sz="800" dirty="0">
                <a:solidFill>
                  <a:schemeClr val="tx1">
                    <a:lumMod val="50000"/>
                    <a:lumOff val="50000"/>
                  </a:schemeClr>
                </a:solidFill>
                <a:latin typeface="Arial" panose="020B0604020202020204" pitchFamily="34" charset="0"/>
                <a:cs typeface="Arial" panose="020B0604020202020204" pitchFamily="34" charset="0"/>
              </a:rPr>
              <a:t>. Для кожної з груп, які я Вам зачитаю, виберіть варіант, який найкращим способом описує ваше ставлення до неї. </a:t>
            </a:r>
          </a:p>
        </p:txBody>
      </p:sp>
      <p:sp>
        <p:nvSpPr>
          <p:cNvPr id="14" name="Text Box 10"/>
          <p:cNvSpPr txBox="1">
            <a:spLocks noChangeArrowheads="1"/>
          </p:cNvSpPr>
          <p:nvPr/>
        </p:nvSpPr>
        <p:spPr bwMode="auto">
          <a:xfrm>
            <a:off x="251519" y="1340768"/>
            <a:ext cx="3508663" cy="461665"/>
          </a:xfrm>
          <a:prstGeom prst="rect">
            <a:avLst/>
          </a:prstGeom>
          <a:noFill/>
          <a:ln w="9525">
            <a:noFill/>
            <a:miter lim="800000"/>
            <a:headEnd/>
            <a:tailEnd/>
          </a:ln>
          <a:effectLst/>
        </p:spPr>
        <p:txBody>
          <a:bodyPr wrap="square">
            <a:spAutoFit/>
          </a:bodyPr>
          <a:lstStyle/>
          <a:p>
            <a:pPr>
              <a:spcBef>
                <a:spcPct val="50000"/>
              </a:spcBef>
              <a:defRPr/>
            </a:pPr>
            <a:r>
              <a:rPr lang="uk-UA" sz="1200" b="1" dirty="0" smtClean="0">
                <a:solidFill>
                  <a:schemeClr val="tx1">
                    <a:lumMod val="50000"/>
                    <a:lumOff val="50000"/>
                  </a:schemeClr>
                </a:solidFill>
                <a:latin typeface="Arial" pitchFamily="34" charset="0"/>
                <a:cs typeface="Arial" pitchFamily="34" charset="0"/>
              </a:rPr>
              <a:t>Готовність прийняти як члена родини або як близького друга для груп:</a:t>
            </a:r>
            <a:endParaRPr lang="uk-UA" sz="11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93527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Диаграмма 19"/>
          <p:cNvGraphicFramePr/>
          <p:nvPr>
            <p:extLst>
              <p:ext uri="{D42A27DB-BD31-4B8C-83A1-F6EECF244321}">
                <p14:modId xmlns:p14="http://schemas.microsoft.com/office/powerpoint/2010/main" val="698441099"/>
              </p:ext>
            </p:extLst>
          </p:nvPr>
        </p:nvGraphicFramePr>
        <p:xfrm>
          <a:off x="5004048" y="540138"/>
          <a:ext cx="4752528" cy="5652000"/>
        </p:xfrm>
        <a:graphic>
          <a:graphicData uri="http://schemas.openxmlformats.org/drawingml/2006/chart">
            <c:chart xmlns:c="http://schemas.openxmlformats.org/drawingml/2006/chart" xmlns:r="http://schemas.openxmlformats.org/officeDocument/2006/relationships" r:id="rId2"/>
          </a:graphicData>
        </a:graphic>
      </p:graphicFrame>
      <p:sp>
        <p:nvSpPr>
          <p:cNvPr id="59" name="Прямоугольник 3"/>
          <p:cNvSpPr>
            <a:spLocks noChangeArrowheads="1"/>
          </p:cNvSpPr>
          <p:nvPr/>
        </p:nvSpPr>
        <p:spPr bwMode="auto">
          <a:xfrm>
            <a:off x="-1" y="6221294"/>
            <a:ext cx="9180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uk-UA" sz="800" dirty="0" smtClean="0">
                <a:solidFill>
                  <a:schemeClr val="tx1">
                    <a:lumMod val="50000"/>
                    <a:lumOff val="50000"/>
                  </a:schemeClr>
                </a:solidFill>
                <a:latin typeface="Arial" panose="020B0604020202020204" pitchFamily="34" charset="0"/>
                <a:cs typeface="Arial" panose="020B0604020202020204" pitchFamily="34" charset="0"/>
              </a:rPr>
              <a:t>В9</a:t>
            </a:r>
            <a:r>
              <a:rPr lang="uk-UA" sz="800" dirty="0">
                <a:solidFill>
                  <a:schemeClr val="tx1">
                    <a:lumMod val="50000"/>
                    <a:lumOff val="50000"/>
                  </a:schemeClr>
                </a:solidFill>
                <a:latin typeface="Arial" panose="020B0604020202020204" pitchFamily="34" charset="0"/>
                <a:cs typeface="Arial" panose="020B0604020202020204" pitchFamily="34" charset="0"/>
              </a:rPr>
              <a:t>. Як би Ви поставилися до того, якби Ваша дитина або родич вчився в одному класі / одній групі, або дружив у дворі з дитиною </a:t>
            </a:r>
            <a:r>
              <a:rPr lang="uk-UA" sz="800" dirty="0" smtClean="0">
                <a:solidFill>
                  <a:schemeClr val="tx1">
                    <a:lumMod val="50000"/>
                    <a:lumOff val="50000"/>
                  </a:schemeClr>
                </a:solidFill>
                <a:latin typeface="Arial" panose="020B0604020202020204" pitchFamily="34" charset="0"/>
                <a:cs typeface="Arial" panose="020B0604020202020204" pitchFamily="34" charset="0"/>
              </a:rPr>
              <a:t>...</a:t>
            </a:r>
            <a:r>
              <a:rPr lang="uk-UA" sz="800" dirty="0">
                <a:solidFill>
                  <a:schemeClr val="tx1">
                    <a:lumMod val="50000"/>
                    <a:lumOff val="50000"/>
                  </a:schemeClr>
                </a:solidFill>
                <a:latin typeface="Arial" panose="020B0604020202020204" pitchFamily="34" charset="0"/>
                <a:cs typeface="Arial" panose="020B0604020202020204" pitchFamily="34" charset="0"/>
              </a:rPr>
              <a:t> </a:t>
            </a:r>
            <a:r>
              <a:rPr lang="uk-UA" sz="800" dirty="0" smtClean="0">
                <a:solidFill>
                  <a:schemeClr val="tx1">
                    <a:lumMod val="50000"/>
                    <a:lumOff val="50000"/>
                  </a:schemeClr>
                </a:solidFill>
                <a:latin typeface="Arial" panose="020B0604020202020204" pitchFamily="34" charset="0"/>
                <a:cs typeface="Arial" panose="020B0604020202020204" pitchFamily="34" charset="0"/>
              </a:rPr>
              <a:t>.</a:t>
            </a:r>
            <a:r>
              <a:rPr lang="uk-UA" sz="800" dirty="0">
                <a:solidFill>
                  <a:schemeClr val="tx1">
                    <a:lumMod val="50000"/>
                    <a:lumOff val="50000"/>
                  </a:schemeClr>
                </a:solidFill>
                <a:latin typeface="Arial" panose="020B0604020202020204" pitchFamily="34" charset="0"/>
                <a:cs typeface="Arial" panose="020B0604020202020204" pitchFamily="34" charset="0"/>
              </a:rPr>
              <a:t> Оцініть за шкалою від 1 до 5, де 1 - абсолютно негативно, а 5-дуже позитивно.</a:t>
            </a: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38</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323528" y="663079"/>
            <a:ext cx="8280920" cy="461665"/>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Найчастіше респонденти готові допускати до спілкування зі своїми дітьми дітей-сиріт, дітей з особливими потребами та дітей, позбавлених батьківської опіки. Найменш відкритими до такого спілкування є жителі Львова.</a:t>
            </a:r>
            <a:endParaRPr lang="uk-UA" sz="1200" dirty="0">
              <a:latin typeface="Arial" panose="020B0604020202020204" pitchFamily="34" charset="0"/>
              <a:cs typeface="Arial" panose="020B0604020202020204" pitchFamily="34" charset="0"/>
            </a:endParaRPr>
          </a:p>
        </p:txBody>
      </p:sp>
      <p:graphicFrame>
        <p:nvGraphicFramePr>
          <p:cNvPr id="19" name="Диаграмма 18"/>
          <p:cNvGraphicFramePr/>
          <p:nvPr>
            <p:extLst>
              <p:ext uri="{D42A27DB-BD31-4B8C-83A1-F6EECF244321}">
                <p14:modId xmlns:p14="http://schemas.microsoft.com/office/powerpoint/2010/main" val="1491581175"/>
              </p:ext>
            </p:extLst>
          </p:nvPr>
        </p:nvGraphicFramePr>
        <p:xfrm>
          <a:off x="-1" y="1478903"/>
          <a:ext cx="5246362" cy="4896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31"/>
          <p:cNvSpPr txBox="1">
            <a:spLocks noChangeArrowheads="1"/>
          </p:cNvSpPr>
          <p:nvPr/>
        </p:nvSpPr>
        <p:spPr bwMode="auto">
          <a:xfrm>
            <a:off x="4952" y="-99392"/>
            <a:ext cx="7510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Ставлення до дружби з групами уразливих дітей</a:t>
            </a:r>
          </a:p>
        </p:txBody>
      </p:sp>
      <p:sp>
        <p:nvSpPr>
          <p:cNvPr id="12" name="Прямоугольник 11"/>
          <p:cNvSpPr/>
          <p:nvPr/>
        </p:nvSpPr>
        <p:spPr>
          <a:xfrm>
            <a:off x="2483768" y="1529458"/>
            <a:ext cx="2700016"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4" name="Прямоугольник 13"/>
          <p:cNvSpPr/>
          <p:nvPr/>
        </p:nvSpPr>
        <p:spPr>
          <a:xfrm>
            <a:off x="2555776" y="2023344"/>
            <a:ext cx="2628008"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5" name="Прямоугольник 14"/>
          <p:cNvSpPr/>
          <p:nvPr/>
        </p:nvSpPr>
        <p:spPr>
          <a:xfrm>
            <a:off x="2627784" y="2520318"/>
            <a:ext cx="2556000"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6" name="Прямоугольник 15"/>
          <p:cNvSpPr/>
          <p:nvPr/>
        </p:nvSpPr>
        <p:spPr>
          <a:xfrm>
            <a:off x="3203848" y="3015748"/>
            <a:ext cx="1979936"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7" name="Прямоугольник 16"/>
          <p:cNvSpPr/>
          <p:nvPr/>
        </p:nvSpPr>
        <p:spPr>
          <a:xfrm>
            <a:off x="3526384" y="3531430"/>
            <a:ext cx="1656000"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18" name="Прямоугольник 17"/>
          <p:cNvSpPr/>
          <p:nvPr/>
        </p:nvSpPr>
        <p:spPr>
          <a:xfrm>
            <a:off x="3635896" y="4032486"/>
            <a:ext cx="1549672"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2" name="Прямоугольник 21"/>
          <p:cNvSpPr/>
          <p:nvPr/>
        </p:nvSpPr>
        <p:spPr>
          <a:xfrm>
            <a:off x="3635896" y="4527916"/>
            <a:ext cx="1549672"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5" name="Прямоугольник 24"/>
          <p:cNvSpPr/>
          <p:nvPr/>
        </p:nvSpPr>
        <p:spPr>
          <a:xfrm>
            <a:off x="3635896" y="5020346"/>
            <a:ext cx="1549672"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6" name="Прямоугольник 25"/>
          <p:cNvSpPr/>
          <p:nvPr/>
        </p:nvSpPr>
        <p:spPr>
          <a:xfrm>
            <a:off x="4021814" y="5527402"/>
            <a:ext cx="1152000" cy="396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uk-UA" sz="1400" dirty="0" smtClean="0">
              <a:solidFill>
                <a:schemeClr val="tx1"/>
              </a:solidFill>
              <a:latin typeface="Arial" pitchFamily="34" charset="0"/>
              <a:cs typeface="Arial" pitchFamily="34" charset="0"/>
            </a:endParaRPr>
          </a:p>
        </p:txBody>
      </p:sp>
      <p:sp>
        <p:nvSpPr>
          <p:cNvPr id="28" name="Text Box 10"/>
          <p:cNvSpPr txBox="1">
            <a:spLocks noChangeArrowheads="1"/>
          </p:cNvSpPr>
          <p:nvPr/>
        </p:nvSpPr>
        <p:spPr bwMode="auto">
          <a:xfrm>
            <a:off x="5114738" y="1063769"/>
            <a:ext cx="4641838" cy="276999"/>
          </a:xfrm>
          <a:prstGeom prst="rect">
            <a:avLst/>
          </a:prstGeom>
          <a:noFill/>
          <a:ln w="9525">
            <a:noFill/>
            <a:miter lim="800000"/>
            <a:headEnd/>
            <a:tailEnd/>
          </a:ln>
          <a:effectLst/>
        </p:spPr>
        <p:txBody>
          <a:bodyPr wrap="square">
            <a:spAutoFit/>
          </a:bodyPr>
          <a:lstStyle/>
          <a:p>
            <a:pPr>
              <a:spcBef>
                <a:spcPct val="50000"/>
              </a:spcBef>
              <a:defRPr/>
            </a:pPr>
            <a:r>
              <a:rPr lang="uk-UA" sz="1200" b="1" dirty="0">
                <a:solidFill>
                  <a:schemeClr val="tx1">
                    <a:lumMod val="50000"/>
                    <a:lumOff val="50000"/>
                  </a:schemeClr>
                </a:solidFill>
                <a:latin typeface="Arial" pitchFamily="34" charset="0"/>
                <a:cs typeface="Arial" pitchFamily="34" charset="0"/>
              </a:rPr>
              <a:t>Ступінь </a:t>
            </a:r>
            <a:r>
              <a:rPr lang="uk-UA" sz="1200" b="1" dirty="0" smtClean="0">
                <a:solidFill>
                  <a:schemeClr val="tx1">
                    <a:lumMod val="50000"/>
                    <a:lumOff val="50000"/>
                  </a:schemeClr>
                </a:solidFill>
                <a:latin typeface="Arial" pitchFamily="34" charset="0"/>
                <a:cs typeface="Arial" pitchFamily="34" charset="0"/>
              </a:rPr>
              <a:t>підтримки</a:t>
            </a:r>
            <a:r>
              <a:rPr lang="uk-UA" sz="1100" dirty="0" smtClean="0">
                <a:solidFill>
                  <a:schemeClr val="tx1">
                    <a:lumMod val="50000"/>
                    <a:lumOff val="50000"/>
                  </a:schemeClr>
                </a:solidFill>
                <a:latin typeface="Arial" pitchFamily="34" charset="0"/>
                <a:cs typeface="Arial" pitchFamily="34" charset="0"/>
              </a:rPr>
              <a:t>(«</a:t>
            </a:r>
            <a:r>
              <a:rPr lang="uk-UA" sz="1100" dirty="0">
                <a:solidFill>
                  <a:schemeClr val="tx1">
                    <a:lumMod val="50000"/>
                    <a:lumOff val="50000"/>
                  </a:schemeClr>
                </a:solidFill>
                <a:latin typeface="Arial" pitchFamily="34" charset="0"/>
                <a:cs typeface="Arial" pitchFamily="34" charset="0"/>
              </a:rPr>
              <a:t>дуже </a:t>
            </a:r>
            <a:r>
              <a:rPr lang="uk-UA" sz="1100" dirty="0" smtClean="0">
                <a:solidFill>
                  <a:schemeClr val="tx1">
                    <a:lumMod val="50000"/>
                    <a:lumOff val="50000"/>
                  </a:schemeClr>
                </a:solidFill>
                <a:latin typeface="Arial" pitchFamily="34" charset="0"/>
                <a:cs typeface="Arial" pitchFamily="34" charset="0"/>
              </a:rPr>
              <a:t>позитивно + </a:t>
            </a:r>
            <a:r>
              <a:rPr lang="uk-UA" sz="1100" dirty="0">
                <a:solidFill>
                  <a:schemeClr val="tx1">
                    <a:lumMod val="50000"/>
                    <a:lumOff val="50000"/>
                  </a:schemeClr>
                </a:solidFill>
                <a:latin typeface="Arial" pitchFamily="34" charset="0"/>
                <a:cs typeface="Arial" pitchFamily="34" charset="0"/>
              </a:rPr>
              <a:t>скоріше позитивно</a:t>
            </a:r>
            <a:r>
              <a:rPr lang="uk-UA" sz="1100" dirty="0" smtClean="0">
                <a:solidFill>
                  <a:schemeClr val="tx1">
                    <a:lumMod val="50000"/>
                    <a:lumOff val="50000"/>
                  </a:schemeClr>
                </a:solidFill>
                <a:latin typeface="Arial" pitchFamily="34" charset="0"/>
                <a:cs typeface="Arial" pitchFamily="34" charset="0"/>
              </a:rPr>
              <a:t>»)</a:t>
            </a:r>
            <a:endParaRPr lang="uk-UA" sz="11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194246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Содержимое 2"/>
          <p:cNvSpPr>
            <a:spLocks noGrp="1"/>
          </p:cNvSpPr>
          <p:nvPr>
            <p:ph idx="1"/>
          </p:nvPr>
        </p:nvSpPr>
        <p:spPr>
          <a:xfrm>
            <a:off x="323850" y="692150"/>
            <a:ext cx="8496300" cy="5832475"/>
          </a:xfrm>
          <a:ln>
            <a:solidFill>
              <a:srgbClr val="FFC000"/>
            </a:solidFill>
            <a:miter lim="800000"/>
            <a:headEnd/>
            <a:tailEnd/>
          </a:ln>
        </p:spPr>
        <p:txBody>
          <a:bodyPr>
            <a:normAutofit lnSpcReduction="10000"/>
          </a:bodyPr>
          <a:lstStyle/>
          <a:p>
            <a:pPr eaLnBrk="1" hangingPunct="1">
              <a:buFont typeface="Arial" charset="0"/>
              <a:buNone/>
            </a:pPr>
            <a:r>
              <a:rPr lang="uk-UA" altLang="uk-UA" sz="1600" b="1" dirty="0" smtClean="0">
                <a:latin typeface="Arial" panose="020B0604020202020204" pitchFamily="34" charset="0"/>
                <a:cs typeface="Arial" panose="020B0604020202020204" pitchFamily="34" charset="0"/>
              </a:rPr>
              <a:t>Експерти вважають, що суспільство в цілому ще не може бути назване толерантним, оскільки</a:t>
            </a:r>
            <a:r>
              <a:rPr lang="uk-UA" altLang="uk-UA" sz="1600" dirty="0" smtClean="0">
                <a:latin typeface="Arial" panose="020B0604020202020204" pitchFamily="34" charset="0"/>
                <a:cs typeface="Arial" panose="020B0604020202020204" pitchFamily="34" charset="0"/>
              </a:rPr>
              <a:t>: </a:t>
            </a:r>
          </a:p>
          <a:p>
            <a:pPr eaLnBrk="1" hangingPunct="1"/>
            <a:r>
              <a:rPr lang="uk-UA" altLang="uk-UA" sz="1600" dirty="0" smtClean="0">
                <a:latin typeface="Arial" panose="020B0604020202020204" pitchFamily="34" charset="0"/>
                <a:cs typeface="Arial" panose="020B0604020202020204" pitchFamily="34" charset="0"/>
              </a:rPr>
              <a:t>У людей бракує відповідальності, духовності і доброти (“</a:t>
            </a:r>
            <a:r>
              <a:rPr lang="uk-UA" altLang="uk-UA" sz="1600" i="1" dirty="0" smtClean="0">
                <a:latin typeface="Arial" panose="020B0604020202020204" pitchFamily="34" charset="0"/>
                <a:cs typeface="Arial" panose="020B0604020202020204" pitchFamily="34" charset="0"/>
              </a:rPr>
              <a:t>дуже , дуже мало людей, які ставляться до тих дітей добре”);</a:t>
            </a:r>
            <a:endParaRPr lang="uk-UA" altLang="uk-UA" sz="1600" dirty="0" smtClean="0">
              <a:latin typeface="Arial" panose="020B0604020202020204" pitchFamily="34" charset="0"/>
              <a:cs typeface="Arial" panose="020B0604020202020204" pitchFamily="34" charset="0"/>
            </a:endParaRPr>
          </a:p>
          <a:p>
            <a:pPr eaLnBrk="1" hangingPunct="1"/>
            <a:r>
              <a:rPr lang="uk-UA" altLang="uk-UA" sz="1600" dirty="0" smtClean="0">
                <a:latin typeface="Arial" panose="020B0604020202020204" pitchFamily="34" charset="0"/>
                <a:cs typeface="Arial" panose="020B0604020202020204" pitchFamily="34" charset="0"/>
              </a:rPr>
              <a:t>існує досить великий прошарок байдужих людей, кому все одно; байдужість виявляє і держава (“</a:t>
            </a:r>
            <a:r>
              <a:rPr lang="uk-UA" altLang="uk-UA" sz="1600" i="1" dirty="0" smtClean="0">
                <a:latin typeface="Arial" panose="020B0604020202020204" pitchFamily="34" charset="0"/>
                <a:cs typeface="Arial" panose="020B0604020202020204" pitchFamily="34" charset="0"/>
              </a:rPr>
              <a:t>на жаль, що можна відмітити це байдужість і на жаль це найбільше зі сторони якихось державних структур державних управлінь …”);</a:t>
            </a:r>
          </a:p>
          <a:p>
            <a:pPr eaLnBrk="1" hangingPunct="1"/>
            <a:r>
              <a:rPr lang="uk-UA" altLang="uk-UA" sz="1600" dirty="0" smtClean="0">
                <a:latin typeface="Arial" panose="020B0604020202020204" pitchFamily="34" charset="0"/>
                <a:cs typeface="Arial" panose="020B0604020202020204" pitchFamily="34" charset="0"/>
              </a:rPr>
              <a:t>багато людей не розуміють батьків, які присвячують свій час і життя дитині-інваліду (“</a:t>
            </a:r>
            <a:r>
              <a:rPr lang="uk-UA" altLang="uk-UA" sz="1600" i="1" dirty="0" smtClean="0">
                <a:latin typeface="Arial" panose="020B0604020202020204" pitchFamily="34" charset="0"/>
                <a:cs typeface="Arial" panose="020B0604020202020204" pitchFamily="34" charset="0"/>
              </a:rPr>
              <a:t>якого милого вони тримають тих дітей вдома”);</a:t>
            </a:r>
          </a:p>
          <a:p>
            <a:pPr eaLnBrk="1" hangingPunct="1"/>
            <a:r>
              <a:rPr lang="uk-UA" altLang="uk-UA" sz="1600" dirty="0" smtClean="0">
                <a:latin typeface="Arial" panose="020B0604020202020204" pitchFamily="34" charset="0"/>
                <a:cs typeface="Arial" panose="020B0604020202020204" pitchFamily="34" charset="0"/>
              </a:rPr>
              <a:t>достатньо поширеним є засудження матері і сприйняття неповносправності  її дитини як покарання матері від Бога за щось, що вона зробила ( це притаманне людям на Заході);</a:t>
            </a:r>
          </a:p>
          <a:p>
            <a:pPr eaLnBrk="1" hangingPunct="1"/>
            <a:r>
              <a:rPr lang="uk-UA" altLang="uk-UA" sz="1600" dirty="0" smtClean="0">
                <a:latin typeface="Arial" panose="020B0604020202020204" pitchFamily="34" charset="0"/>
                <a:cs typeface="Arial" panose="020B0604020202020204" pitchFamily="34" charset="0"/>
              </a:rPr>
              <a:t>люди схильні до дискримінації тих, хто є у групі ризику </a:t>
            </a:r>
            <a:r>
              <a:rPr lang="uk-UA" altLang="uk-UA" sz="1600" i="1" dirty="0" smtClean="0">
                <a:latin typeface="Arial" panose="020B0604020202020204" pitchFamily="34" charset="0"/>
                <a:cs typeface="Arial" panose="020B0604020202020204" pitchFamily="34" charset="0"/>
              </a:rPr>
              <a:t>(“</a:t>
            </a:r>
            <a:r>
              <a:rPr lang="ru-RU" altLang="uk-UA" sz="1600" i="1" dirty="0" smtClean="0">
                <a:latin typeface="Arial" panose="020B0604020202020204" pitchFamily="34" charset="0"/>
                <a:cs typeface="Arial" panose="020B0604020202020204" pitchFamily="34" charset="0"/>
              </a:rPr>
              <a:t>Родители стараются оградить своих детей от общения с детьми с ВИЧ. Ну, то есть стигма и дискриминация существуют повсюду, а особенно в детской среде»</a:t>
            </a:r>
            <a:r>
              <a:rPr lang="ru-RU" altLang="uk-UA" sz="1600" dirty="0" smtClean="0">
                <a:latin typeface="Arial" panose="020B0604020202020204" pitchFamily="34" charset="0"/>
                <a:cs typeface="Arial" panose="020B0604020202020204" pitchFamily="34" charset="0"/>
              </a:rPr>
              <a:t>).</a:t>
            </a:r>
            <a:r>
              <a:rPr lang="uk-UA" altLang="uk-UA" sz="1600" dirty="0" smtClean="0">
                <a:latin typeface="Arial" panose="020B0604020202020204" pitchFamily="34" charset="0"/>
                <a:cs typeface="Arial" panose="020B0604020202020204" pitchFamily="34" charset="0"/>
              </a:rPr>
              <a:t> </a:t>
            </a:r>
          </a:p>
          <a:p>
            <a:pPr eaLnBrk="1" hangingPunct="1">
              <a:buFont typeface="Arial" charset="0"/>
              <a:buNone/>
            </a:pPr>
            <a:endParaRPr lang="uk-UA" altLang="uk-UA" sz="1600" b="1" dirty="0" smtClean="0">
              <a:latin typeface="Arial" panose="020B0604020202020204" pitchFamily="34" charset="0"/>
              <a:cs typeface="Arial" panose="020B0604020202020204" pitchFamily="34" charset="0"/>
            </a:endParaRPr>
          </a:p>
          <a:p>
            <a:pPr eaLnBrk="1" hangingPunct="1">
              <a:buFont typeface="Arial" charset="0"/>
              <a:buNone/>
            </a:pPr>
            <a:r>
              <a:rPr lang="uk-UA" altLang="uk-UA" sz="1600" b="1" dirty="0" smtClean="0">
                <a:latin typeface="Arial" panose="020B0604020202020204" pitchFamily="34" charset="0"/>
                <a:cs typeface="Arial" panose="020B0604020202020204" pitchFamily="34" charset="0"/>
              </a:rPr>
              <a:t>Причини експерти бачать у наступному:</a:t>
            </a:r>
          </a:p>
          <a:p>
            <a:pPr eaLnBrk="1" hangingPunct="1"/>
            <a:r>
              <a:rPr lang="uk-UA" altLang="uk-UA" sz="1600" dirty="0" smtClean="0">
                <a:latin typeface="Arial" panose="020B0604020202020204" pitchFamily="34" charset="0"/>
                <a:cs typeface="Arial" panose="020B0604020202020204" pitchFamily="34" charset="0"/>
              </a:rPr>
              <a:t>Питання неповносправності/ уразливих груп дітей протягом довгих років було закритим у суспільстві.</a:t>
            </a:r>
          </a:p>
          <a:p>
            <a:pPr eaLnBrk="1" hangingPunct="1"/>
            <a:r>
              <a:rPr lang="uk-UA" altLang="uk-UA" sz="1600" dirty="0" smtClean="0">
                <a:latin typeface="Arial" panose="020B0604020202020204" pitchFamily="34" charset="0"/>
                <a:cs typeface="Arial" panose="020B0604020202020204" pitchFamily="34" charset="0"/>
              </a:rPr>
              <a:t>Стереотипи несприйняття “інших”, які формувалися протягом багатьох років, дуже усталені, а інформаційна робота серед населення для їх подолання майже не проводиться </a:t>
            </a:r>
            <a:r>
              <a:rPr lang="uk-UA" altLang="uk-UA" sz="1400" i="1" dirty="0" smtClean="0">
                <a:latin typeface="Arial" panose="020B0604020202020204" pitchFamily="34" charset="0"/>
                <a:cs typeface="Arial" panose="020B0604020202020204" pitchFamily="34" charset="0"/>
              </a:rPr>
              <a:t>(“треба постійно показувати, як класно бути добрим”, “</a:t>
            </a:r>
            <a:r>
              <a:rPr lang="ru-RU" altLang="uk-UA" sz="1400" i="1" dirty="0" smtClean="0">
                <a:latin typeface="Arial" panose="020B0604020202020204" pitchFamily="34" charset="0"/>
                <a:cs typeface="Arial" panose="020B0604020202020204" pitchFamily="34" charset="0"/>
              </a:rPr>
              <a:t>Я думаю, что это стереотипы, это недостаток однозначно информации и непонимание человека, что делать в ситуации, когда ты сталкиваешься с чем-то не таким»</a:t>
            </a:r>
            <a:r>
              <a:rPr lang="uk-UA" altLang="uk-UA" sz="1400" i="1" dirty="0" smtClean="0">
                <a:latin typeface="Arial" panose="020B0604020202020204" pitchFamily="34" charset="0"/>
                <a:cs typeface="Arial" panose="020B0604020202020204" pitchFamily="34" charset="0"/>
              </a:rPr>
              <a:t>”).</a:t>
            </a:r>
            <a:endParaRPr lang="uk-UA" altLang="uk-UA" sz="1600" dirty="0" smtClean="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pPr>
              <a:defRPr/>
            </a:pPr>
            <a:fld id="{20DE079B-B3E6-4608-8990-F35285928293}" type="slidenum">
              <a:rPr lang="ru-RU" smtClean="0"/>
              <a:pPr>
                <a:defRPr/>
              </a:pPr>
              <a:t>39</a:t>
            </a:fld>
            <a:endParaRPr lang="ru-RU" dirty="0"/>
          </a:p>
        </p:txBody>
      </p:sp>
      <p:sp>
        <p:nvSpPr>
          <p:cNvPr id="5" name="Заголовок 1"/>
          <p:cNvSpPr txBox="1">
            <a:spLocks/>
          </p:cNvSpPr>
          <p:nvPr/>
        </p:nvSpPr>
        <p:spPr bwMode="auto">
          <a:xfrm>
            <a:off x="323850" y="159023"/>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ru-RU"/>
            </a:defPPr>
            <a:lvl1pPr eaLnBrk="0" fontAlgn="base" hangingPunct="0">
              <a:spcBef>
                <a:spcPct val="0"/>
              </a:spcBef>
              <a:spcAft>
                <a:spcPct val="0"/>
              </a:spcAft>
              <a:defRPr sz="2400" b="1">
                <a:solidFill>
                  <a:srgbClr val="FFCC00"/>
                </a:solidFill>
                <a:effectLst>
                  <a:outerShdw blurRad="38100" dist="38100" dir="2700000" algn="tl">
                    <a:srgbClr val="000000">
                      <a:alpha val="43137"/>
                    </a:srgbClr>
                  </a:outerShdw>
                </a:effectLst>
                <a:latin typeface="Arial" pitchFamily="34" charset="0"/>
                <a:ea typeface="+mj-ea"/>
                <a:cs typeface="Arial"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uk-UA" dirty="0"/>
              <a:t>Толерантність: експертна думка</a:t>
            </a:r>
            <a:endParaRPr lang="ru-RU" dirty="0"/>
          </a:p>
        </p:txBody>
      </p:sp>
    </p:spTree>
    <p:extLst>
      <p:ext uri="{BB962C8B-B14F-4D97-AF65-F5344CB8AC3E}">
        <p14:creationId xmlns:p14="http://schemas.microsoft.com/office/powerpoint/2010/main" val="339371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229600" cy="854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spAutoFit/>
          </a:bodyPr>
          <a:lstStyle/>
          <a:p>
            <a:pPr algn="l" eaLnBrk="0" fontAlgn="base" hangingPunct="0">
              <a:spcAft>
                <a:spcPct val="0"/>
              </a:spcAft>
            </a:pPr>
            <a:r>
              <a:rPr lang="uk-UA" sz="2400" dirty="0"/>
              <a:t>Методологія та дизайн дослідження (1)</a:t>
            </a:r>
            <a:br>
              <a:rPr lang="uk-UA" sz="2400" dirty="0"/>
            </a:br>
            <a:r>
              <a:rPr lang="uk-UA" sz="2400" dirty="0"/>
              <a:t>Якісний етап</a:t>
            </a:r>
          </a:p>
        </p:txBody>
      </p:sp>
      <p:sp>
        <p:nvSpPr>
          <p:cNvPr id="6" name="Номер слайда 5"/>
          <p:cNvSpPr>
            <a:spLocks noGrp="1"/>
          </p:cNvSpPr>
          <p:nvPr>
            <p:ph type="sldNum" sz="quarter" idx="12"/>
          </p:nvPr>
        </p:nvSpPr>
        <p:spPr/>
        <p:txBody>
          <a:bodyPr/>
          <a:lstStyle/>
          <a:p>
            <a:pPr>
              <a:defRPr/>
            </a:pPr>
            <a:fld id="{8C4298DB-6BF5-4B4E-9A32-055D3C6364C8}" type="slidenum">
              <a:rPr lang="uk-UA" smtClean="0">
                <a:latin typeface="Arial" panose="020B0604020202020204" pitchFamily="34" charset="0"/>
                <a:cs typeface="Arial" panose="020B0604020202020204" pitchFamily="34" charset="0"/>
              </a:rPr>
              <a:pPr>
                <a:defRPr/>
              </a:pPr>
              <a:t>4</a:t>
            </a:fld>
            <a:endParaRPr lang="uk-UA" dirty="0">
              <a:latin typeface="Arial" panose="020B0604020202020204" pitchFamily="34" charset="0"/>
              <a:cs typeface="Arial" panose="020B0604020202020204" pitchFamily="34" charset="0"/>
            </a:endParaRPr>
          </a:p>
        </p:txBody>
      </p:sp>
      <p:sp>
        <p:nvSpPr>
          <p:cNvPr id="3" name="Прямоугольник 2"/>
          <p:cNvSpPr/>
          <p:nvPr/>
        </p:nvSpPr>
        <p:spPr>
          <a:xfrm>
            <a:off x="611560" y="1305342"/>
            <a:ext cx="8532440" cy="3139321"/>
          </a:xfrm>
          <a:prstGeom prst="rect">
            <a:avLst/>
          </a:prstGeom>
          <a:noFill/>
        </p:spPr>
        <p:txBody>
          <a:bodyPr wrap="square">
            <a:spAutoFit/>
          </a:bodyPr>
          <a:lstStyle/>
          <a:p>
            <a:pPr marL="285750" indent="-285750" algn="just">
              <a:spcBef>
                <a:spcPts val="600"/>
              </a:spcBef>
              <a:spcAft>
                <a:spcPts val="600"/>
              </a:spcAft>
              <a:buFont typeface="Arial" charset="0"/>
              <a:buChar char="•"/>
              <a:defRPr/>
            </a:pPr>
            <a:r>
              <a:rPr lang="uk-UA" sz="1600" b="1" dirty="0" smtClean="0">
                <a:latin typeface="Arial" panose="020B0604020202020204" pitchFamily="34" charset="0"/>
                <a:ea typeface="宋体" charset="-122"/>
                <a:cs typeface="Arial" panose="020B0604020202020204" pitchFamily="34" charset="0"/>
              </a:rPr>
              <a:t>Метод: 		</a:t>
            </a:r>
            <a:r>
              <a:rPr lang="uk-UA" sz="1600" dirty="0" smtClean="0">
                <a:latin typeface="Arial" panose="020B0604020202020204" pitchFamily="34" charset="0"/>
                <a:ea typeface="宋体" charset="-122"/>
                <a:cs typeface="Arial" panose="020B0604020202020204" pitchFamily="34" charset="0"/>
              </a:rPr>
              <a:t>Експертні інтерв’ю та фокус-групи </a:t>
            </a:r>
          </a:p>
          <a:p>
            <a:pPr marL="285750" indent="-285750" algn="just">
              <a:spcBef>
                <a:spcPts val="600"/>
              </a:spcBef>
              <a:spcAft>
                <a:spcPts val="600"/>
              </a:spcAft>
              <a:buFont typeface="Arial" charset="0"/>
              <a:buChar char="•"/>
              <a:defRPr/>
            </a:pPr>
            <a:r>
              <a:rPr lang="uk-UA" sz="1600" b="1" dirty="0">
                <a:latin typeface="Arial" panose="020B0604020202020204" pitchFamily="34" charset="0"/>
                <a:ea typeface="宋体" charset="-122"/>
                <a:cs typeface="Arial" panose="020B0604020202020204" pitchFamily="34" charset="0"/>
              </a:rPr>
              <a:t>Г</a:t>
            </a:r>
            <a:r>
              <a:rPr lang="uk-UA" sz="1600" b="1" dirty="0" smtClean="0">
                <a:latin typeface="Arial" panose="020B0604020202020204" pitchFamily="34" charset="0"/>
                <a:ea typeface="宋体" charset="-122"/>
                <a:cs typeface="Arial" panose="020B0604020202020204" pitchFamily="34" charset="0"/>
              </a:rPr>
              <a:t>еографія:		</a:t>
            </a:r>
            <a:r>
              <a:rPr lang="uk-UA" sz="1600" dirty="0" smtClean="0">
                <a:latin typeface="Arial" panose="020B0604020202020204" pitchFamily="34" charset="0"/>
                <a:ea typeface="宋体" charset="-122"/>
                <a:cs typeface="Arial" panose="020B0604020202020204" pitchFamily="34" charset="0"/>
              </a:rPr>
              <a:t>Київ, Львів, Харків, Чугуїв та Валки</a:t>
            </a:r>
          </a:p>
          <a:p>
            <a:pPr algn="just">
              <a:spcBef>
                <a:spcPts val="600"/>
              </a:spcBef>
              <a:spcAft>
                <a:spcPts val="600"/>
              </a:spcAft>
              <a:defRPr/>
            </a:pPr>
            <a:r>
              <a:rPr lang="uk-UA" sz="1600" dirty="0" smtClean="0">
                <a:latin typeface="Arial" panose="020B0604020202020204" pitchFamily="34" charset="0"/>
                <a:ea typeface="宋体" charset="-122"/>
                <a:cs typeface="Arial" panose="020B0604020202020204" pitchFamily="34" charset="0"/>
              </a:rPr>
              <a:t>		</a:t>
            </a:r>
            <a:endParaRPr lang="uk-UA" sz="1600" dirty="0">
              <a:latin typeface="Arial" panose="020B0604020202020204" pitchFamily="34" charset="0"/>
              <a:ea typeface="宋体" charset="-122"/>
              <a:cs typeface="Arial" panose="020B0604020202020204" pitchFamily="34" charset="0"/>
            </a:endParaRPr>
          </a:p>
          <a:p>
            <a:pPr marL="285750" indent="-285750" algn="just">
              <a:spcBef>
                <a:spcPts val="600"/>
              </a:spcBef>
              <a:spcAft>
                <a:spcPts val="600"/>
              </a:spcAft>
              <a:buFont typeface="Arial" panose="020B0604020202020204" pitchFamily="34" charset="0"/>
              <a:buChar char="•"/>
              <a:defRPr/>
            </a:pPr>
            <a:r>
              <a:rPr lang="uk-UA" sz="1600" b="1" dirty="0" smtClean="0">
                <a:latin typeface="Arial" panose="020B0604020202020204" pitchFamily="34" charset="0"/>
                <a:ea typeface="宋体" charset="-122"/>
                <a:cs typeface="Arial" panose="020B0604020202020204" pitchFamily="34" charset="0"/>
              </a:rPr>
              <a:t>Композиція: </a:t>
            </a:r>
            <a:r>
              <a:rPr lang="uk-UA" sz="1600" dirty="0" smtClean="0">
                <a:latin typeface="Arial" panose="020B0604020202020204" pitchFamily="34" charset="0"/>
                <a:ea typeface="宋体" charset="-122"/>
                <a:cs typeface="Arial" panose="020B0604020202020204" pitchFamily="34" charset="0"/>
              </a:rPr>
              <a:t>	експерти </a:t>
            </a:r>
          </a:p>
          <a:p>
            <a:pPr algn="just">
              <a:spcBef>
                <a:spcPts val="600"/>
              </a:spcBef>
              <a:spcAft>
                <a:spcPts val="600"/>
              </a:spcAft>
              <a:defRPr/>
            </a:pPr>
            <a:endParaRPr lang="uk-UA" sz="1600" dirty="0">
              <a:latin typeface="Arial" panose="020B0604020202020204" pitchFamily="34" charset="0"/>
              <a:ea typeface="宋体" charset="-122"/>
              <a:cs typeface="Arial" panose="020B0604020202020204" pitchFamily="34" charset="0"/>
            </a:endParaRPr>
          </a:p>
          <a:p>
            <a:pPr algn="just">
              <a:spcBef>
                <a:spcPts val="600"/>
              </a:spcBef>
              <a:spcAft>
                <a:spcPts val="600"/>
              </a:spcAft>
              <a:defRPr/>
            </a:pPr>
            <a:endParaRPr lang="uk-UA" sz="1600" dirty="0" smtClean="0">
              <a:latin typeface="Arial" panose="020B0604020202020204" pitchFamily="34" charset="0"/>
              <a:ea typeface="宋体" charset="-122"/>
              <a:cs typeface="Arial" panose="020B0604020202020204" pitchFamily="34" charset="0"/>
            </a:endParaRPr>
          </a:p>
          <a:p>
            <a:pPr algn="just">
              <a:spcBef>
                <a:spcPts val="600"/>
              </a:spcBef>
              <a:spcAft>
                <a:spcPts val="600"/>
              </a:spcAft>
              <a:defRPr/>
            </a:pPr>
            <a:endParaRPr lang="uk-UA" sz="1600" dirty="0">
              <a:latin typeface="Arial" panose="020B0604020202020204" pitchFamily="34" charset="0"/>
              <a:ea typeface="宋体" charset="-122"/>
              <a:cs typeface="Arial" panose="020B0604020202020204" pitchFamily="34" charset="0"/>
            </a:endParaRPr>
          </a:p>
          <a:p>
            <a:pPr marL="285750" indent="-285750" algn="just">
              <a:spcBef>
                <a:spcPts val="600"/>
              </a:spcBef>
              <a:spcAft>
                <a:spcPts val="600"/>
              </a:spcAft>
              <a:buFont typeface="Arial" panose="020B0604020202020204" pitchFamily="34" charset="0"/>
              <a:buChar char="•"/>
              <a:defRPr/>
            </a:pPr>
            <a:r>
              <a:rPr lang="uk-UA" sz="1600" b="1" dirty="0" smtClean="0">
                <a:latin typeface="Arial" panose="020B0604020202020204" pitchFamily="34" charset="0"/>
                <a:ea typeface="宋体" charset="-122"/>
                <a:cs typeface="Arial" panose="020B0604020202020204" pitchFamily="34" charset="0"/>
              </a:rPr>
              <a:t>Композиція: </a:t>
            </a:r>
            <a:r>
              <a:rPr lang="uk-UA" sz="1600" dirty="0" smtClean="0">
                <a:latin typeface="Arial" panose="020B0604020202020204" pitchFamily="34" charset="0"/>
                <a:ea typeface="宋体" charset="-122"/>
                <a:cs typeface="Arial" panose="020B0604020202020204" pitchFamily="34" charset="0"/>
              </a:rPr>
              <a:t>	населення</a:t>
            </a:r>
          </a:p>
        </p:txBody>
      </p:sp>
      <p:graphicFrame>
        <p:nvGraphicFramePr>
          <p:cNvPr id="4" name="Таблица 3"/>
          <p:cNvGraphicFramePr>
            <a:graphicFrameLocks noGrp="1"/>
          </p:cNvGraphicFramePr>
          <p:nvPr>
            <p:extLst>
              <p:ext uri="{D42A27DB-BD31-4B8C-83A1-F6EECF244321}">
                <p14:modId xmlns:p14="http://schemas.microsoft.com/office/powerpoint/2010/main" val="4076692695"/>
              </p:ext>
            </p:extLst>
          </p:nvPr>
        </p:nvGraphicFramePr>
        <p:xfrm>
          <a:off x="683568" y="2996952"/>
          <a:ext cx="6264696" cy="963930"/>
        </p:xfrm>
        <a:graphic>
          <a:graphicData uri="http://schemas.openxmlformats.org/drawingml/2006/table">
            <a:tbl>
              <a:tblPr firstRow="1" firstCol="1" bandRow="1"/>
              <a:tblGrid>
                <a:gridCol w="2025650"/>
                <a:gridCol w="4239046"/>
              </a:tblGrid>
              <a:tr h="0">
                <a:tc>
                  <a:txBody>
                    <a:bodyPr/>
                    <a:lstStyle/>
                    <a:p>
                      <a:pPr>
                        <a:lnSpc>
                          <a:spcPct val="115000"/>
                        </a:lnSpc>
                        <a:spcAft>
                          <a:spcPts val="0"/>
                        </a:spcAft>
                      </a:pPr>
                      <a:r>
                        <a:rPr lang="ru-RU" sz="1100" dirty="0" smtClean="0">
                          <a:effectLst/>
                          <a:latin typeface="Arial"/>
                          <a:ea typeface="Calibri"/>
                          <a:cs typeface="Times New Roman"/>
                        </a:rPr>
                        <a:t>Соціальні робітники</a:t>
                      </a:r>
                      <a:endParaRPr lang="uk-U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effectLst/>
                          <a:latin typeface="Arial"/>
                          <a:ea typeface="Calibri"/>
                          <a:cs typeface="Times New Roman"/>
                        </a:rPr>
                        <a:t>4 </a:t>
                      </a:r>
                      <a:endParaRPr lang="uk-U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100" noProof="0" dirty="0" smtClean="0">
                          <a:effectLst/>
                          <a:latin typeface="Arial"/>
                          <a:ea typeface="Calibri"/>
                          <a:cs typeface="Times New Roman"/>
                        </a:rPr>
                        <a:t>Освітяни</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noProof="0" dirty="0" smtClean="0">
                          <a:effectLst/>
                          <a:latin typeface="Arial"/>
                          <a:ea typeface="Calibri"/>
                          <a:cs typeface="Times New Roman"/>
                        </a:rPr>
                        <a:t>2 (1 вчитель школи-інтернату, 1 вихователь дитячого садка)</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100" noProof="0" dirty="0" smtClean="0">
                          <a:effectLst/>
                          <a:latin typeface="Arial"/>
                          <a:ea typeface="Calibri"/>
                          <a:cs typeface="Times New Roman"/>
                        </a:rPr>
                        <a:t>Медичні</a:t>
                      </a:r>
                      <a:r>
                        <a:rPr lang="uk-UA" sz="1100" baseline="0" noProof="0" dirty="0" smtClean="0">
                          <a:effectLst/>
                          <a:latin typeface="Arial"/>
                          <a:ea typeface="Calibri"/>
                          <a:cs typeface="Times New Roman"/>
                        </a:rPr>
                        <a:t> працівники</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noProof="0" dirty="0" smtClean="0">
                          <a:effectLst/>
                          <a:latin typeface="Arial"/>
                          <a:ea typeface="Calibri"/>
                          <a:cs typeface="Times New Roman"/>
                        </a:rPr>
                        <a:t>2 (педіатр та неонатолог)</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100" noProof="0" dirty="0" smtClean="0">
                          <a:effectLst/>
                          <a:latin typeface="Arial"/>
                          <a:ea typeface="Calibri"/>
                          <a:cs typeface="Times New Roman"/>
                        </a:rPr>
                        <a:t>Громадські організації</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noProof="0" dirty="0" smtClean="0">
                          <a:effectLst/>
                          <a:latin typeface="Arial"/>
                          <a:ea typeface="Calibri"/>
                          <a:cs typeface="Times New Roman"/>
                        </a:rPr>
                        <a:t>4 (2 «родина для дитини», 2 – раннє втручання)</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100" b="1" kern="1200" dirty="0" smtClean="0">
                          <a:solidFill>
                            <a:schemeClr val="tx1"/>
                          </a:solidFill>
                          <a:effectLst/>
                          <a:latin typeface="Arial"/>
                          <a:ea typeface="Calibri"/>
                          <a:cs typeface="Times New Roman"/>
                        </a:rPr>
                        <a:t>Разом</a:t>
                      </a:r>
                      <a:endParaRPr lang="uk-UA" sz="1100" b="1"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uk-UA" sz="1100" b="1" kern="1200" dirty="0" smtClean="0">
                          <a:solidFill>
                            <a:schemeClr val="tx1"/>
                          </a:solidFill>
                          <a:effectLst/>
                          <a:latin typeface="Arial"/>
                          <a:ea typeface="Calibri"/>
                          <a:cs typeface="Times New Roman"/>
                        </a:rPr>
                        <a:t>12</a:t>
                      </a:r>
                      <a:endParaRPr lang="uk-UA" sz="1100" b="1"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977477919"/>
              </p:ext>
            </p:extLst>
          </p:nvPr>
        </p:nvGraphicFramePr>
        <p:xfrm>
          <a:off x="611560" y="4581128"/>
          <a:ext cx="6077585" cy="1349502"/>
        </p:xfrm>
        <a:graphic>
          <a:graphicData uri="http://schemas.openxmlformats.org/drawingml/2006/table">
            <a:tbl>
              <a:tblPr firstRow="1" firstCol="1" bandRow="1"/>
              <a:tblGrid>
                <a:gridCol w="2025650"/>
                <a:gridCol w="2025650"/>
                <a:gridCol w="2026285"/>
              </a:tblGrid>
              <a:tr h="0">
                <a:tc>
                  <a:txBody>
                    <a:bodyPr/>
                    <a:lstStyle/>
                    <a:p>
                      <a:pPr>
                        <a:lnSpc>
                          <a:spcPct val="115000"/>
                        </a:lnSpc>
                        <a:spcAft>
                          <a:spcPts val="0"/>
                        </a:spcAft>
                      </a:pPr>
                      <a:r>
                        <a:rPr lang="uk-UA" sz="1100" noProof="0" dirty="0" smtClean="0">
                          <a:effectLst/>
                          <a:latin typeface="Arial"/>
                          <a:ea typeface="Calibri"/>
                          <a:cs typeface="Times New Roman"/>
                        </a:rPr>
                        <a:t> </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noProof="0" dirty="0" smtClean="0">
                          <a:effectLst/>
                          <a:latin typeface="Arial"/>
                          <a:ea typeface="Calibri"/>
                          <a:cs typeface="Times New Roman"/>
                        </a:rPr>
                        <a:t>Чоловіки/жінки 25-35р. З дітьми</a:t>
                      </a:r>
                      <a:r>
                        <a:rPr lang="uk-UA" sz="1100" baseline="0" noProof="0" dirty="0" smtClean="0">
                          <a:effectLst/>
                          <a:latin typeface="Arial"/>
                          <a:ea typeface="Calibri"/>
                          <a:cs typeface="Times New Roman"/>
                        </a:rPr>
                        <a:t> до 5 років</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noProof="0" dirty="0" smtClean="0">
                          <a:effectLst/>
                          <a:latin typeface="Arial"/>
                          <a:ea typeface="Calibri"/>
                          <a:cs typeface="Times New Roman"/>
                        </a:rPr>
                        <a:t>Чоловіки/жінки 36-50 р з дітьми</a:t>
                      </a:r>
                      <a:r>
                        <a:rPr lang="uk-UA" sz="1100" baseline="0" noProof="0" dirty="0" smtClean="0">
                          <a:effectLst/>
                          <a:latin typeface="Arial"/>
                          <a:ea typeface="Calibri"/>
                          <a:cs typeface="Times New Roman"/>
                        </a:rPr>
                        <a:t> старше 6 років</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100" noProof="0" dirty="0" smtClean="0">
                          <a:effectLst/>
                          <a:latin typeface="Arial"/>
                          <a:ea typeface="Calibri"/>
                          <a:cs typeface="Times New Roman"/>
                        </a:rPr>
                        <a:t>Київ</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noProof="0" dirty="0" smtClean="0">
                          <a:effectLst/>
                          <a:latin typeface="Arial"/>
                          <a:ea typeface="Calibri"/>
                          <a:cs typeface="Times New Roman"/>
                        </a:rPr>
                        <a:t>1</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noProof="0" dirty="0" smtClean="0">
                          <a:effectLst/>
                          <a:latin typeface="Arial"/>
                          <a:ea typeface="Calibri"/>
                          <a:cs typeface="Times New Roman"/>
                        </a:rPr>
                        <a:t> </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100" noProof="0" dirty="0" smtClean="0">
                          <a:effectLst/>
                          <a:latin typeface="Arial"/>
                          <a:ea typeface="Calibri"/>
                          <a:cs typeface="Times New Roman"/>
                        </a:rPr>
                        <a:t>Львів</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noProof="0" dirty="0" smtClean="0">
                          <a:effectLst/>
                          <a:latin typeface="Arial"/>
                          <a:ea typeface="Calibri"/>
                          <a:cs typeface="Times New Roman"/>
                        </a:rPr>
                        <a:t> </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noProof="0" dirty="0" smtClean="0">
                          <a:effectLst/>
                          <a:latin typeface="Arial"/>
                          <a:ea typeface="Calibri"/>
                          <a:cs typeface="Times New Roman"/>
                        </a:rPr>
                        <a:t>1</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100" noProof="0" dirty="0" smtClean="0">
                          <a:effectLst/>
                          <a:latin typeface="Arial"/>
                          <a:ea typeface="Calibri"/>
                          <a:cs typeface="Times New Roman"/>
                        </a:rPr>
                        <a:t>Чугуїв</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noProof="0" dirty="0" smtClean="0">
                          <a:effectLst/>
                          <a:latin typeface="Arial"/>
                          <a:ea typeface="Calibri"/>
                          <a:cs typeface="Times New Roman"/>
                        </a:rPr>
                        <a:t>1</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noProof="0" dirty="0" smtClean="0">
                          <a:effectLst/>
                          <a:latin typeface="Arial"/>
                          <a:ea typeface="Calibri"/>
                          <a:cs typeface="Times New Roman"/>
                        </a:rPr>
                        <a:t> </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100" noProof="0" dirty="0" smtClean="0">
                          <a:effectLst/>
                          <a:latin typeface="Arial"/>
                          <a:ea typeface="Calibri"/>
                          <a:cs typeface="Times New Roman"/>
                        </a:rPr>
                        <a:t>Валки</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noProof="0" dirty="0" smtClean="0">
                          <a:effectLst/>
                          <a:latin typeface="Arial"/>
                          <a:ea typeface="Calibri"/>
                          <a:cs typeface="Times New Roman"/>
                        </a:rPr>
                        <a:t> </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noProof="0" dirty="0" smtClean="0">
                          <a:effectLst/>
                          <a:latin typeface="Arial"/>
                          <a:ea typeface="Calibri"/>
                          <a:cs typeface="Times New Roman"/>
                        </a:rPr>
                        <a:t>1</a:t>
                      </a:r>
                      <a:endParaRPr lang="uk-UA" sz="1100" noProof="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100" b="1" kern="1200" noProof="0" dirty="0" smtClean="0">
                          <a:solidFill>
                            <a:schemeClr val="tx1"/>
                          </a:solidFill>
                          <a:effectLst/>
                          <a:latin typeface="Arial"/>
                          <a:ea typeface="Calibri"/>
                          <a:cs typeface="Times New Roman"/>
                        </a:rPr>
                        <a:t>Разом</a:t>
                      </a:r>
                      <a:endParaRPr lang="uk-UA" sz="1100" b="1" kern="1200" noProof="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algn="ctr">
                        <a:lnSpc>
                          <a:spcPct val="115000"/>
                        </a:lnSpc>
                        <a:spcAft>
                          <a:spcPts val="0"/>
                        </a:spcAft>
                      </a:pPr>
                      <a:r>
                        <a:rPr lang="uk-UA" sz="1100" b="1" kern="1200" noProof="0" dirty="0" smtClean="0">
                          <a:solidFill>
                            <a:schemeClr val="tx1"/>
                          </a:solidFill>
                          <a:effectLst/>
                          <a:latin typeface="Arial"/>
                          <a:ea typeface="Calibri"/>
                          <a:cs typeface="Times New Roman"/>
                        </a:rPr>
                        <a:t>4</a:t>
                      </a:r>
                      <a:endParaRPr lang="uk-UA" sz="1100" b="1" kern="1200" noProof="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algn="ctr">
                        <a:lnSpc>
                          <a:spcPct val="115000"/>
                        </a:lnSpc>
                        <a:spcAft>
                          <a:spcPts val="0"/>
                        </a:spcAft>
                      </a:pPr>
                      <a:endParaRPr lang="uk-U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910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34072"/>
            <a:ext cx="8229600" cy="854968"/>
          </a:xfrm>
          <a:noFill/>
        </p:spPr>
        <p:txBody>
          <a:bodyPr>
            <a:normAutofit fontScale="90000"/>
          </a:bodyPr>
          <a:lstStyle/>
          <a:p>
            <a:r>
              <a:rPr lang="uk-UA" dirty="0" smtClean="0"/>
              <a:t>Обізнаність про соціальні служби та оцінка запропонованих ініціатив</a:t>
            </a:r>
            <a:endParaRPr lang="uk-UA" dirty="0"/>
          </a:p>
        </p:txBody>
      </p:sp>
      <p:sp>
        <p:nvSpPr>
          <p:cNvPr id="4" name="Номер слайда 3"/>
          <p:cNvSpPr>
            <a:spLocks noGrp="1"/>
          </p:cNvSpPr>
          <p:nvPr>
            <p:ph type="sldNum" sz="quarter" idx="12"/>
          </p:nvPr>
        </p:nvSpPr>
        <p:spPr/>
        <p:txBody>
          <a:bodyPr/>
          <a:lstStyle/>
          <a:p>
            <a:fld id="{7849B4F2-8DD6-4E11-AC0E-6374BB627AC3}" type="slidenum">
              <a:rPr lang="uk-UA" smtClean="0">
                <a:latin typeface="Arial" panose="020B0604020202020204" pitchFamily="34" charset="0"/>
                <a:cs typeface="Arial" panose="020B0604020202020204" pitchFamily="34" charset="0"/>
              </a:rPr>
              <a:pPr/>
              <a:t>40</a:t>
            </a:fld>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770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extLst>
              <p:ext uri="{D42A27DB-BD31-4B8C-83A1-F6EECF244321}">
                <p14:modId xmlns:p14="http://schemas.microsoft.com/office/powerpoint/2010/main" val="1244616111"/>
              </p:ext>
            </p:extLst>
          </p:nvPr>
        </p:nvGraphicFramePr>
        <p:xfrm>
          <a:off x="159260" y="908720"/>
          <a:ext cx="5220000" cy="4995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Диаграмма 19"/>
          <p:cNvGraphicFramePr/>
          <p:nvPr>
            <p:extLst>
              <p:ext uri="{D42A27DB-BD31-4B8C-83A1-F6EECF244321}">
                <p14:modId xmlns:p14="http://schemas.microsoft.com/office/powerpoint/2010/main" val="2186831586"/>
              </p:ext>
            </p:extLst>
          </p:nvPr>
        </p:nvGraphicFramePr>
        <p:xfrm>
          <a:off x="4152329" y="913406"/>
          <a:ext cx="4932000" cy="4995386"/>
        </p:xfrm>
        <a:graphic>
          <a:graphicData uri="http://schemas.openxmlformats.org/drawingml/2006/chart">
            <c:chart xmlns:c="http://schemas.openxmlformats.org/drawingml/2006/chart" xmlns:r="http://schemas.openxmlformats.org/officeDocument/2006/relationships" r:id="rId3"/>
          </a:graphicData>
        </a:graphic>
      </p:graphicFrame>
      <p:sp>
        <p:nvSpPr>
          <p:cNvPr id="59" name="Прямоугольник 3"/>
          <p:cNvSpPr>
            <a:spLocks noChangeArrowheads="1"/>
          </p:cNvSpPr>
          <p:nvPr/>
        </p:nvSpPr>
        <p:spPr bwMode="auto">
          <a:xfrm>
            <a:off x="-1" y="5949280"/>
            <a:ext cx="9180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Г1</a:t>
            </a:r>
            <a:r>
              <a:rPr lang="uk-UA" sz="800" dirty="0">
                <a:solidFill>
                  <a:schemeClr val="tx1">
                    <a:lumMod val="50000"/>
                    <a:lumOff val="50000"/>
                  </a:schemeClr>
                </a:solidFill>
                <a:latin typeface="Arial" panose="020B0604020202020204" pitchFamily="34" charset="0"/>
                <a:cs typeface="Arial" panose="020B0604020202020204" pitchFamily="34" charset="0"/>
              </a:rPr>
              <a:t>. Чи знаєте Ви про те, що в Україні працюють центри соціальної допомоги (соціальні служби) сім'ї, дітям та молоді та соціальні працівники</a:t>
            </a:r>
            <a:r>
              <a:rPr lang="uk-UA" sz="800" dirty="0" smtClean="0">
                <a:solidFill>
                  <a:schemeClr val="tx1">
                    <a:lumMod val="50000"/>
                    <a:lumOff val="50000"/>
                  </a:schemeClr>
                </a:solidFill>
                <a:latin typeface="Arial" panose="020B0604020202020204" pitchFamily="34" charset="0"/>
                <a:cs typeface="Arial" panose="020B0604020202020204" pitchFamily="34" charset="0"/>
              </a:rPr>
              <a:t>?</a:t>
            </a:r>
          </a:p>
          <a:p>
            <a:r>
              <a:rPr lang="ru-RU" sz="800" dirty="0">
                <a:solidFill>
                  <a:schemeClr val="tx1">
                    <a:lumMod val="50000"/>
                    <a:lumOff val="50000"/>
                  </a:schemeClr>
                </a:solidFill>
                <a:latin typeface="Arial" panose="020B0604020202020204" pitchFamily="34" charset="0"/>
                <a:cs typeface="Arial" panose="020B0604020202020204" pitchFamily="34" charset="0"/>
              </a:rPr>
              <a:t>Г2. </a:t>
            </a:r>
            <a:r>
              <a:rPr lang="uk-UA" sz="800" dirty="0" smtClean="0">
                <a:solidFill>
                  <a:schemeClr val="tx1">
                    <a:lumMod val="50000"/>
                    <a:lumOff val="50000"/>
                  </a:schemeClr>
                </a:solidFill>
                <a:latin typeface="Arial" panose="020B0604020202020204" pitchFamily="34" charset="0"/>
                <a:cs typeface="Arial" panose="020B0604020202020204" pitchFamily="34" charset="0"/>
              </a:rPr>
              <a:t>Чи доводилося Вам самим звертатися в центри соціальної допомоги сім'ї, дітям та молоді / соціальним службам або до соціальних працівників?</a:t>
            </a:r>
          </a:p>
          <a:p>
            <a:r>
              <a:rPr lang="ru-RU" sz="800" dirty="0" smtClean="0">
                <a:solidFill>
                  <a:schemeClr val="tx1">
                    <a:lumMod val="50000"/>
                    <a:lumOff val="50000"/>
                  </a:schemeClr>
                </a:solidFill>
                <a:latin typeface="Arial" panose="020B0604020202020204" pitchFamily="34" charset="0"/>
                <a:cs typeface="Arial" panose="020B0604020202020204" pitchFamily="34" charset="0"/>
              </a:rPr>
              <a:t>Г3</a:t>
            </a:r>
            <a:r>
              <a:rPr lang="ru-RU" sz="800" dirty="0">
                <a:solidFill>
                  <a:schemeClr val="tx1">
                    <a:lumMod val="50000"/>
                    <a:lumOff val="50000"/>
                  </a:schemeClr>
                </a:solidFill>
                <a:latin typeface="Arial" panose="020B0604020202020204" pitchFamily="34" charset="0"/>
                <a:cs typeface="Arial" panose="020B0604020202020204" pitchFamily="34" charset="0"/>
              </a:rPr>
              <a:t>. </a:t>
            </a:r>
            <a:r>
              <a:rPr lang="uk-UA" sz="800" dirty="0" smtClean="0">
                <a:solidFill>
                  <a:schemeClr val="tx1">
                    <a:lumMod val="50000"/>
                    <a:lumOff val="50000"/>
                  </a:schemeClr>
                </a:solidFill>
                <a:latin typeface="Arial" panose="020B0604020202020204" pitchFamily="34" charset="0"/>
                <a:cs typeface="Arial" panose="020B0604020202020204" pitchFamily="34" charset="0"/>
              </a:rPr>
              <a:t>Наскільки Ви залишилися задоволені взаємодією з соціальною службою. </a:t>
            </a:r>
          </a:p>
          <a:p>
            <a:r>
              <a:rPr lang="ru-RU" sz="800" dirty="0">
                <a:solidFill>
                  <a:schemeClr val="tx1">
                    <a:lumMod val="50000"/>
                    <a:lumOff val="50000"/>
                  </a:schemeClr>
                </a:solidFill>
                <a:latin typeface="Arial" panose="020B0604020202020204" pitchFamily="34" charset="0"/>
                <a:cs typeface="Arial" panose="020B0604020202020204" pitchFamily="34" charset="0"/>
              </a:rPr>
              <a:t>Г5. </a:t>
            </a:r>
            <a:r>
              <a:rPr lang="uk-UA" sz="800" dirty="0" smtClean="0">
                <a:solidFill>
                  <a:schemeClr val="tx1">
                    <a:lumMod val="50000"/>
                    <a:lumOff val="50000"/>
                  </a:schemeClr>
                </a:solidFill>
                <a:latin typeface="Arial" panose="020B0604020202020204" pitchFamily="34" charset="0"/>
                <a:cs typeface="Arial" panose="020B0604020202020204" pitchFamily="34" charset="0"/>
              </a:rPr>
              <a:t>Чи є у Вашому оточенні родини, які зверталися до центрів соціальної допомоги сім'ї, дітям та молоді або до соціальних працівників?</a:t>
            </a:r>
            <a:endParaRPr lang="uk-UA"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41</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323528" y="764704"/>
            <a:ext cx="8280920" cy="646331"/>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Загалом про соціальні служби для родин та дітей та соціальних робітників обізнані 71% опитаних, лише 8% з них зверталися до їх послуг, а 23% чули про такі звернення від оточуючих. Найбільше про соціальні служби обізнані на Півночі та у Києві, найменше – на Сході та у Харкові.</a:t>
            </a:r>
            <a:endParaRPr lang="uk-UA" sz="1200" dirty="0">
              <a:latin typeface="Arial" panose="020B0604020202020204" pitchFamily="34" charset="0"/>
              <a:cs typeface="Arial" panose="020B0604020202020204" pitchFamily="34" charset="0"/>
            </a:endParaRPr>
          </a:p>
        </p:txBody>
      </p:sp>
      <p:sp>
        <p:nvSpPr>
          <p:cNvPr id="13" name="Rectangle 31"/>
          <p:cNvSpPr txBox="1">
            <a:spLocks noChangeArrowheads="1"/>
          </p:cNvSpPr>
          <p:nvPr/>
        </p:nvSpPr>
        <p:spPr bwMode="auto">
          <a:xfrm>
            <a:off x="4952" y="104267"/>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Звернення до соціальних служб</a:t>
            </a:r>
          </a:p>
        </p:txBody>
      </p:sp>
      <p:sp>
        <p:nvSpPr>
          <p:cNvPr id="3" name="TextBox 2"/>
          <p:cNvSpPr txBox="1"/>
          <p:nvPr/>
        </p:nvSpPr>
        <p:spPr>
          <a:xfrm>
            <a:off x="47538" y="2807350"/>
            <a:ext cx="2652254" cy="261610"/>
          </a:xfrm>
          <a:prstGeom prst="rect">
            <a:avLst/>
          </a:prstGeom>
          <a:noFill/>
          <a:ln w="9525">
            <a:noFill/>
            <a:miter lim="800000"/>
            <a:headEnd/>
            <a:tailEnd/>
          </a:ln>
          <a:effectLst/>
        </p:spPr>
        <p:txBody>
          <a:bodyPr wrap="square">
            <a:spAutoFit/>
          </a:bodyPr>
          <a:lstStyle>
            <a:defPPr>
              <a:defRPr lang="ru-RU"/>
            </a:defPPr>
            <a:lvl1pPr>
              <a:spcBef>
                <a:spcPct val="50000"/>
              </a:spcBef>
              <a:defRPr sz="1200" b="1">
                <a:solidFill>
                  <a:schemeClr val="tx1">
                    <a:lumMod val="50000"/>
                    <a:lumOff val="50000"/>
                  </a:schemeClr>
                </a:solidFill>
                <a:latin typeface="Arial" pitchFamily="34" charset="0"/>
                <a:cs typeface="Arial" pitchFamily="34" charset="0"/>
              </a:defRPr>
            </a:lvl1pPr>
          </a:lstStyle>
          <a:p>
            <a:r>
              <a:rPr lang="uk-UA" sz="1100" dirty="0"/>
              <a:t>Серед тих, хто </a:t>
            </a:r>
            <a:r>
              <a:rPr lang="uk-UA" sz="1100" dirty="0" smtClean="0"/>
              <a:t>обізнаний (</a:t>
            </a:r>
            <a:r>
              <a:rPr lang="en-US" sz="1100" dirty="0" smtClean="0"/>
              <a:t>N=</a:t>
            </a:r>
            <a:r>
              <a:rPr lang="uk-UA" sz="1100" dirty="0" smtClean="0"/>
              <a:t>794)</a:t>
            </a:r>
            <a:endParaRPr lang="uk-UA" sz="1100" dirty="0"/>
          </a:p>
        </p:txBody>
      </p:sp>
      <p:sp>
        <p:nvSpPr>
          <p:cNvPr id="12" name="TextBox 11"/>
          <p:cNvSpPr txBox="1"/>
          <p:nvPr/>
        </p:nvSpPr>
        <p:spPr>
          <a:xfrm>
            <a:off x="-36512" y="4785682"/>
            <a:ext cx="3240360" cy="515526"/>
          </a:xfrm>
          <a:prstGeom prst="rect">
            <a:avLst/>
          </a:prstGeom>
          <a:noFill/>
          <a:ln w="9525">
            <a:noFill/>
            <a:miter lim="800000"/>
            <a:headEnd/>
            <a:tailEnd/>
          </a:ln>
          <a:effectLst/>
        </p:spPr>
        <p:txBody>
          <a:bodyPr wrap="square">
            <a:spAutoFit/>
          </a:bodyPr>
          <a:lstStyle>
            <a:defPPr>
              <a:defRPr lang="ru-RU"/>
            </a:defPPr>
            <a:lvl1pPr>
              <a:spcBef>
                <a:spcPct val="50000"/>
              </a:spcBef>
              <a:defRPr sz="1200" b="1">
                <a:solidFill>
                  <a:schemeClr val="tx1">
                    <a:lumMod val="50000"/>
                    <a:lumOff val="50000"/>
                  </a:schemeClr>
                </a:solidFill>
                <a:latin typeface="Arial" pitchFamily="34" charset="0"/>
                <a:cs typeface="Arial" pitchFamily="34" charset="0"/>
              </a:defRPr>
            </a:lvl1pPr>
          </a:lstStyle>
          <a:p>
            <a:r>
              <a:rPr lang="uk-UA" sz="1100" dirty="0"/>
              <a:t>Серед тих, хто </a:t>
            </a:r>
            <a:r>
              <a:rPr lang="uk-UA" sz="1100" dirty="0" smtClean="0"/>
              <a:t>звертався</a:t>
            </a:r>
            <a:r>
              <a:rPr lang="en-US" sz="1100" dirty="0" smtClean="0"/>
              <a:t> </a:t>
            </a:r>
            <a:r>
              <a:rPr lang="uk-UA" sz="1100" dirty="0" smtClean="0"/>
              <a:t>особисто</a:t>
            </a:r>
            <a:r>
              <a:rPr lang="en-US" sz="1100" dirty="0" smtClean="0"/>
              <a:t> </a:t>
            </a:r>
            <a:r>
              <a:rPr lang="uk-UA" sz="1100" dirty="0"/>
              <a:t>(</a:t>
            </a:r>
            <a:r>
              <a:rPr lang="en-US" sz="1100" dirty="0" smtClean="0"/>
              <a:t>N=65</a:t>
            </a:r>
            <a:r>
              <a:rPr lang="uk-UA" sz="1100" dirty="0" smtClean="0"/>
              <a:t>)</a:t>
            </a:r>
            <a:endParaRPr lang="uk-UA" sz="1100" dirty="0"/>
          </a:p>
          <a:p>
            <a:endParaRPr lang="uk-UA" sz="1100" dirty="0"/>
          </a:p>
        </p:txBody>
      </p:sp>
      <p:sp>
        <p:nvSpPr>
          <p:cNvPr id="16" name="TextBox 15"/>
          <p:cNvSpPr txBox="1"/>
          <p:nvPr/>
        </p:nvSpPr>
        <p:spPr>
          <a:xfrm>
            <a:off x="-1" y="3645024"/>
            <a:ext cx="2664296" cy="261610"/>
          </a:xfrm>
          <a:prstGeom prst="rect">
            <a:avLst/>
          </a:prstGeom>
          <a:noFill/>
          <a:ln w="9525">
            <a:noFill/>
            <a:miter lim="800000"/>
            <a:headEnd/>
            <a:tailEnd/>
          </a:ln>
          <a:effectLst/>
        </p:spPr>
        <p:txBody>
          <a:bodyPr wrap="square">
            <a:spAutoFit/>
          </a:bodyPr>
          <a:lstStyle>
            <a:defPPr>
              <a:defRPr lang="ru-RU"/>
            </a:defPPr>
            <a:lvl1pPr>
              <a:spcBef>
                <a:spcPct val="50000"/>
              </a:spcBef>
              <a:defRPr sz="1200" b="1">
                <a:solidFill>
                  <a:schemeClr val="tx1">
                    <a:lumMod val="50000"/>
                    <a:lumOff val="50000"/>
                  </a:schemeClr>
                </a:solidFill>
                <a:latin typeface="Arial" pitchFamily="34" charset="0"/>
                <a:cs typeface="Arial" pitchFamily="34" charset="0"/>
              </a:defRPr>
            </a:lvl1pPr>
          </a:lstStyle>
          <a:p>
            <a:r>
              <a:rPr lang="uk-UA" sz="1100" dirty="0"/>
              <a:t>Серед тих, хто </a:t>
            </a:r>
            <a:r>
              <a:rPr lang="uk-UA" sz="1100" dirty="0" smtClean="0"/>
              <a:t>обізнаний (</a:t>
            </a:r>
            <a:r>
              <a:rPr lang="en-US" sz="1100" dirty="0" smtClean="0"/>
              <a:t>N=</a:t>
            </a:r>
            <a:r>
              <a:rPr lang="uk-UA" sz="1100" dirty="0" smtClean="0"/>
              <a:t>794)</a:t>
            </a:r>
            <a:endParaRPr lang="uk-UA" sz="1100" dirty="0"/>
          </a:p>
        </p:txBody>
      </p:sp>
    </p:spTree>
    <p:extLst>
      <p:ext uri="{BB962C8B-B14F-4D97-AF65-F5344CB8AC3E}">
        <p14:creationId xmlns:p14="http://schemas.microsoft.com/office/powerpoint/2010/main" val="2939849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196999"/>
            <a:ext cx="822960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eaLnBrk="0" fontAlgn="base" hangingPunct="0">
              <a:spcAft>
                <a:spcPct val="0"/>
              </a:spcAft>
            </a:pPr>
            <a:r>
              <a:rPr lang="uk-UA" sz="2400" dirty="0"/>
              <a:t>Соціальні служби : експертна думка</a:t>
            </a:r>
            <a:endParaRPr lang="ru-RU" sz="2400" dirty="0"/>
          </a:p>
        </p:txBody>
      </p:sp>
      <p:sp>
        <p:nvSpPr>
          <p:cNvPr id="55299" name="Содержимое 2"/>
          <p:cNvSpPr>
            <a:spLocks noGrp="1"/>
          </p:cNvSpPr>
          <p:nvPr>
            <p:ph idx="1"/>
          </p:nvPr>
        </p:nvSpPr>
        <p:spPr>
          <a:xfrm>
            <a:off x="395288" y="765175"/>
            <a:ext cx="8353425" cy="5543550"/>
          </a:xfrm>
          <a:ln>
            <a:solidFill>
              <a:srgbClr val="FFC000"/>
            </a:solidFill>
            <a:miter lim="800000"/>
            <a:headEnd/>
            <a:tailEnd/>
          </a:ln>
        </p:spPr>
        <p:txBody>
          <a:bodyPr>
            <a:normAutofit lnSpcReduction="10000"/>
          </a:bodyPr>
          <a:lstStyle/>
          <a:p>
            <a:pPr eaLnBrk="1" hangingPunct="1">
              <a:buFont typeface="Arial" charset="0"/>
              <a:buNone/>
            </a:pPr>
            <a:r>
              <a:rPr lang="uk-UA" altLang="uk-UA" sz="1600" b="1" dirty="0" smtClean="0">
                <a:latin typeface="Arial" panose="020B0604020202020204" pitchFamily="34" charset="0"/>
                <a:cs typeface="Arial" panose="020B0604020202020204" pitchFamily="34" charset="0"/>
              </a:rPr>
              <a:t>Експерти</a:t>
            </a:r>
            <a:r>
              <a:rPr lang="en-US" altLang="uk-UA" sz="1600" b="1" dirty="0" smtClean="0">
                <a:latin typeface="Arial" panose="020B0604020202020204" pitchFamily="34" charset="0"/>
                <a:cs typeface="Arial" panose="020B0604020202020204" pitchFamily="34" charset="0"/>
              </a:rPr>
              <a:t> – </a:t>
            </a:r>
            <a:r>
              <a:rPr lang="uk-UA" altLang="uk-UA" sz="1600" b="1" dirty="0" smtClean="0">
                <a:latin typeface="Arial" panose="020B0604020202020204" pitchFamily="34" charset="0"/>
                <a:cs typeface="Arial" panose="020B0604020202020204" pitchFamily="34" charset="0"/>
              </a:rPr>
              <a:t>представники громадських організацій та соціальних служб називають основні вади соціальної політики держави:</a:t>
            </a:r>
          </a:p>
          <a:p>
            <a:pPr eaLnBrk="1" hangingPunct="1"/>
            <a:r>
              <a:rPr lang="uk-UA" altLang="uk-UA" sz="1600" dirty="0" smtClean="0">
                <a:latin typeface="Arial" panose="020B0604020202020204" pitchFamily="34" charset="0"/>
                <a:cs typeface="Arial" panose="020B0604020202020204" pitchFamily="34" charset="0"/>
              </a:rPr>
              <a:t>Хаос у визначенні та фінансуванні послуг, які надають соціальні служби/центри соціальної допомоги та громадські організації. Чіткий розподіл обов</a:t>
            </a:r>
            <a:r>
              <a:rPr lang="en-US" altLang="uk-UA" sz="1600" dirty="0" smtClean="0">
                <a:latin typeface="Arial" panose="020B0604020202020204" pitchFamily="34" charset="0"/>
                <a:cs typeface="Arial" panose="020B0604020202020204" pitchFamily="34" charset="0"/>
              </a:rPr>
              <a:t>’</a:t>
            </a:r>
            <a:r>
              <a:rPr lang="uk-UA" altLang="uk-UA" sz="1600" dirty="0" smtClean="0">
                <a:latin typeface="Arial" panose="020B0604020202020204" pitchFamily="34" charset="0"/>
                <a:cs typeface="Arial" panose="020B0604020202020204" pitchFamily="34" charset="0"/>
              </a:rPr>
              <a:t>язків та завдань може розширити перелік послуг без додаткового фінансування (“</a:t>
            </a:r>
            <a:r>
              <a:rPr lang="ru-RU" altLang="uk-UA" sz="1400" i="1" dirty="0" smtClean="0">
                <a:latin typeface="Arial" panose="020B0604020202020204" pitchFamily="34" charset="0"/>
                <a:cs typeface="Arial" panose="020B0604020202020204" pitchFamily="34" charset="0"/>
              </a:rPr>
              <a:t>вот неофициально обсуждали с представителями социальных служб определенные вопросы – их сейчас в центры социальных служб передали, а какой перечень у них обязанностей, и чем они конкретно должны заниматься – всё это очень туманно</a:t>
            </a:r>
            <a:r>
              <a:rPr lang="ru-RU" altLang="uk-UA" sz="1600" dirty="0" smtClean="0">
                <a:latin typeface="Arial" panose="020B0604020202020204" pitchFamily="34" charset="0"/>
                <a:cs typeface="Arial" panose="020B0604020202020204" pitchFamily="34" charset="0"/>
              </a:rPr>
              <a:t>»).</a:t>
            </a:r>
            <a:endParaRPr lang="uk-UA" altLang="uk-UA" sz="1600" dirty="0" smtClean="0">
              <a:latin typeface="Arial" panose="020B0604020202020204" pitchFamily="34" charset="0"/>
              <a:cs typeface="Arial" panose="020B0604020202020204" pitchFamily="34" charset="0"/>
            </a:endParaRPr>
          </a:p>
          <a:p>
            <a:pPr eaLnBrk="1" hangingPunct="1"/>
            <a:r>
              <a:rPr lang="uk-UA" altLang="uk-UA" sz="1600" dirty="0" smtClean="0">
                <a:latin typeface="Arial" panose="020B0604020202020204" pitchFamily="34" charset="0"/>
                <a:cs typeface="Arial" panose="020B0604020202020204" pitchFamily="34" charset="0"/>
              </a:rPr>
              <a:t>Однаковий підхід до визначення посадових обов</a:t>
            </a:r>
            <a:r>
              <a:rPr lang="en-US" altLang="uk-UA" sz="1600" dirty="0" smtClean="0">
                <a:latin typeface="Arial" panose="020B0604020202020204" pitchFamily="34" charset="0"/>
                <a:cs typeface="Arial" panose="020B0604020202020204" pitchFamily="34" charset="0"/>
              </a:rPr>
              <a:t>’</a:t>
            </a:r>
            <a:r>
              <a:rPr lang="uk-UA" altLang="uk-UA" sz="1600" dirty="0" smtClean="0">
                <a:latin typeface="Arial" panose="020B0604020202020204" pitchFamily="34" charset="0"/>
                <a:cs typeface="Arial" panose="020B0604020202020204" pitchFamily="34" charset="0"/>
              </a:rPr>
              <a:t>язків соціальних працівників незалежно від того, з якими уразливими категоріями населення мають справу ці працівники.</a:t>
            </a:r>
          </a:p>
          <a:p>
            <a:pPr eaLnBrk="1" hangingPunct="1"/>
            <a:r>
              <a:rPr lang="uk-UA" altLang="uk-UA" sz="1600" dirty="0" smtClean="0">
                <a:latin typeface="Arial" panose="020B0604020202020204" pitchFamily="34" charset="0"/>
                <a:cs typeface="Arial" panose="020B0604020202020204" pitchFamily="34" charset="0"/>
              </a:rPr>
              <a:t>Обмеженість повноважень соціальних служб при широкому колі обов</a:t>
            </a:r>
            <a:r>
              <a:rPr lang="en-US" altLang="uk-UA" sz="1600" dirty="0" smtClean="0">
                <a:latin typeface="Arial" panose="020B0604020202020204" pitchFamily="34" charset="0"/>
                <a:cs typeface="Arial" panose="020B0604020202020204" pitchFamily="34" charset="0"/>
              </a:rPr>
              <a:t>’</a:t>
            </a:r>
            <a:r>
              <a:rPr lang="ru-RU" altLang="uk-UA" sz="1600" dirty="0" smtClean="0">
                <a:latin typeface="Arial" panose="020B0604020202020204" pitchFamily="34" charset="0"/>
                <a:cs typeface="Arial" panose="020B0604020202020204" pitchFamily="34" charset="0"/>
              </a:rPr>
              <a:t>язк</a:t>
            </a:r>
            <a:r>
              <a:rPr lang="uk-UA" altLang="uk-UA" sz="1600" dirty="0" smtClean="0">
                <a:latin typeface="Arial" panose="020B0604020202020204" pitchFamily="34" charset="0"/>
                <a:cs typeface="Arial" panose="020B0604020202020204" pitchFamily="34" charset="0"/>
              </a:rPr>
              <a:t>ів </a:t>
            </a:r>
            <a:r>
              <a:rPr lang="uk-UA" altLang="uk-UA" sz="1400" i="1" dirty="0" smtClean="0">
                <a:latin typeface="Arial" panose="020B0604020202020204" pitchFamily="34" charset="0"/>
                <a:cs typeface="Arial" panose="020B0604020202020204" pitchFamily="34" charset="0"/>
              </a:rPr>
              <a:t>(“ в деяких сім</a:t>
            </a:r>
            <a:r>
              <a:rPr lang="en-US" altLang="uk-UA" sz="1400" i="1" dirty="0" smtClean="0">
                <a:latin typeface="Arial" panose="020B0604020202020204" pitchFamily="34" charset="0"/>
                <a:cs typeface="Arial" panose="020B0604020202020204" pitchFamily="34" charset="0"/>
              </a:rPr>
              <a:t>’</a:t>
            </a:r>
            <a:r>
              <a:rPr lang="ru-RU" altLang="uk-UA" sz="1400" i="1" dirty="0" smtClean="0">
                <a:latin typeface="Arial" panose="020B0604020202020204" pitchFamily="34" charset="0"/>
                <a:cs typeface="Arial" panose="020B0604020202020204" pitchFamily="34" charset="0"/>
              </a:rPr>
              <a:t>ях потр</a:t>
            </a:r>
            <a:r>
              <a:rPr lang="uk-UA" altLang="uk-UA" sz="1400" i="1" dirty="0" smtClean="0">
                <a:latin typeface="Arial" panose="020B0604020202020204" pitchFamily="34" charset="0"/>
                <a:cs typeface="Arial" panose="020B0604020202020204" pitchFamily="34" charset="0"/>
              </a:rPr>
              <a:t>ібен і кнут, так би мовити, а в нас таких повноважень нема”).</a:t>
            </a:r>
            <a:endParaRPr lang="uk-UA" altLang="uk-UA" sz="1600" i="1" dirty="0" smtClean="0">
              <a:latin typeface="Arial" panose="020B0604020202020204" pitchFamily="34" charset="0"/>
              <a:cs typeface="Arial" panose="020B0604020202020204" pitchFamily="34" charset="0"/>
            </a:endParaRPr>
          </a:p>
          <a:p>
            <a:pPr eaLnBrk="1" hangingPunct="1"/>
            <a:r>
              <a:rPr lang="uk-UA" altLang="uk-UA" sz="1600" dirty="0" smtClean="0">
                <a:latin typeface="Arial" panose="020B0604020202020204" pitchFamily="34" charset="0"/>
                <a:cs typeface="Arial" panose="020B0604020202020204" pitchFamily="34" charset="0"/>
              </a:rPr>
              <a:t>Низький рівень інформування населення про права дітей/можливості отримання послуг у соціальних службах </a:t>
            </a:r>
            <a:r>
              <a:rPr lang="uk-UA" altLang="uk-UA" sz="1600" i="1" dirty="0" smtClean="0">
                <a:latin typeface="Arial" panose="020B0604020202020204" pitchFamily="34" charset="0"/>
                <a:cs typeface="Arial" panose="020B0604020202020204" pitchFamily="34" charset="0"/>
              </a:rPr>
              <a:t> </a:t>
            </a:r>
            <a:r>
              <a:rPr lang="uk-UA" altLang="uk-UA" sz="1400" i="1" dirty="0" smtClean="0">
                <a:latin typeface="Arial" panose="020B0604020202020204" pitchFamily="34" charset="0"/>
                <a:cs typeface="Arial" panose="020B0604020202020204" pitchFamily="34" charset="0"/>
              </a:rPr>
              <a:t>(”іноді батьки живуть і не знають, що дитина може отримати статус інваліда і отримувати реабілітацію та оздоровлення”).</a:t>
            </a:r>
            <a:endParaRPr lang="uk-UA" altLang="uk-UA" sz="1600" i="1" dirty="0" smtClean="0">
              <a:latin typeface="Arial" panose="020B0604020202020204" pitchFamily="34" charset="0"/>
              <a:cs typeface="Arial" panose="020B0604020202020204" pitchFamily="34" charset="0"/>
            </a:endParaRPr>
          </a:p>
          <a:p>
            <a:pPr eaLnBrk="1" hangingPunct="1"/>
            <a:r>
              <a:rPr lang="uk-UA" altLang="uk-UA" sz="1600" dirty="0" smtClean="0">
                <a:latin typeface="Arial" panose="020B0604020202020204" pitchFamily="34" charset="0"/>
                <a:cs typeface="Arial" panose="020B0604020202020204" pitchFamily="34" charset="0"/>
              </a:rPr>
              <a:t>Соціальна політика держави не враховує потреби всіх вразливих категорій дітей та їхніх сімей (“</a:t>
            </a:r>
            <a:r>
              <a:rPr lang="ru-RU" altLang="uk-UA" sz="1400" i="1" dirty="0" smtClean="0">
                <a:latin typeface="Arial" panose="020B0604020202020204" pitchFamily="34" charset="0"/>
                <a:cs typeface="Arial" panose="020B0604020202020204" pitchFamily="34" charset="0"/>
              </a:rPr>
              <a:t>То есть у нас вообще система услуг, как мне кажется – и это самая большая проблема – она построена по принципу «что у нас есть – то и получите», а не по принципу того, что вам надо это – и мы постараемся это организовать</a:t>
            </a:r>
            <a:r>
              <a:rPr lang="ru-RU" altLang="uk-UA" sz="1600" dirty="0" smtClean="0">
                <a:latin typeface="Arial" panose="020B0604020202020204" pitchFamily="34" charset="0"/>
                <a:cs typeface="Arial" panose="020B0604020202020204" pitchFamily="34" charset="0"/>
              </a:rPr>
              <a:t>»).</a:t>
            </a:r>
            <a:endParaRPr lang="uk-UA" altLang="uk-UA" sz="1600" dirty="0" smtClean="0">
              <a:latin typeface="Arial" panose="020B0604020202020204" pitchFamily="34" charset="0"/>
              <a:cs typeface="Arial" panose="020B0604020202020204" pitchFamily="34" charset="0"/>
            </a:endParaRPr>
          </a:p>
          <a:p>
            <a:pPr eaLnBrk="1" hangingPunct="1"/>
            <a:r>
              <a:rPr lang="uk-UA" altLang="uk-UA" sz="1600" dirty="0" smtClean="0">
                <a:latin typeface="Arial" panose="020B0604020202020204" pitchFamily="34" charset="0"/>
                <a:cs typeface="Arial" panose="020B0604020202020204" pitchFamily="34" charset="0"/>
              </a:rPr>
              <a:t>Сім</a:t>
            </a:r>
            <a:r>
              <a:rPr lang="en-US" altLang="uk-UA" sz="1600" dirty="0" smtClean="0">
                <a:latin typeface="Arial" panose="020B0604020202020204" pitchFamily="34" charset="0"/>
                <a:cs typeface="Arial" panose="020B0604020202020204" pitchFamily="34" charset="0"/>
              </a:rPr>
              <a:t>’</a:t>
            </a:r>
            <a:r>
              <a:rPr lang="uk-UA" altLang="uk-UA" sz="1600" dirty="0" smtClean="0">
                <a:latin typeface="Arial" panose="020B0604020202020204" pitchFamily="34" charset="0"/>
                <a:cs typeface="Arial" panose="020B0604020202020204" pitchFamily="34" charset="0"/>
              </a:rPr>
              <a:t>я як інституція переживає моральну кризу і деградує </a:t>
            </a:r>
            <a:r>
              <a:rPr lang="uk-UA" altLang="uk-UA" sz="1600" i="1" dirty="0" smtClean="0">
                <a:latin typeface="Arial" panose="020B0604020202020204" pitchFamily="34" charset="0"/>
                <a:cs typeface="Arial" panose="020B0604020202020204" pitchFamily="34" charset="0"/>
              </a:rPr>
              <a:t>(“</a:t>
            </a:r>
            <a:r>
              <a:rPr lang="uk-UA" altLang="uk-UA" sz="1400" i="1" dirty="0" smtClean="0">
                <a:latin typeface="Arial" panose="020B0604020202020204" pitchFamily="34" charset="0"/>
                <a:cs typeface="Arial" panose="020B0604020202020204" pitchFamily="34" charset="0"/>
              </a:rPr>
              <a:t>держава і через свої соціальні служби має займатися сімейними цінностями, і підготовкою, щоб люди розуміли що вони несуть відповідальність за себе і своїх дітей”</a:t>
            </a:r>
            <a:r>
              <a:rPr lang="uk-UA" altLang="uk-UA" sz="1400" dirty="0" smtClean="0">
                <a:latin typeface="Arial" panose="020B0604020202020204" pitchFamily="34" charset="0"/>
                <a:cs typeface="Arial" panose="020B0604020202020204" pitchFamily="34" charset="0"/>
              </a:rPr>
              <a:t>).</a:t>
            </a:r>
            <a:endParaRPr lang="uk-UA" altLang="uk-UA" sz="1600" dirty="0" smtClean="0">
              <a:latin typeface="Arial" panose="020B0604020202020204" pitchFamily="34" charset="0"/>
              <a:cs typeface="Arial" panose="020B0604020202020204" pitchFamily="34" charset="0"/>
            </a:endParaRPr>
          </a:p>
          <a:p>
            <a:pPr eaLnBrk="1" hangingPunct="1"/>
            <a:endParaRPr lang="uk-UA" altLang="uk-UA" sz="1600" i="1" dirty="0" smtClean="0">
              <a:latin typeface="Arial" panose="020B0604020202020204" pitchFamily="34" charset="0"/>
              <a:cs typeface="Arial" panose="020B0604020202020204" pitchFamily="34" charset="0"/>
            </a:endParaRPr>
          </a:p>
          <a:p>
            <a:pPr eaLnBrk="1" hangingPunct="1"/>
            <a:endParaRPr lang="ru-RU" altLang="uk-UA" sz="1600" dirty="0" smtClean="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pPr>
              <a:defRPr/>
            </a:pPr>
            <a:fld id="{6151E2ED-C900-4270-968C-EC8B941365EE}" type="slidenum">
              <a:rPr lang="ru-RU"/>
              <a:pPr>
                <a:defRPr/>
              </a:pPr>
              <a:t>42</a:t>
            </a:fld>
            <a:endParaRPr lang="ru-RU" dirty="0"/>
          </a:p>
        </p:txBody>
      </p:sp>
    </p:spTree>
    <p:extLst>
      <p:ext uri="{BB962C8B-B14F-4D97-AF65-F5344CB8AC3E}">
        <p14:creationId xmlns:p14="http://schemas.microsoft.com/office/powerpoint/2010/main" val="1706389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extLst>
              <p:ext uri="{D42A27DB-BD31-4B8C-83A1-F6EECF244321}">
                <p14:modId xmlns:p14="http://schemas.microsoft.com/office/powerpoint/2010/main" val="1411891038"/>
              </p:ext>
            </p:extLst>
          </p:nvPr>
        </p:nvGraphicFramePr>
        <p:xfrm>
          <a:off x="179512" y="551175"/>
          <a:ext cx="8136904" cy="5652000"/>
        </p:xfrm>
        <a:graphic>
          <a:graphicData uri="http://schemas.openxmlformats.org/drawingml/2006/chart">
            <c:chart xmlns:c="http://schemas.openxmlformats.org/drawingml/2006/chart" xmlns:r="http://schemas.openxmlformats.org/officeDocument/2006/relationships" r:id="rId2"/>
          </a:graphicData>
        </a:graphic>
      </p:graphicFrame>
      <p:sp>
        <p:nvSpPr>
          <p:cNvPr id="59" name="Прямоугольник 3"/>
          <p:cNvSpPr>
            <a:spLocks noChangeArrowheads="1"/>
          </p:cNvSpPr>
          <p:nvPr/>
        </p:nvSpPr>
        <p:spPr bwMode="auto">
          <a:xfrm>
            <a:off x="-1" y="6221294"/>
            <a:ext cx="9180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Г4. Які саме послуги / сервіси Ви отримували від соціальних працівників?</a:t>
            </a:r>
            <a:endParaRPr lang="uk-UA"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43</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21544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N=65</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323528" y="764704"/>
            <a:ext cx="8280920" cy="523220"/>
          </a:xfrm>
          <a:prstGeom prst="rect">
            <a:avLst/>
          </a:prstGeom>
          <a:noFill/>
          <a:ln>
            <a:solidFill>
              <a:srgbClr val="FFC000"/>
            </a:solidFill>
          </a:ln>
        </p:spPr>
        <p:txBody>
          <a:bodyPr wrap="square" rtlCol="0">
            <a:spAutoFit/>
          </a:bodyPr>
          <a:lstStyle/>
          <a:p>
            <a:r>
              <a:rPr lang="uk-UA" sz="1400" dirty="0" smtClean="0">
                <a:latin typeface="Arial" panose="020B0604020202020204" pitchFamily="34" charset="0"/>
                <a:cs typeface="Arial" panose="020B0604020202020204" pitchFamily="34" charset="0"/>
              </a:rPr>
              <a:t>Серед тих, хто звертався до соціальних служб найчастіше потребували допомоги у оформленні документів, отриманні матеріальної допомоги, допомоги для лікування або оздоровлення.</a:t>
            </a:r>
            <a:endParaRPr lang="uk-UA" sz="1400" dirty="0">
              <a:latin typeface="Arial" panose="020B0604020202020204" pitchFamily="34" charset="0"/>
              <a:cs typeface="Arial" panose="020B0604020202020204" pitchFamily="34" charset="0"/>
            </a:endParaRPr>
          </a:p>
        </p:txBody>
      </p:sp>
      <p:sp>
        <p:nvSpPr>
          <p:cNvPr id="12" name="Rectangle 31"/>
          <p:cNvSpPr txBox="1">
            <a:spLocks noChangeArrowheads="1"/>
          </p:cNvSpPr>
          <p:nvPr/>
        </p:nvSpPr>
        <p:spPr bwMode="auto">
          <a:xfrm>
            <a:off x="4952" y="104267"/>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Послуги отримані від соціальних служб</a:t>
            </a:r>
          </a:p>
        </p:txBody>
      </p:sp>
    </p:spTree>
    <p:extLst>
      <p:ext uri="{BB962C8B-B14F-4D97-AF65-F5344CB8AC3E}">
        <p14:creationId xmlns:p14="http://schemas.microsoft.com/office/powerpoint/2010/main" val="922608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Диаграмма 19"/>
          <p:cNvGraphicFramePr/>
          <p:nvPr>
            <p:extLst>
              <p:ext uri="{D42A27DB-BD31-4B8C-83A1-F6EECF244321}">
                <p14:modId xmlns:p14="http://schemas.microsoft.com/office/powerpoint/2010/main" val="3254755174"/>
              </p:ext>
            </p:extLst>
          </p:nvPr>
        </p:nvGraphicFramePr>
        <p:xfrm>
          <a:off x="5004048" y="848356"/>
          <a:ext cx="4752528" cy="4854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Диаграмма 25"/>
          <p:cNvGraphicFramePr/>
          <p:nvPr>
            <p:extLst>
              <p:ext uri="{D42A27DB-BD31-4B8C-83A1-F6EECF244321}">
                <p14:modId xmlns:p14="http://schemas.microsoft.com/office/powerpoint/2010/main" val="699318126"/>
              </p:ext>
            </p:extLst>
          </p:nvPr>
        </p:nvGraphicFramePr>
        <p:xfrm>
          <a:off x="467544" y="836712"/>
          <a:ext cx="4896544" cy="4823912"/>
        </p:xfrm>
        <a:graphic>
          <a:graphicData uri="http://schemas.openxmlformats.org/drawingml/2006/chart">
            <c:chart xmlns:c="http://schemas.openxmlformats.org/drawingml/2006/chart" xmlns:r="http://schemas.openxmlformats.org/officeDocument/2006/relationships" r:id="rId3"/>
          </a:graphicData>
        </a:graphic>
      </p:graphicFrame>
      <p:sp>
        <p:nvSpPr>
          <p:cNvPr id="59" name="Прямоугольник 3"/>
          <p:cNvSpPr>
            <a:spLocks noChangeArrowheads="1"/>
          </p:cNvSpPr>
          <p:nvPr/>
        </p:nvSpPr>
        <p:spPr bwMode="auto">
          <a:xfrm>
            <a:off x="-1" y="5733256"/>
            <a:ext cx="87484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Г6. Чи знаєте Ви про те, що в Україні доступна послуга з раннього втручання: допомога медиків на ранньому етапі виявлення психо- фізіологічних проблем у розвитку дитини для реабілітації його в сім'ї, а не в спеціалізованих дитячих будинках?</a:t>
            </a:r>
          </a:p>
          <a:p>
            <a:r>
              <a:rPr lang="ru-RU" sz="800" dirty="0" smtClean="0">
                <a:solidFill>
                  <a:schemeClr val="tx1">
                    <a:lumMod val="50000"/>
                    <a:lumOff val="50000"/>
                  </a:schemeClr>
                </a:solidFill>
                <a:latin typeface="Arial" panose="020B0604020202020204" pitchFamily="34" charset="0"/>
                <a:cs typeface="Arial" panose="020B0604020202020204" pitchFamily="34" charset="0"/>
              </a:rPr>
              <a:t>Г7</a:t>
            </a:r>
            <a:r>
              <a:rPr lang="uk-UA" sz="800" dirty="0" smtClean="0">
                <a:solidFill>
                  <a:schemeClr val="tx1">
                    <a:lumMod val="50000"/>
                    <a:lumOff val="50000"/>
                  </a:schemeClr>
                </a:solidFill>
                <a:latin typeface="Arial" panose="020B0604020202020204" pitchFamily="34" charset="0"/>
                <a:cs typeface="Arial" panose="020B0604020202020204" pitchFamily="34" charset="0"/>
              </a:rPr>
              <a:t>. Наскільки Ви схвалюєте, готові підтримувати появу такої послуги? </a:t>
            </a:r>
          </a:p>
          <a:p>
            <a:r>
              <a:rPr lang="uk-UA" sz="800" dirty="0">
                <a:solidFill>
                  <a:schemeClr val="tx1">
                    <a:lumMod val="50000"/>
                    <a:lumOff val="50000"/>
                  </a:schemeClr>
                </a:solidFill>
                <a:latin typeface="Arial" panose="020B0604020202020204" pitchFamily="34" charset="0"/>
                <a:cs typeface="Arial" panose="020B0604020202020204" pitchFamily="34" charset="0"/>
              </a:rPr>
              <a:t>Г8. Зараз в Україні розробляється проект закону / програми (Проект реформи), що припускає закрити всі державні дитячі будинки та створити дитячі будинки сімейного типу, а для дітей-з інвалідністю створити реабілітаційні центри, де вони могли б не покидаючи свою сім'ю адаптуватися для життя в суспільстві. Наскільки Ви схвалюєте, готові підтримувати таку реформу? </a:t>
            </a:r>
            <a:endParaRPr lang="uk-UA" sz="800" dirty="0" smtClean="0">
              <a:solidFill>
                <a:schemeClr val="tx1">
                  <a:lumMod val="50000"/>
                  <a:lumOff val="50000"/>
                </a:schemeClr>
              </a:solidFill>
              <a:latin typeface="Arial" panose="020B0604020202020204" pitchFamily="34" charset="0"/>
              <a:cs typeface="Arial" panose="020B0604020202020204" pitchFamily="34" charset="0"/>
            </a:endParaRPr>
          </a:p>
          <a:p>
            <a:endParaRPr lang="uk-UA"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44</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323528" y="764704"/>
            <a:ext cx="8280920" cy="646331"/>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Кожен четвертий обізнаний про існування програми раннього втручання. Загалом така програма та ініціативи направлені на відмову від дитячих будинків та відкриття реабілітаційних центрів позитивно сприймаються суспільством (найбільше схвалення на Півночі та серед киян, найменше у Львові та на Заході).</a:t>
            </a:r>
            <a:endParaRPr lang="uk-UA" sz="1200" dirty="0">
              <a:latin typeface="Arial" panose="020B0604020202020204" pitchFamily="34" charset="0"/>
              <a:cs typeface="Arial" panose="020B0604020202020204" pitchFamily="34" charset="0"/>
            </a:endParaRPr>
          </a:p>
        </p:txBody>
      </p:sp>
      <p:sp>
        <p:nvSpPr>
          <p:cNvPr id="27" name="Rectangle 31"/>
          <p:cNvSpPr txBox="1">
            <a:spLocks noChangeArrowheads="1"/>
          </p:cNvSpPr>
          <p:nvPr/>
        </p:nvSpPr>
        <p:spPr bwMode="auto">
          <a:xfrm>
            <a:off x="4952" y="148570"/>
            <a:ext cx="8023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0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Обізнаність та ставлення до програми «Раннього Втручання»</a:t>
            </a:r>
          </a:p>
        </p:txBody>
      </p:sp>
    </p:spTree>
    <p:extLst>
      <p:ext uri="{BB962C8B-B14F-4D97-AF65-F5344CB8AC3E}">
        <p14:creationId xmlns:p14="http://schemas.microsoft.com/office/powerpoint/2010/main" val="461882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extLst>
              <p:ext uri="{D42A27DB-BD31-4B8C-83A1-F6EECF244321}">
                <p14:modId xmlns:p14="http://schemas.microsoft.com/office/powerpoint/2010/main" val="821573266"/>
              </p:ext>
            </p:extLst>
          </p:nvPr>
        </p:nvGraphicFramePr>
        <p:xfrm>
          <a:off x="74874" y="652634"/>
          <a:ext cx="5937285" cy="565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Диаграмма 19"/>
          <p:cNvGraphicFramePr/>
          <p:nvPr>
            <p:extLst>
              <p:ext uri="{D42A27DB-BD31-4B8C-83A1-F6EECF244321}">
                <p14:modId xmlns:p14="http://schemas.microsoft.com/office/powerpoint/2010/main" val="590002599"/>
              </p:ext>
            </p:extLst>
          </p:nvPr>
        </p:nvGraphicFramePr>
        <p:xfrm>
          <a:off x="4499992" y="657320"/>
          <a:ext cx="4932000" cy="5652000"/>
        </p:xfrm>
        <a:graphic>
          <a:graphicData uri="http://schemas.openxmlformats.org/drawingml/2006/chart">
            <c:chart xmlns:c="http://schemas.openxmlformats.org/drawingml/2006/chart" xmlns:r="http://schemas.openxmlformats.org/officeDocument/2006/relationships" r:id="rId3"/>
          </a:graphicData>
        </a:graphic>
      </p:graphicFrame>
      <p:sp>
        <p:nvSpPr>
          <p:cNvPr id="59" name="Прямоугольник 3"/>
          <p:cNvSpPr>
            <a:spLocks noChangeArrowheads="1"/>
          </p:cNvSpPr>
          <p:nvPr/>
        </p:nvSpPr>
        <p:spPr bwMode="auto">
          <a:xfrm>
            <a:off x="-1" y="6221294"/>
            <a:ext cx="91805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uk-UA" sz="800" dirty="0" smtClean="0">
                <a:solidFill>
                  <a:schemeClr val="tx1">
                    <a:lumMod val="50000"/>
                    <a:lumOff val="50000"/>
                  </a:schemeClr>
                </a:solidFill>
                <a:latin typeface="Arial" panose="020B0604020202020204" pitchFamily="34" charset="0"/>
                <a:cs typeface="Arial" panose="020B0604020202020204" pitchFamily="34" charset="0"/>
              </a:rPr>
              <a:t>К1</a:t>
            </a:r>
            <a:r>
              <a:rPr lang="uk-UA" sz="800" dirty="0">
                <a:solidFill>
                  <a:schemeClr val="tx1">
                    <a:lumMod val="50000"/>
                    <a:lumOff val="50000"/>
                  </a:schemeClr>
                </a:solidFill>
                <a:latin typeface="Arial" panose="020B0604020202020204" pitchFamily="34" charset="0"/>
                <a:cs typeface="Arial" panose="020B0604020202020204" pitchFamily="34" charset="0"/>
              </a:rPr>
              <a:t>. Про що, на Вашу думку, повинні розповідати в повідомленнях про найбільш уразливих дітей? </a:t>
            </a:r>
          </a:p>
        </p:txBody>
      </p:sp>
      <p:sp>
        <p:nvSpPr>
          <p:cNvPr id="11"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latin typeface="Arial" panose="020B0604020202020204" pitchFamily="34" charset="0"/>
                <a:cs typeface="Arial" panose="020B0604020202020204" pitchFamily="34" charset="0"/>
              </a:rPr>
              <a:pPr/>
              <a:t>45</a:t>
            </a:fld>
            <a:endParaRPr lang="ru-RU" dirty="0">
              <a:latin typeface="Arial" panose="020B0604020202020204" pitchFamily="34" charset="0"/>
              <a:cs typeface="Arial" panose="020B0604020202020204" pitchFamily="34" charset="0"/>
            </a:endParaRPr>
          </a:p>
        </p:txBody>
      </p:sp>
      <p:sp>
        <p:nvSpPr>
          <p:cNvPr id="23" name="TextBox 22"/>
          <p:cNvSpPr txBox="1"/>
          <p:nvPr/>
        </p:nvSpPr>
        <p:spPr>
          <a:xfrm>
            <a:off x="3923928" y="6470428"/>
            <a:ext cx="4968552" cy="253916"/>
          </a:xfrm>
          <a:prstGeom prst="rect">
            <a:avLst/>
          </a:prstGeom>
          <a:noFill/>
        </p:spPr>
        <p:txBody>
          <a:bodyPr wrap="square" rtlCol="0">
            <a:spAutoFit/>
          </a:bodyPr>
          <a:lstStyle/>
          <a:p>
            <a:r>
              <a:rPr lang="uk-UA" sz="1000" b="1" dirty="0" smtClean="0">
                <a:solidFill>
                  <a:srgbClr val="FF0000"/>
                </a:solidFill>
                <a:latin typeface="Arial" panose="020B0604020202020204" pitchFamily="34" charset="0"/>
                <a:cs typeface="Arial" panose="020B0604020202020204" pitchFamily="34" charset="0"/>
              </a:rPr>
              <a:t>% -статистично вищий показник у порівнянні з загальною вибіркою </a:t>
            </a:r>
            <a:endParaRPr lang="uk-UA" sz="1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3923928" y="6622828"/>
            <a:ext cx="4536504" cy="246221"/>
          </a:xfrm>
          <a:prstGeom prst="rect">
            <a:avLst/>
          </a:prstGeom>
          <a:noFill/>
        </p:spPr>
        <p:txBody>
          <a:bodyPr wrap="square" rtlCol="0">
            <a:spAutoFit/>
          </a:bodyPr>
          <a:lstStyle/>
          <a:p>
            <a:r>
              <a:rPr lang="uk-UA" sz="1000" b="1" dirty="0" smtClean="0">
                <a:solidFill>
                  <a:srgbClr val="0000FF"/>
                </a:solidFill>
                <a:latin typeface="Arial" panose="020B0604020202020204" pitchFamily="34" charset="0"/>
                <a:cs typeface="Arial" panose="020B0604020202020204" pitchFamily="34" charset="0"/>
              </a:rPr>
              <a:t>% -статистично нижчий показник </a:t>
            </a:r>
            <a:r>
              <a:rPr lang="ru-RU" sz="1000" b="1" dirty="0">
                <a:solidFill>
                  <a:srgbClr val="0000FF"/>
                </a:solidFill>
                <a:latin typeface="Arial" panose="020B0604020202020204" pitchFamily="34" charset="0"/>
                <a:cs typeface="Arial" panose="020B0604020202020204" pitchFamily="34" charset="0"/>
              </a:rPr>
              <a:t>у порівнянні з загальною вибіркою </a:t>
            </a:r>
            <a:endParaRPr lang="uk-UA" sz="1000" b="1" dirty="0">
              <a:solidFill>
                <a:srgbClr val="0000FF"/>
              </a:solidFill>
              <a:latin typeface="Arial" panose="020B0604020202020204" pitchFamily="34" charset="0"/>
              <a:cs typeface="Arial" panose="020B0604020202020204" pitchFamily="34" charset="0"/>
            </a:endParaRPr>
          </a:p>
        </p:txBody>
      </p:sp>
      <p:sp>
        <p:nvSpPr>
          <p:cNvPr id="21" name="TextBox 20"/>
          <p:cNvSpPr txBox="1"/>
          <p:nvPr/>
        </p:nvSpPr>
        <p:spPr>
          <a:xfrm>
            <a:off x="107504" y="6534425"/>
            <a:ext cx="367240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Загальна вибірка, N=1114</a:t>
            </a:r>
            <a:r>
              <a:rPr lang="uk-UA" sz="800" dirty="0">
                <a:solidFill>
                  <a:schemeClr val="tx1">
                    <a:lumMod val="50000"/>
                    <a:lumOff val="50000"/>
                  </a:schemeClr>
                </a:solidFill>
                <a:latin typeface="Arial" pitchFamily="34" charset="0"/>
                <a:cs typeface="Arial" pitchFamily="34" charset="0"/>
              </a:rPr>
              <a:t>: Схід </a:t>
            </a:r>
            <a:r>
              <a:rPr lang="uk-UA" sz="800" dirty="0" smtClean="0">
                <a:solidFill>
                  <a:schemeClr val="tx1">
                    <a:lumMod val="50000"/>
                    <a:lumOff val="50000"/>
                  </a:schemeClr>
                </a:solidFill>
                <a:latin typeface="Arial" pitchFamily="34" charset="0"/>
                <a:cs typeface="Arial" pitchFamily="34" charset="0"/>
              </a:rPr>
              <a:t>(347), </a:t>
            </a:r>
            <a:r>
              <a:rPr lang="uk-UA" sz="800" dirty="0">
                <a:solidFill>
                  <a:schemeClr val="tx1">
                    <a:lumMod val="50000"/>
                    <a:lumOff val="50000"/>
                  </a:schemeClr>
                </a:solidFill>
                <a:latin typeface="Arial" pitchFamily="34" charset="0"/>
                <a:cs typeface="Arial" pitchFamily="34" charset="0"/>
              </a:rPr>
              <a:t>Захід </a:t>
            </a:r>
            <a:r>
              <a:rPr lang="uk-UA" sz="800" dirty="0" smtClean="0">
                <a:solidFill>
                  <a:schemeClr val="tx1">
                    <a:lumMod val="50000"/>
                    <a:lumOff val="50000"/>
                  </a:schemeClr>
                </a:solidFill>
                <a:latin typeface="Arial" pitchFamily="34" charset="0"/>
                <a:cs typeface="Arial" pitchFamily="34" charset="0"/>
              </a:rPr>
              <a:t>(265), </a:t>
            </a:r>
            <a:r>
              <a:rPr lang="uk-UA" sz="800" dirty="0">
                <a:solidFill>
                  <a:schemeClr val="tx1">
                    <a:lumMod val="50000"/>
                    <a:lumOff val="50000"/>
                  </a:schemeClr>
                </a:solidFill>
                <a:latin typeface="Arial" pitchFamily="34" charset="0"/>
                <a:cs typeface="Arial" pitchFamily="34" charset="0"/>
              </a:rPr>
              <a:t>Північ+Центр </a:t>
            </a:r>
            <a:r>
              <a:rPr lang="uk-UA" sz="800" dirty="0" smtClean="0">
                <a:solidFill>
                  <a:schemeClr val="tx1">
                    <a:lumMod val="50000"/>
                    <a:lumOff val="50000"/>
                  </a:schemeClr>
                </a:solidFill>
                <a:latin typeface="Arial" pitchFamily="34" charset="0"/>
                <a:cs typeface="Arial" pitchFamily="34" charset="0"/>
              </a:rPr>
              <a:t>(353), Південь (149), Київ (207), Львів (150), Харків (156)</a:t>
            </a:r>
            <a:endParaRPr lang="uk-UA" sz="800" dirty="0">
              <a:solidFill>
                <a:schemeClr val="tx1">
                  <a:lumMod val="50000"/>
                  <a:lumOff val="50000"/>
                </a:schemeClr>
              </a:solidFill>
              <a:latin typeface="Arial" pitchFamily="34" charset="0"/>
              <a:cs typeface="Arial" pitchFamily="34" charset="0"/>
            </a:endParaRPr>
          </a:p>
        </p:txBody>
      </p:sp>
      <p:sp>
        <p:nvSpPr>
          <p:cNvPr id="2" name="TextBox 1"/>
          <p:cNvSpPr txBox="1"/>
          <p:nvPr/>
        </p:nvSpPr>
        <p:spPr>
          <a:xfrm>
            <a:off x="323528" y="692696"/>
            <a:ext cx="8568952" cy="646331"/>
          </a:xfrm>
          <a:prstGeom prst="rect">
            <a:avLst/>
          </a:prstGeom>
          <a:noFill/>
          <a:ln>
            <a:solidFill>
              <a:srgbClr val="FFC000"/>
            </a:solidFill>
          </a:ln>
        </p:spPr>
        <p:txBody>
          <a:bodyPr wrap="square" rtlCol="0">
            <a:spAutoFit/>
          </a:bodyPr>
          <a:lstStyle/>
          <a:p>
            <a:r>
              <a:rPr lang="uk-UA" sz="1200" dirty="0" smtClean="0">
                <a:latin typeface="Arial" panose="020B0604020202020204" pitchFamily="34" charset="0"/>
                <a:cs typeface="Arial" panose="020B0604020202020204" pitchFamily="34" charset="0"/>
              </a:rPr>
              <a:t>Найбільше Ц цікавить інформація щодо активності держави для забезпечення уразливих груп дітей та потреби таких дітей. Для жителів Півночі та півдня, а також киян важливими є повідомлення відносно роботи соціальних служб та роботи благодійних організацій.</a:t>
            </a:r>
            <a:endParaRPr lang="uk-UA" sz="1200" dirty="0">
              <a:latin typeface="Arial" panose="020B0604020202020204" pitchFamily="34" charset="0"/>
              <a:cs typeface="Arial" panose="020B0604020202020204" pitchFamily="34" charset="0"/>
            </a:endParaRPr>
          </a:p>
        </p:txBody>
      </p:sp>
      <p:sp>
        <p:nvSpPr>
          <p:cNvPr id="13" name="Rectangle 31"/>
          <p:cNvSpPr txBox="1">
            <a:spLocks noChangeArrowheads="1"/>
          </p:cNvSpPr>
          <p:nvPr/>
        </p:nvSpPr>
        <p:spPr bwMode="auto">
          <a:xfrm>
            <a:off x="4952" y="95641"/>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Зміст повідомлень про групи уразливих дітей</a:t>
            </a:r>
          </a:p>
        </p:txBody>
      </p:sp>
    </p:spTree>
    <p:extLst>
      <p:ext uri="{BB962C8B-B14F-4D97-AF65-F5344CB8AC3E}">
        <p14:creationId xmlns:p14="http://schemas.microsoft.com/office/powerpoint/2010/main" val="1079053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90056"/>
            <a:ext cx="8229600" cy="854968"/>
          </a:xfrm>
        </p:spPr>
        <p:txBody>
          <a:bodyPr>
            <a:normAutofit fontScale="90000"/>
          </a:bodyPr>
          <a:lstStyle/>
          <a:p>
            <a:r>
              <a:rPr lang="uk-UA" dirty="0" smtClean="0"/>
              <a:t>Соціально-демографічний профіль респондентів</a:t>
            </a:r>
            <a:endParaRPr lang="uk-UA" dirty="0"/>
          </a:p>
        </p:txBody>
      </p:sp>
      <p:sp>
        <p:nvSpPr>
          <p:cNvPr id="4" name="Номер слайда 3"/>
          <p:cNvSpPr>
            <a:spLocks noGrp="1"/>
          </p:cNvSpPr>
          <p:nvPr>
            <p:ph type="sldNum" sz="quarter" idx="12"/>
          </p:nvPr>
        </p:nvSpPr>
        <p:spPr/>
        <p:txBody>
          <a:bodyPr/>
          <a:lstStyle/>
          <a:p>
            <a:fld id="{7849B4F2-8DD6-4E11-AC0E-6374BB627AC3}" type="slidenum">
              <a:rPr lang="ru-RU" smtClean="0">
                <a:latin typeface="Arial" panose="020B0604020202020204" pitchFamily="34" charset="0"/>
                <a:cs typeface="Arial" panose="020B0604020202020204" pitchFamily="34" charset="0"/>
              </a:rPr>
              <a:pPr/>
              <a:t>46</a:t>
            </a:fld>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234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Диаграмма 30"/>
          <p:cNvGraphicFramePr/>
          <p:nvPr>
            <p:extLst>
              <p:ext uri="{D42A27DB-BD31-4B8C-83A1-F6EECF244321}">
                <p14:modId xmlns:p14="http://schemas.microsoft.com/office/powerpoint/2010/main" val="1751515942"/>
              </p:ext>
            </p:extLst>
          </p:nvPr>
        </p:nvGraphicFramePr>
        <p:xfrm>
          <a:off x="327558" y="4130007"/>
          <a:ext cx="4040841" cy="2179313"/>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fld id="{7849B4F2-8DD6-4E11-AC0E-6374BB627AC3}" type="slidenum">
              <a:rPr lang="ru-RU" smtClean="0"/>
              <a:pPr/>
              <a:t>47</a:t>
            </a:fld>
            <a:endParaRPr lang="ru-RU"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2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6" name="Прямоугольник 15"/>
          <p:cNvSpPr/>
          <p:nvPr/>
        </p:nvSpPr>
        <p:spPr>
          <a:xfrm>
            <a:off x="150319" y="1052736"/>
            <a:ext cx="4320000" cy="1428258"/>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smtClean="0">
                <a:solidFill>
                  <a:schemeClr val="bg1">
                    <a:lumMod val="50000"/>
                  </a:schemeClr>
                </a:solidFill>
                <a:latin typeface="Arial" pitchFamily="34" charset="0"/>
                <a:cs typeface="Arial" pitchFamily="34" charset="0"/>
              </a:rPr>
              <a:t>Стать</a:t>
            </a:r>
            <a:endParaRPr lang="ru-RU" dirty="0">
              <a:solidFill>
                <a:schemeClr val="bg1">
                  <a:lumMod val="50000"/>
                </a:schemeClr>
              </a:solidFill>
              <a:latin typeface="Arial" pitchFamily="34" charset="0"/>
              <a:cs typeface="Arial" pitchFamily="34" charset="0"/>
            </a:endParaRPr>
          </a:p>
        </p:txBody>
      </p:sp>
      <p:sp>
        <p:nvSpPr>
          <p:cNvPr id="19" name="Прямоугольник 18"/>
          <p:cNvSpPr/>
          <p:nvPr/>
        </p:nvSpPr>
        <p:spPr>
          <a:xfrm>
            <a:off x="150319" y="2637289"/>
            <a:ext cx="4320000" cy="125697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smtClean="0">
                <a:solidFill>
                  <a:schemeClr val="bg1">
                    <a:lumMod val="50000"/>
                  </a:schemeClr>
                </a:solidFill>
                <a:latin typeface="Arial" pitchFamily="34" charset="0"/>
                <a:cs typeface="Arial" pitchFamily="34" charset="0"/>
              </a:rPr>
              <a:t>Вік</a:t>
            </a:r>
            <a:endParaRPr lang="ru-RU" dirty="0">
              <a:solidFill>
                <a:schemeClr val="bg1">
                  <a:lumMod val="50000"/>
                </a:schemeClr>
              </a:solidFill>
              <a:latin typeface="Arial" pitchFamily="34" charset="0"/>
              <a:cs typeface="Arial" pitchFamily="34" charset="0"/>
            </a:endParaRPr>
          </a:p>
        </p:txBody>
      </p:sp>
      <p:sp>
        <p:nvSpPr>
          <p:cNvPr id="21" name="Прямоугольник 20"/>
          <p:cNvSpPr/>
          <p:nvPr/>
        </p:nvSpPr>
        <p:spPr>
          <a:xfrm>
            <a:off x="4622719" y="1052736"/>
            <a:ext cx="4320000" cy="1428258"/>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dirty="0" smtClean="0">
                <a:solidFill>
                  <a:schemeClr val="bg1">
                    <a:lumMod val="50000"/>
                  </a:schemeClr>
                </a:solidFill>
                <a:latin typeface="Arial" pitchFamily="34" charset="0"/>
                <a:cs typeface="Arial" pitchFamily="34" charset="0"/>
              </a:rPr>
              <a:t>Наявність</a:t>
            </a:r>
            <a:r>
              <a:rPr lang="ru-RU" dirty="0" smtClean="0">
                <a:solidFill>
                  <a:schemeClr val="bg1">
                    <a:lumMod val="50000"/>
                  </a:schemeClr>
                </a:solidFill>
                <a:latin typeface="Arial" pitchFamily="34" charset="0"/>
                <a:cs typeface="Arial" pitchFamily="34" charset="0"/>
              </a:rPr>
              <a:t> </a:t>
            </a:r>
            <a:r>
              <a:rPr lang="uk-UA" dirty="0" smtClean="0">
                <a:solidFill>
                  <a:schemeClr val="bg1">
                    <a:lumMod val="50000"/>
                  </a:schemeClr>
                </a:solidFill>
                <a:latin typeface="Arial" pitchFamily="34" charset="0"/>
                <a:cs typeface="Arial" pitchFamily="34" charset="0"/>
              </a:rPr>
              <a:t>дітей до 18 років</a:t>
            </a:r>
            <a:endParaRPr lang="uk-UA" dirty="0">
              <a:solidFill>
                <a:schemeClr val="bg1">
                  <a:lumMod val="50000"/>
                </a:schemeClr>
              </a:solidFill>
              <a:latin typeface="Arial" pitchFamily="34" charset="0"/>
              <a:cs typeface="Arial" pitchFamily="34" charset="0"/>
            </a:endParaRPr>
          </a:p>
        </p:txBody>
      </p:sp>
      <p:sp>
        <p:nvSpPr>
          <p:cNvPr id="22" name="Прямоугольник 21"/>
          <p:cNvSpPr/>
          <p:nvPr/>
        </p:nvSpPr>
        <p:spPr>
          <a:xfrm>
            <a:off x="179512" y="4011392"/>
            <a:ext cx="4320000" cy="208190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dirty="0" smtClean="0">
                <a:solidFill>
                  <a:schemeClr val="bg1">
                    <a:lumMod val="50000"/>
                  </a:schemeClr>
                </a:solidFill>
                <a:latin typeface="Arial" pitchFamily="34" charset="0"/>
                <a:cs typeface="Arial" pitchFamily="34" charset="0"/>
              </a:rPr>
              <a:t>Освіта</a:t>
            </a:r>
            <a:endParaRPr lang="uk-UA" dirty="0">
              <a:solidFill>
                <a:schemeClr val="bg1">
                  <a:lumMod val="50000"/>
                </a:schemeClr>
              </a:solidFill>
              <a:latin typeface="Arial" pitchFamily="34" charset="0"/>
              <a:cs typeface="Arial" pitchFamily="34" charset="0"/>
            </a:endParaRPr>
          </a:p>
        </p:txBody>
      </p:sp>
      <p:graphicFrame>
        <p:nvGraphicFramePr>
          <p:cNvPr id="24" name="Диаграмма 23"/>
          <p:cNvGraphicFramePr/>
          <p:nvPr>
            <p:extLst>
              <p:ext uri="{D42A27DB-BD31-4B8C-83A1-F6EECF244321}">
                <p14:modId xmlns:p14="http://schemas.microsoft.com/office/powerpoint/2010/main" val="963974619"/>
              </p:ext>
            </p:extLst>
          </p:nvPr>
        </p:nvGraphicFramePr>
        <p:xfrm>
          <a:off x="247248" y="2783953"/>
          <a:ext cx="4040841" cy="12211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Диаграмма 24"/>
          <p:cNvGraphicFramePr/>
          <p:nvPr>
            <p:extLst>
              <p:ext uri="{D42A27DB-BD31-4B8C-83A1-F6EECF244321}">
                <p14:modId xmlns:p14="http://schemas.microsoft.com/office/powerpoint/2010/main" val="4061050903"/>
              </p:ext>
            </p:extLst>
          </p:nvPr>
        </p:nvGraphicFramePr>
        <p:xfrm>
          <a:off x="305610" y="1199777"/>
          <a:ext cx="4040841" cy="12211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Диаграмма 28"/>
          <p:cNvGraphicFramePr/>
          <p:nvPr>
            <p:extLst>
              <p:ext uri="{D42A27DB-BD31-4B8C-83A1-F6EECF244321}">
                <p14:modId xmlns:p14="http://schemas.microsoft.com/office/powerpoint/2010/main" val="1286547999"/>
              </p:ext>
            </p:extLst>
          </p:nvPr>
        </p:nvGraphicFramePr>
        <p:xfrm>
          <a:off x="4789871" y="1321695"/>
          <a:ext cx="4040841" cy="1387225"/>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31"/>
          <p:cNvSpPr txBox="1">
            <a:spLocks noChangeArrowheads="1"/>
          </p:cNvSpPr>
          <p:nvPr/>
        </p:nvSpPr>
        <p:spPr bwMode="auto">
          <a:xfrm>
            <a:off x="107504" y="116259"/>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Соціально-демографічний профіль</a:t>
            </a:r>
            <a:endParaRPr lang="ru-RU"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TextBox 22"/>
          <p:cNvSpPr txBox="1"/>
          <p:nvPr/>
        </p:nvSpPr>
        <p:spPr>
          <a:xfrm>
            <a:off x="107504" y="6534425"/>
            <a:ext cx="4032448" cy="33855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Вся Україна, 2014 р. </a:t>
            </a:r>
            <a:r>
              <a:rPr lang="en-US" sz="800" dirty="0" smtClean="0">
                <a:solidFill>
                  <a:schemeClr val="tx1">
                    <a:lumMod val="50000"/>
                    <a:lumOff val="50000"/>
                  </a:schemeClr>
                </a:solidFill>
                <a:latin typeface="Arial" pitchFamily="34" charset="0"/>
                <a:cs typeface="Arial" pitchFamily="34" charset="0"/>
              </a:rPr>
              <a:t>N</a:t>
            </a:r>
            <a:r>
              <a:rPr lang="uk-UA" sz="800" dirty="0" smtClean="0">
                <a:solidFill>
                  <a:schemeClr val="tx1">
                    <a:lumMod val="50000"/>
                    <a:lumOff val="50000"/>
                  </a:schemeClr>
                </a:solidFill>
                <a:latin typeface="Arial" pitchFamily="34" charset="0"/>
                <a:cs typeface="Arial" pitchFamily="34" charset="0"/>
              </a:rPr>
              <a:t>=2045</a:t>
            </a:r>
          </a:p>
          <a:p>
            <a:endParaRPr lang="ru-RU" sz="800" dirty="0">
              <a:solidFill>
                <a:schemeClr val="tx1">
                  <a:lumMod val="50000"/>
                  <a:lumOff val="50000"/>
                </a:schemeClr>
              </a:solidFill>
              <a:latin typeface="Arial" pitchFamily="34" charset="0"/>
              <a:cs typeface="Arial" pitchFamily="34" charset="0"/>
            </a:endParaRPr>
          </a:p>
        </p:txBody>
      </p:sp>
      <p:sp>
        <p:nvSpPr>
          <p:cNvPr id="28" name="Прямоугольник 27"/>
          <p:cNvSpPr/>
          <p:nvPr/>
        </p:nvSpPr>
        <p:spPr>
          <a:xfrm>
            <a:off x="4630781" y="2637288"/>
            <a:ext cx="4320000" cy="3456007"/>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smtClean="0">
                <a:solidFill>
                  <a:schemeClr val="bg1">
                    <a:lumMod val="50000"/>
                  </a:schemeClr>
                </a:solidFill>
                <a:latin typeface="Arial" pitchFamily="34" charset="0"/>
                <a:cs typeface="Arial" pitchFamily="34" charset="0"/>
              </a:rPr>
              <a:t>Статус</a:t>
            </a:r>
            <a:endParaRPr lang="ru-RU" dirty="0">
              <a:solidFill>
                <a:schemeClr val="bg1">
                  <a:lumMod val="50000"/>
                </a:schemeClr>
              </a:solidFill>
              <a:latin typeface="Arial" pitchFamily="34" charset="0"/>
              <a:cs typeface="Arial" pitchFamily="34" charset="0"/>
            </a:endParaRPr>
          </a:p>
        </p:txBody>
      </p:sp>
      <p:graphicFrame>
        <p:nvGraphicFramePr>
          <p:cNvPr id="30" name="Object 3"/>
          <p:cNvGraphicFramePr>
            <a:graphicFrameLocks noChangeAspect="1"/>
          </p:cNvGraphicFramePr>
          <p:nvPr>
            <p:extLst>
              <p:ext uri="{D42A27DB-BD31-4B8C-83A1-F6EECF244321}">
                <p14:modId xmlns:p14="http://schemas.microsoft.com/office/powerpoint/2010/main" val="3272695655"/>
              </p:ext>
            </p:extLst>
          </p:nvPr>
        </p:nvGraphicFramePr>
        <p:xfrm>
          <a:off x="4630781" y="2994165"/>
          <a:ext cx="5773867" cy="309913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275859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Диаграмма 30"/>
          <p:cNvGraphicFramePr/>
          <p:nvPr>
            <p:extLst>
              <p:ext uri="{D42A27DB-BD31-4B8C-83A1-F6EECF244321}">
                <p14:modId xmlns:p14="http://schemas.microsoft.com/office/powerpoint/2010/main" val="2175627230"/>
              </p:ext>
            </p:extLst>
          </p:nvPr>
        </p:nvGraphicFramePr>
        <p:xfrm>
          <a:off x="4742246" y="3769967"/>
          <a:ext cx="4040841" cy="217931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2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6" name="Прямоугольник 15"/>
          <p:cNvSpPr/>
          <p:nvPr/>
        </p:nvSpPr>
        <p:spPr>
          <a:xfrm>
            <a:off x="150319" y="1052736"/>
            <a:ext cx="4320000" cy="2454600"/>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smtClean="0">
                <a:solidFill>
                  <a:schemeClr val="bg1">
                    <a:lumMod val="50000"/>
                  </a:schemeClr>
                </a:solidFill>
                <a:latin typeface="Arial" pitchFamily="34" charset="0"/>
                <a:cs typeface="Arial" pitchFamily="34" charset="0"/>
              </a:rPr>
              <a:t>Регіон</a:t>
            </a:r>
            <a:endParaRPr lang="ru-RU" dirty="0">
              <a:solidFill>
                <a:schemeClr val="bg1">
                  <a:lumMod val="50000"/>
                </a:schemeClr>
              </a:solidFill>
              <a:latin typeface="Arial" pitchFamily="34" charset="0"/>
              <a:cs typeface="Arial" pitchFamily="34" charset="0"/>
            </a:endParaRPr>
          </a:p>
        </p:txBody>
      </p:sp>
      <p:sp>
        <p:nvSpPr>
          <p:cNvPr id="19" name="Прямоугольник 18"/>
          <p:cNvSpPr/>
          <p:nvPr/>
        </p:nvSpPr>
        <p:spPr>
          <a:xfrm>
            <a:off x="150319" y="3651352"/>
            <a:ext cx="4320000" cy="2513952"/>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smtClean="0">
                <a:solidFill>
                  <a:schemeClr val="bg1">
                    <a:lumMod val="50000"/>
                  </a:schemeClr>
                </a:solidFill>
                <a:latin typeface="Arial" pitchFamily="34" charset="0"/>
                <a:cs typeface="Arial" pitchFamily="34" charset="0"/>
              </a:rPr>
              <a:t>Оцінка доходу</a:t>
            </a:r>
            <a:endParaRPr lang="ru-RU" dirty="0">
              <a:solidFill>
                <a:schemeClr val="bg1">
                  <a:lumMod val="50000"/>
                </a:schemeClr>
              </a:solidFill>
              <a:latin typeface="Arial" pitchFamily="34" charset="0"/>
              <a:cs typeface="Arial" pitchFamily="34" charset="0"/>
            </a:endParaRPr>
          </a:p>
        </p:txBody>
      </p:sp>
      <p:sp>
        <p:nvSpPr>
          <p:cNvPr id="21" name="Прямоугольник 20"/>
          <p:cNvSpPr/>
          <p:nvPr/>
        </p:nvSpPr>
        <p:spPr>
          <a:xfrm>
            <a:off x="4622719" y="1052736"/>
            <a:ext cx="4320000" cy="2454600"/>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smtClean="0">
                <a:solidFill>
                  <a:schemeClr val="bg1">
                    <a:lumMod val="50000"/>
                  </a:schemeClr>
                </a:solidFill>
                <a:latin typeface="Arial" pitchFamily="34" charset="0"/>
                <a:cs typeface="Arial" pitchFamily="34" charset="0"/>
              </a:rPr>
              <a:t>Ваг</a:t>
            </a:r>
            <a:r>
              <a:rPr lang="uk-UA" dirty="0" smtClean="0">
                <a:solidFill>
                  <a:schemeClr val="bg1">
                    <a:lumMod val="50000"/>
                  </a:schemeClr>
                </a:solidFill>
                <a:latin typeface="Arial" pitchFamily="34" charset="0"/>
                <a:cs typeface="Arial" pitchFamily="34" charset="0"/>
              </a:rPr>
              <a:t>ітність</a:t>
            </a:r>
            <a:endParaRPr lang="ru-RU" dirty="0">
              <a:solidFill>
                <a:schemeClr val="bg1">
                  <a:lumMod val="50000"/>
                </a:schemeClr>
              </a:solidFill>
              <a:latin typeface="Arial" pitchFamily="34" charset="0"/>
              <a:cs typeface="Arial" pitchFamily="34" charset="0"/>
            </a:endParaRPr>
          </a:p>
        </p:txBody>
      </p:sp>
      <p:sp>
        <p:nvSpPr>
          <p:cNvPr id="22" name="Прямоугольник 21"/>
          <p:cNvSpPr/>
          <p:nvPr/>
        </p:nvSpPr>
        <p:spPr>
          <a:xfrm>
            <a:off x="4594200" y="3651352"/>
            <a:ext cx="4320000" cy="2513952"/>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smtClean="0">
                <a:solidFill>
                  <a:schemeClr val="bg1">
                    <a:lumMod val="50000"/>
                  </a:schemeClr>
                </a:solidFill>
                <a:latin typeface="Arial" pitchFamily="34" charset="0"/>
                <a:cs typeface="Arial" pitchFamily="34" charset="0"/>
              </a:rPr>
              <a:t>Дохід </a:t>
            </a:r>
            <a:r>
              <a:rPr lang="uk-UA" dirty="0">
                <a:solidFill>
                  <a:schemeClr val="bg1">
                    <a:lumMod val="50000"/>
                  </a:schemeClr>
                </a:solidFill>
                <a:latin typeface="Arial" pitchFamily="34" charset="0"/>
                <a:cs typeface="Arial" pitchFamily="34" charset="0"/>
              </a:rPr>
              <a:t>сім'ї </a:t>
            </a:r>
            <a:endParaRPr lang="ru-RU" dirty="0">
              <a:solidFill>
                <a:schemeClr val="bg1">
                  <a:lumMod val="50000"/>
                </a:schemeClr>
              </a:solidFill>
              <a:latin typeface="Arial" pitchFamily="34" charset="0"/>
              <a:cs typeface="Arial" pitchFamily="34" charset="0"/>
            </a:endParaRPr>
          </a:p>
        </p:txBody>
      </p:sp>
      <p:graphicFrame>
        <p:nvGraphicFramePr>
          <p:cNvPr id="25" name="Диаграмма 24"/>
          <p:cNvGraphicFramePr/>
          <p:nvPr>
            <p:extLst>
              <p:ext uri="{D42A27DB-BD31-4B8C-83A1-F6EECF244321}">
                <p14:modId xmlns:p14="http://schemas.microsoft.com/office/powerpoint/2010/main" val="1863915803"/>
              </p:ext>
            </p:extLst>
          </p:nvPr>
        </p:nvGraphicFramePr>
        <p:xfrm>
          <a:off x="305610" y="1703833"/>
          <a:ext cx="4040841" cy="1221111"/>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31"/>
          <p:cNvSpPr txBox="1">
            <a:spLocks noChangeArrowheads="1"/>
          </p:cNvSpPr>
          <p:nvPr/>
        </p:nvSpPr>
        <p:spPr bwMode="auto">
          <a:xfrm>
            <a:off x="107504" y="116259"/>
            <a:ext cx="751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uk-UA"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rPr>
              <a:t>Соціально-демографічний профіль</a:t>
            </a:r>
            <a:endParaRPr lang="ru-RU" sz="2400" b="1" dirty="0" smtClean="0">
              <a:solidFill>
                <a:srgbClr val="FFCC00"/>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TextBox 22"/>
          <p:cNvSpPr txBox="1"/>
          <p:nvPr/>
        </p:nvSpPr>
        <p:spPr>
          <a:xfrm>
            <a:off x="107504" y="6534425"/>
            <a:ext cx="4032448" cy="215444"/>
          </a:xfrm>
          <a:prstGeom prst="rect">
            <a:avLst/>
          </a:prstGeom>
          <a:noFill/>
          <a:ln w="12700">
            <a:noFill/>
          </a:ln>
        </p:spPr>
        <p:txBody>
          <a:bodyPr wrap="square" rtlCol="0" anchor="t">
            <a:spAutoFit/>
          </a:bodyPr>
          <a:lstStyle/>
          <a:p>
            <a:r>
              <a:rPr lang="uk-UA" sz="800" dirty="0" smtClean="0">
                <a:solidFill>
                  <a:schemeClr val="tx1">
                    <a:lumMod val="50000"/>
                    <a:lumOff val="50000"/>
                  </a:schemeClr>
                </a:solidFill>
                <a:latin typeface="Arial" pitchFamily="34" charset="0"/>
                <a:cs typeface="Arial" pitchFamily="34" charset="0"/>
              </a:rPr>
              <a:t>Вся Україна, 2014 р. </a:t>
            </a:r>
            <a:r>
              <a:rPr lang="en-US" sz="800" dirty="0" smtClean="0">
                <a:solidFill>
                  <a:schemeClr val="tx1">
                    <a:lumMod val="50000"/>
                    <a:lumOff val="50000"/>
                  </a:schemeClr>
                </a:solidFill>
                <a:latin typeface="Arial" pitchFamily="34" charset="0"/>
                <a:cs typeface="Arial" pitchFamily="34" charset="0"/>
              </a:rPr>
              <a:t>N</a:t>
            </a:r>
            <a:r>
              <a:rPr lang="uk-UA" sz="800" dirty="0" smtClean="0">
                <a:solidFill>
                  <a:schemeClr val="tx1">
                    <a:lumMod val="50000"/>
                    <a:lumOff val="50000"/>
                  </a:schemeClr>
                </a:solidFill>
                <a:latin typeface="Arial" pitchFamily="34" charset="0"/>
                <a:cs typeface="Arial" pitchFamily="34" charset="0"/>
              </a:rPr>
              <a:t>=2045</a:t>
            </a:r>
          </a:p>
        </p:txBody>
      </p:sp>
      <p:graphicFrame>
        <p:nvGraphicFramePr>
          <p:cNvPr id="28" name="Диаграмма 27"/>
          <p:cNvGraphicFramePr/>
          <p:nvPr>
            <p:extLst>
              <p:ext uri="{D42A27DB-BD31-4B8C-83A1-F6EECF244321}">
                <p14:modId xmlns:p14="http://schemas.microsoft.com/office/powerpoint/2010/main" val="3403946455"/>
              </p:ext>
            </p:extLst>
          </p:nvPr>
        </p:nvGraphicFramePr>
        <p:xfrm>
          <a:off x="395536" y="3818671"/>
          <a:ext cx="4040841" cy="2179313"/>
        </p:xfrm>
        <a:graphic>
          <a:graphicData uri="http://schemas.openxmlformats.org/drawingml/2006/chart">
            <c:chart xmlns:c="http://schemas.openxmlformats.org/drawingml/2006/chart" xmlns:r="http://schemas.openxmlformats.org/officeDocument/2006/relationships" r:id="rId4"/>
          </a:graphicData>
        </a:graphic>
      </p:graphicFrame>
      <p:sp>
        <p:nvSpPr>
          <p:cNvPr id="17" name="Номер слайда 3"/>
          <p:cNvSpPr>
            <a:spLocks noGrp="1"/>
          </p:cNvSpPr>
          <p:nvPr>
            <p:ph type="sldNum" sz="quarter" idx="12"/>
          </p:nvPr>
        </p:nvSpPr>
        <p:spPr>
          <a:xfrm>
            <a:off x="6553200" y="6582741"/>
            <a:ext cx="2133600" cy="196131"/>
          </a:xfrm>
        </p:spPr>
        <p:txBody>
          <a:bodyPr/>
          <a:lstStyle/>
          <a:p>
            <a:fld id="{7849B4F2-8DD6-4E11-AC0E-6374BB627AC3}" type="slidenum">
              <a:rPr lang="ru-RU" smtClean="0"/>
              <a:pPr/>
              <a:t>48</a:t>
            </a:fld>
            <a:endParaRPr lang="ru-RU" dirty="0"/>
          </a:p>
        </p:txBody>
      </p:sp>
      <p:graphicFrame>
        <p:nvGraphicFramePr>
          <p:cNvPr id="26" name="Диаграмма 25"/>
          <p:cNvGraphicFramePr/>
          <p:nvPr>
            <p:extLst>
              <p:ext uri="{D42A27DB-BD31-4B8C-83A1-F6EECF244321}">
                <p14:modId xmlns:p14="http://schemas.microsoft.com/office/powerpoint/2010/main" val="2382132473"/>
              </p:ext>
            </p:extLst>
          </p:nvPr>
        </p:nvGraphicFramePr>
        <p:xfrm>
          <a:off x="4716016" y="1340768"/>
          <a:ext cx="4040841" cy="19442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3714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28775"/>
            <a:ext cx="3722688"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Объект 7"/>
          <p:cNvSpPr txBox="1">
            <a:spLocks/>
          </p:cNvSpPr>
          <p:nvPr/>
        </p:nvSpPr>
        <p:spPr bwMode="auto">
          <a:xfrm>
            <a:off x="850900" y="1527175"/>
            <a:ext cx="3176588"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1425"/>
              </a:spcAft>
            </a:pPr>
            <a:r>
              <a:rPr lang="en-US" sz="3200" b="1" dirty="0">
                <a:solidFill>
                  <a:srgbClr val="404040"/>
                </a:solidFill>
                <a:latin typeface="Arial" pitchFamily="34" charset="0"/>
              </a:rPr>
              <a:t>InMind</a:t>
            </a:r>
          </a:p>
          <a:p>
            <a:pPr eaLnBrk="1" hangingPunct="1">
              <a:spcAft>
                <a:spcPts val="1425"/>
              </a:spcAft>
            </a:pPr>
            <a:endParaRPr lang="en-US" sz="2000" dirty="0">
              <a:solidFill>
                <a:srgbClr val="404040"/>
              </a:solidFill>
              <a:latin typeface="Arial" pitchFamily="34" charset="0"/>
            </a:endParaRPr>
          </a:p>
          <a:p>
            <a:pPr eaLnBrk="1" hangingPunct="1">
              <a:spcAft>
                <a:spcPts val="1425"/>
              </a:spcAft>
            </a:pPr>
            <a:r>
              <a:rPr lang="en-US" sz="2000" dirty="0">
                <a:solidFill>
                  <a:srgbClr val="404040"/>
                </a:solidFill>
                <a:latin typeface="Arial" pitchFamily="34" charset="0"/>
              </a:rPr>
              <a:t>+38 </a:t>
            </a:r>
            <a:r>
              <a:rPr lang="en-US" sz="2000" dirty="0" smtClean="0">
                <a:solidFill>
                  <a:srgbClr val="404040"/>
                </a:solidFill>
                <a:latin typeface="Arial" pitchFamily="34" charset="0"/>
              </a:rPr>
              <a:t>220 00 42</a:t>
            </a:r>
            <a:endParaRPr lang="en-US" sz="2000" dirty="0">
              <a:solidFill>
                <a:srgbClr val="404040"/>
              </a:solidFill>
              <a:latin typeface="Arial" pitchFamily="34" charset="0"/>
            </a:endParaRPr>
          </a:p>
          <a:p>
            <a:pPr eaLnBrk="1" hangingPunct="1">
              <a:spcAft>
                <a:spcPts val="1425"/>
              </a:spcAft>
            </a:pPr>
            <a:endParaRPr lang="en-US" sz="2000" dirty="0">
              <a:solidFill>
                <a:srgbClr val="404040"/>
              </a:solidFill>
              <a:latin typeface="Arial" pitchFamily="34" charset="0"/>
            </a:endParaRPr>
          </a:p>
          <a:p>
            <a:pPr eaLnBrk="1" hangingPunct="1">
              <a:spcAft>
                <a:spcPts val="1425"/>
              </a:spcAft>
            </a:pPr>
            <a:r>
              <a:rPr lang="en-US" sz="2000" b="1" dirty="0">
                <a:solidFill>
                  <a:srgbClr val="FFCC00"/>
                </a:solidFill>
                <a:latin typeface="Arial" pitchFamily="34" charset="0"/>
              </a:rPr>
              <a:t>office@inmind.com.ua</a:t>
            </a:r>
          </a:p>
          <a:p>
            <a:pPr eaLnBrk="1" hangingPunct="1">
              <a:spcAft>
                <a:spcPts val="1425"/>
              </a:spcAft>
            </a:pPr>
            <a:r>
              <a:rPr lang="en-US" sz="2000" b="1" dirty="0" smtClean="0">
                <a:solidFill>
                  <a:srgbClr val="FFCC00"/>
                </a:solidFill>
                <a:latin typeface="Arial" pitchFamily="34" charset="0"/>
              </a:rPr>
              <a:t>www.inmind.com.ua</a:t>
            </a:r>
          </a:p>
          <a:p>
            <a:pPr eaLnBrk="1" hangingPunct="1">
              <a:spcAft>
                <a:spcPts val="1425"/>
              </a:spcAft>
            </a:pPr>
            <a:r>
              <a:rPr lang="en-US" sz="2000" b="1" dirty="0" smtClean="0">
                <a:solidFill>
                  <a:srgbClr val="FFCC00"/>
                </a:solidFill>
                <a:latin typeface="Arial" pitchFamily="34" charset="0"/>
              </a:rPr>
              <a:t> </a:t>
            </a:r>
          </a:p>
          <a:p>
            <a:pPr eaLnBrk="1" hangingPunct="1">
              <a:spcAft>
                <a:spcPts val="1425"/>
              </a:spcAft>
            </a:pPr>
            <a:endParaRPr lang="ru-RU" sz="2000" b="1" dirty="0">
              <a:solidFill>
                <a:srgbClr val="FFCC00"/>
              </a:solidFill>
              <a:latin typeface="Arial" pitchFamily="34" charset="0"/>
            </a:endParaRPr>
          </a:p>
        </p:txBody>
      </p:sp>
    </p:spTree>
    <p:extLst>
      <p:ext uri="{BB962C8B-B14F-4D97-AF65-F5344CB8AC3E}">
        <p14:creationId xmlns:p14="http://schemas.microsoft.com/office/powerpoint/2010/main" val="2246680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229600" cy="854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spAutoFit/>
          </a:bodyPr>
          <a:lstStyle/>
          <a:p>
            <a:pPr algn="l" eaLnBrk="0" fontAlgn="base" hangingPunct="0">
              <a:spcAft>
                <a:spcPct val="0"/>
              </a:spcAft>
            </a:pPr>
            <a:r>
              <a:rPr lang="uk-UA" sz="2400" dirty="0"/>
              <a:t>Методологія та дизайн дослідження (2)</a:t>
            </a:r>
            <a:br>
              <a:rPr lang="uk-UA" sz="2400" dirty="0"/>
            </a:br>
            <a:r>
              <a:rPr lang="uk-UA" sz="2400" dirty="0"/>
              <a:t>Кількісний етап</a:t>
            </a:r>
          </a:p>
        </p:txBody>
      </p:sp>
      <p:sp>
        <p:nvSpPr>
          <p:cNvPr id="6" name="Номер слайда 5"/>
          <p:cNvSpPr>
            <a:spLocks noGrp="1"/>
          </p:cNvSpPr>
          <p:nvPr>
            <p:ph type="sldNum" sz="quarter" idx="12"/>
          </p:nvPr>
        </p:nvSpPr>
        <p:spPr/>
        <p:txBody>
          <a:bodyPr/>
          <a:lstStyle/>
          <a:p>
            <a:pPr>
              <a:defRPr/>
            </a:pPr>
            <a:fld id="{8C4298DB-6BF5-4B4E-9A32-055D3C6364C8}" type="slidenum">
              <a:rPr lang="uk-UA" smtClean="0">
                <a:latin typeface="Arial" panose="020B0604020202020204" pitchFamily="34" charset="0"/>
                <a:cs typeface="Arial" panose="020B0604020202020204" pitchFamily="34" charset="0"/>
              </a:rPr>
              <a:pPr>
                <a:defRPr/>
              </a:pPr>
              <a:t>5</a:t>
            </a:fld>
            <a:endParaRPr lang="uk-UA" dirty="0">
              <a:latin typeface="Arial" panose="020B0604020202020204" pitchFamily="34" charset="0"/>
              <a:cs typeface="Arial" panose="020B0604020202020204" pitchFamily="34" charset="0"/>
            </a:endParaRPr>
          </a:p>
        </p:txBody>
      </p:sp>
      <p:sp>
        <p:nvSpPr>
          <p:cNvPr id="3" name="Прямоугольник 2"/>
          <p:cNvSpPr/>
          <p:nvPr/>
        </p:nvSpPr>
        <p:spPr>
          <a:xfrm>
            <a:off x="611560" y="1305342"/>
            <a:ext cx="7560840" cy="4985980"/>
          </a:xfrm>
          <a:prstGeom prst="rect">
            <a:avLst/>
          </a:prstGeom>
          <a:noFill/>
        </p:spPr>
        <p:txBody>
          <a:bodyPr wrap="square">
            <a:spAutoFit/>
          </a:bodyPr>
          <a:lstStyle/>
          <a:p>
            <a:pPr marL="285750" indent="-285750" algn="just">
              <a:spcBef>
                <a:spcPts val="600"/>
              </a:spcBef>
              <a:spcAft>
                <a:spcPts val="600"/>
              </a:spcAft>
              <a:buFont typeface="Arial" charset="0"/>
              <a:buChar char="•"/>
              <a:defRPr/>
            </a:pPr>
            <a:r>
              <a:rPr lang="uk-UA" sz="1600" b="1" dirty="0" smtClean="0">
                <a:latin typeface="Arial" panose="020B0604020202020204" pitchFamily="34" charset="0"/>
                <a:ea typeface="宋体" charset="-122"/>
                <a:cs typeface="Arial" panose="020B0604020202020204" pitchFamily="34" charset="0"/>
              </a:rPr>
              <a:t>Метод: 		</a:t>
            </a:r>
            <a:r>
              <a:rPr lang="uk-UA" sz="1600" dirty="0" smtClean="0">
                <a:latin typeface="Arial" panose="020B0604020202020204" pitchFamily="34" charset="0"/>
                <a:ea typeface="宋体" charset="-122"/>
                <a:cs typeface="Arial" panose="020B0604020202020204" pitchFamily="34" charset="0"/>
              </a:rPr>
              <a:t>опитування на дому у респондента</a:t>
            </a:r>
          </a:p>
          <a:p>
            <a:pPr marL="285750" indent="-285750" algn="just">
              <a:spcBef>
                <a:spcPts val="600"/>
              </a:spcBef>
              <a:spcAft>
                <a:spcPts val="600"/>
              </a:spcAft>
              <a:buFont typeface="Arial" panose="020B0604020202020204" pitchFamily="34" charset="0"/>
              <a:buChar char="•"/>
              <a:defRPr/>
            </a:pPr>
            <a:r>
              <a:rPr lang="uk-UA" sz="1600" b="1" dirty="0" smtClean="0">
                <a:latin typeface="Arial" panose="020B0604020202020204" pitchFamily="34" charset="0"/>
                <a:ea typeface="宋体" charset="-122"/>
                <a:cs typeface="Arial" panose="020B0604020202020204" pitchFamily="34" charset="0"/>
              </a:rPr>
              <a:t>Географія:		</a:t>
            </a:r>
            <a:r>
              <a:rPr lang="uk-UA" sz="1600" dirty="0" smtClean="0">
                <a:latin typeface="Arial" panose="020B0604020202020204" pitchFamily="34" charset="0"/>
                <a:ea typeface="宋体" charset="-122"/>
                <a:cs typeface="Arial" panose="020B0604020202020204" pitchFamily="34" charset="0"/>
              </a:rPr>
              <a:t>обласні центри України</a:t>
            </a:r>
            <a:endParaRPr lang="uk-UA" sz="1400" dirty="0" smtClean="0">
              <a:latin typeface="Arial" panose="020B0604020202020204" pitchFamily="34" charset="0"/>
              <a:ea typeface="宋体" charset="-122"/>
              <a:cs typeface="Arial" panose="020B0604020202020204" pitchFamily="34" charset="0"/>
            </a:endParaRPr>
          </a:p>
          <a:p>
            <a:pPr marL="285750" indent="-285750" algn="just">
              <a:spcBef>
                <a:spcPts val="600"/>
              </a:spcBef>
              <a:spcAft>
                <a:spcPts val="600"/>
              </a:spcAft>
              <a:buFont typeface="Arial" charset="0"/>
              <a:buChar char="•"/>
              <a:defRPr/>
            </a:pPr>
            <a:r>
              <a:rPr lang="uk-UA" sz="1600" b="1" dirty="0" smtClean="0">
                <a:latin typeface="Arial" panose="020B0604020202020204" pitchFamily="34" charset="0"/>
                <a:ea typeface="宋体" charset="-122"/>
                <a:cs typeface="Arial" panose="020B0604020202020204" pitchFamily="34" charset="0"/>
              </a:rPr>
              <a:t>Цільова аудиторія: </a:t>
            </a:r>
            <a:r>
              <a:rPr lang="uk-UA" sz="1600" dirty="0" smtClean="0">
                <a:latin typeface="Arial" panose="020B0604020202020204" pitchFamily="34" charset="0"/>
                <a:ea typeface="宋体" charset="-122"/>
                <a:cs typeface="Arial" panose="020B0604020202020204" pitchFamily="34" charset="0"/>
              </a:rPr>
              <a:t>	населення 18+</a:t>
            </a:r>
          </a:p>
          <a:p>
            <a:pPr marL="285750" indent="-285750" algn="just">
              <a:spcBef>
                <a:spcPts val="600"/>
              </a:spcBef>
              <a:spcAft>
                <a:spcPts val="600"/>
              </a:spcAft>
              <a:buFont typeface="Arial" charset="0"/>
              <a:buChar char="•"/>
              <a:defRPr/>
            </a:pPr>
            <a:endParaRPr lang="uk-UA" sz="1600" dirty="0" smtClean="0">
              <a:latin typeface="Arial" panose="020B0604020202020204" pitchFamily="34" charset="0"/>
              <a:ea typeface="宋体" charset="-122"/>
              <a:cs typeface="Arial" panose="020B0604020202020204" pitchFamily="34" charset="0"/>
            </a:endParaRPr>
          </a:p>
          <a:p>
            <a:pPr marL="285750" indent="-285750" algn="just">
              <a:spcBef>
                <a:spcPts val="600"/>
              </a:spcBef>
              <a:spcAft>
                <a:spcPts val="600"/>
              </a:spcAft>
              <a:buFont typeface="Arial" charset="0"/>
              <a:buChar char="•"/>
              <a:defRPr/>
            </a:pPr>
            <a:r>
              <a:rPr lang="uk-UA" sz="1600" b="1" dirty="0" smtClean="0">
                <a:latin typeface="Arial" panose="020B0604020202020204" pitchFamily="34" charset="0"/>
                <a:ea typeface="宋体" charset="-122"/>
                <a:cs typeface="Arial" panose="020B0604020202020204" pitchFamily="34" charset="0"/>
              </a:rPr>
              <a:t>Розмір вибірки:	</a:t>
            </a:r>
            <a:r>
              <a:rPr lang="uk-UA" sz="1600" dirty="0" smtClean="0">
                <a:latin typeface="Arial" panose="020B0604020202020204" pitchFamily="34" charset="0"/>
                <a:ea typeface="宋体" charset="-122"/>
                <a:cs typeface="Arial" panose="020B0604020202020204" pitchFamily="34" charset="0"/>
              </a:rPr>
              <a:t>1114, вибірка репрезентативна для населення обласних центрів, на рівні макрорегіонів та для міст Київ, Львів та Харків</a:t>
            </a:r>
          </a:p>
          <a:p>
            <a:pPr marL="285750" indent="-285750" algn="just">
              <a:spcBef>
                <a:spcPts val="600"/>
              </a:spcBef>
              <a:spcAft>
                <a:spcPts val="600"/>
              </a:spcAft>
              <a:buFont typeface="Arial" charset="0"/>
              <a:buChar char="•"/>
              <a:defRPr/>
            </a:pPr>
            <a:endParaRPr lang="uk-UA" sz="1600" dirty="0" smtClean="0">
              <a:latin typeface="Arial" panose="020B0604020202020204" pitchFamily="34" charset="0"/>
              <a:ea typeface="宋体" charset="-122"/>
              <a:cs typeface="Arial" panose="020B0604020202020204" pitchFamily="34" charset="0"/>
            </a:endParaRPr>
          </a:p>
          <a:p>
            <a:pPr marL="285750" indent="-285750" algn="just">
              <a:spcBef>
                <a:spcPts val="600"/>
              </a:spcBef>
              <a:spcAft>
                <a:spcPts val="600"/>
              </a:spcAft>
              <a:buFont typeface="Arial" charset="0"/>
              <a:buChar char="•"/>
              <a:defRPr/>
            </a:pPr>
            <a:endParaRPr lang="uk-UA" sz="1600" dirty="0" smtClean="0">
              <a:latin typeface="Arial" panose="020B0604020202020204" pitchFamily="34" charset="0"/>
              <a:ea typeface="宋体" charset="-122"/>
              <a:cs typeface="Arial" panose="020B0604020202020204" pitchFamily="34" charset="0"/>
            </a:endParaRPr>
          </a:p>
          <a:p>
            <a:pPr marL="285750" indent="-285750" algn="just">
              <a:spcBef>
                <a:spcPts val="600"/>
              </a:spcBef>
              <a:spcAft>
                <a:spcPts val="600"/>
              </a:spcAft>
              <a:buFont typeface="Arial" charset="0"/>
              <a:buChar char="•"/>
              <a:defRPr/>
            </a:pPr>
            <a:endParaRPr lang="uk-UA" sz="1600" dirty="0" smtClean="0">
              <a:latin typeface="Arial" panose="020B0604020202020204" pitchFamily="34" charset="0"/>
              <a:ea typeface="宋体" charset="-122"/>
              <a:cs typeface="Arial" panose="020B0604020202020204" pitchFamily="34" charset="0"/>
            </a:endParaRPr>
          </a:p>
          <a:p>
            <a:pPr marL="285750" indent="-285750" algn="just">
              <a:spcBef>
                <a:spcPts val="600"/>
              </a:spcBef>
              <a:spcAft>
                <a:spcPts val="600"/>
              </a:spcAft>
              <a:buFont typeface="Arial" charset="0"/>
              <a:buChar char="•"/>
              <a:defRPr/>
            </a:pPr>
            <a:endParaRPr lang="uk-UA" sz="1600" dirty="0" smtClean="0">
              <a:latin typeface="Arial" panose="020B0604020202020204" pitchFamily="34" charset="0"/>
              <a:ea typeface="宋体" charset="-122"/>
              <a:cs typeface="Arial" panose="020B0604020202020204" pitchFamily="34" charset="0"/>
            </a:endParaRPr>
          </a:p>
          <a:p>
            <a:pPr marL="285750" indent="-285750" algn="just">
              <a:spcBef>
                <a:spcPts val="600"/>
              </a:spcBef>
              <a:spcAft>
                <a:spcPts val="600"/>
              </a:spcAft>
              <a:buFont typeface="Arial" charset="0"/>
              <a:buChar char="•"/>
              <a:defRPr/>
            </a:pPr>
            <a:endParaRPr lang="uk-UA" sz="1600" b="1" dirty="0" smtClean="0">
              <a:latin typeface="Arial" panose="020B0604020202020204" pitchFamily="34" charset="0"/>
              <a:ea typeface="宋体" charset="-122"/>
              <a:cs typeface="Arial" panose="020B0604020202020204" pitchFamily="34" charset="0"/>
            </a:endParaRPr>
          </a:p>
          <a:p>
            <a:pPr marL="285750" indent="-285750" algn="just">
              <a:spcBef>
                <a:spcPts val="600"/>
              </a:spcBef>
              <a:spcAft>
                <a:spcPts val="600"/>
              </a:spcAft>
              <a:buFont typeface="Arial" charset="0"/>
              <a:buChar char="•"/>
              <a:defRPr/>
            </a:pPr>
            <a:endParaRPr lang="uk-UA" sz="1600" b="1" dirty="0">
              <a:latin typeface="Arial" panose="020B0604020202020204" pitchFamily="34" charset="0"/>
              <a:ea typeface="宋体" charset="-122"/>
              <a:cs typeface="Arial" panose="020B0604020202020204" pitchFamily="34" charset="0"/>
            </a:endParaRPr>
          </a:p>
          <a:p>
            <a:pPr marL="285750" indent="-285750" algn="just">
              <a:spcBef>
                <a:spcPts val="600"/>
              </a:spcBef>
              <a:spcAft>
                <a:spcPts val="600"/>
              </a:spcAft>
              <a:buFont typeface="Arial" charset="0"/>
              <a:buChar char="•"/>
              <a:defRPr/>
            </a:pPr>
            <a:r>
              <a:rPr lang="uk-UA" sz="1600" b="1" dirty="0" smtClean="0">
                <a:latin typeface="Arial" panose="020B0604020202020204" pitchFamily="34" charset="0"/>
                <a:ea typeface="宋体" charset="-122"/>
                <a:cs typeface="Arial" panose="020B0604020202020204" pitchFamily="34" charset="0"/>
              </a:rPr>
              <a:t>Польові роботи:</a:t>
            </a:r>
            <a:r>
              <a:rPr lang="uk-UA" sz="1600" dirty="0" smtClean="0">
                <a:latin typeface="Arial" panose="020B0604020202020204" pitchFamily="34" charset="0"/>
                <a:ea typeface="宋体" charset="-122"/>
                <a:cs typeface="Arial" panose="020B0604020202020204" pitchFamily="34" charset="0"/>
              </a:rPr>
              <a:t>	липень-серпень 2014 р. </a:t>
            </a:r>
            <a:r>
              <a:rPr lang="uk-UA" sz="1600" dirty="0">
                <a:latin typeface="Arial" panose="020B0604020202020204" pitchFamily="34" charset="0"/>
                <a:ea typeface="宋体" charset="-122"/>
                <a:cs typeface="Arial" panose="020B0604020202020204" pitchFamily="34" charset="0"/>
              </a:rPr>
              <a:t>	</a:t>
            </a:r>
            <a:endParaRPr lang="uk-UA" sz="1600" dirty="0"/>
          </a:p>
        </p:txBody>
      </p:sp>
      <p:graphicFrame>
        <p:nvGraphicFramePr>
          <p:cNvPr id="4" name="Таблица 3"/>
          <p:cNvGraphicFramePr>
            <a:graphicFrameLocks noGrp="1"/>
          </p:cNvGraphicFramePr>
          <p:nvPr>
            <p:extLst>
              <p:ext uri="{D42A27DB-BD31-4B8C-83A1-F6EECF244321}">
                <p14:modId xmlns:p14="http://schemas.microsoft.com/office/powerpoint/2010/main" val="1592107291"/>
              </p:ext>
            </p:extLst>
          </p:nvPr>
        </p:nvGraphicFramePr>
        <p:xfrm>
          <a:off x="899592" y="3605898"/>
          <a:ext cx="5472608" cy="2055350"/>
        </p:xfrm>
        <a:graphic>
          <a:graphicData uri="http://schemas.openxmlformats.org/drawingml/2006/table">
            <a:tbl>
              <a:tblPr/>
              <a:tblGrid>
                <a:gridCol w="1368152"/>
                <a:gridCol w="1368152"/>
                <a:gridCol w="1368152"/>
                <a:gridCol w="1368152"/>
              </a:tblGrid>
              <a:tr h="355901">
                <a:tc>
                  <a:txBody>
                    <a:bodyPr/>
                    <a:lstStyle/>
                    <a:p>
                      <a:pPr algn="l" fontAlgn="ctr"/>
                      <a:r>
                        <a:rPr lang="uk-U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25"/>
                    </a:solidFill>
                  </a:tcPr>
                </a:tc>
                <a:tc>
                  <a:txBody>
                    <a:bodyPr/>
                    <a:lstStyle/>
                    <a:p>
                      <a:pPr algn="ctr" fontAlgn="ctr"/>
                      <a:r>
                        <a:rPr lang="uk-UA" sz="1000" b="0" i="0" u="none" strike="noStrike" dirty="0">
                          <a:solidFill>
                            <a:srgbClr val="000000"/>
                          </a:solidFill>
                          <a:effectLst/>
                          <a:latin typeface="Arial" panose="020B0604020202020204" pitchFamily="34" charset="0"/>
                          <a:cs typeface="Arial" panose="020B0604020202020204" pitchFamily="34" charset="0"/>
                        </a:rPr>
                        <a:t>Репрезентативна вибірка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25"/>
                    </a:solidFill>
                  </a:tcPr>
                </a:tc>
                <a:tc>
                  <a:txBody>
                    <a:bodyPr/>
                    <a:lstStyle/>
                    <a:p>
                      <a:pPr algn="ctr" fontAlgn="ctr"/>
                      <a:r>
                        <a:rPr lang="uk-UA" sz="1000" b="0" i="0" u="none" strike="noStrike" dirty="0">
                          <a:solidFill>
                            <a:srgbClr val="000000"/>
                          </a:solidFill>
                          <a:effectLst/>
                          <a:latin typeface="Arial" panose="020B0604020202020204" pitchFamily="34" charset="0"/>
                          <a:cs typeface="Arial" panose="020B0604020202020204" pitchFamily="34" charset="0"/>
                        </a:rPr>
                        <a:t>Додаткова вибірка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25"/>
                    </a:solidFill>
                  </a:tcPr>
                </a:tc>
                <a:tc>
                  <a:txBody>
                    <a:bodyPr/>
                    <a:lstStyle/>
                    <a:p>
                      <a:pPr algn="ctr" fontAlgn="ctr"/>
                      <a:r>
                        <a:rPr lang="uk-UA" sz="1000" b="0" i="0" u="none" strike="noStrike" dirty="0">
                          <a:solidFill>
                            <a:srgbClr val="000000"/>
                          </a:solidFill>
                          <a:effectLst/>
                          <a:latin typeface="Arial" panose="020B0604020202020204" pitchFamily="34" charset="0"/>
                          <a:cs typeface="Arial" panose="020B0604020202020204" pitchFamily="34" charset="0"/>
                        </a:rPr>
                        <a:t>Загальна вибірка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25"/>
                    </a:solidFill>
                  </a:tcPr>
                </a:tc>
              </a:tr>
              <a:tr h="139569">
                <a:tc>
                  <a:txBody>
                    <a:bodyPr/>
                    <a:lstStyle/>
                    <a:p>
                      <a:pPr algn="l" fontAlgn="ctr"/>
                      <a:r>
                        <a:rPr lang="uk-UA" sz="1000" b="0" i="0" u="none" strike="noStrike" dirty="0">
                          <a:solidFill>
                            <a:srgbClr val="000000"/>
                          </a:solidFill>
                          <a:effectLst/>
                          <a:latin typeface="Arial" panose="020B0604020202020204" pitchFamily="34" charset="0"/>
                          <a:cs typeface="Arial" panose="020B0604020202020204" pitchFamily="34" charset="0"/>
                        </a:rPr>
                        <a:t>Схід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Arial" panose="020B0604020202020204" pitchFamily="34" charset="0"/>
                          <a:cs typeface="Arial" panose="020B0604020202020204" pitchFamily="34" charset="0"/>
                        </a:rPr>
                        <a:t>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Arial" panose="020B0604020202020204" pitchFamily="34" charset="0"/>
                          <a:cs typeface="Arial" panose="020B0604020202020204" pitchFamily="34" charset="0"/>
                        </a:rPr>
                        <a:t>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69">
                <a:tc>
                  <a:txBody>
                    <a:bodyPr/>
                    <a:lstStyle/>
                    <a:p>
                      <a:pPr algn="l" fontAlgn="ctr"/>
                      <a:r>
                        <a:rPr lang="uk-UA" sz="1000" b="0" i="0" u="none" strike="noStrike" dirty="0">
                          <a:solidFill>
                            <a:srgbClr val="000000"/>
                          </a:solidFill>
                          <a:effectLst/>
                          <a:latin typeface="Arial" panose="020B0604020202020204" pitchFamily="34" charset="0"/>
                          <a:cs typeface="Arial" panose="020B0604020202020204" pitchFamily="34" charset="0"/>
                        </a:rPr>
                        <a:t>Захід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Arial" panose="020B0604020202020204" pitchFamily="34" charset="0"/>
                          <a:cs typeface="Arial" panose="020B0604020202020204" pitchFamily="34" charset="0"/>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Arial" panose="020B0604020202020204" pitchFamily="34" charset="0"/>
                          <a:cs typeface="Arial" panose="020B0604020202020204" pitchFamily="34" charset="0"/>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67">
                <a:tc>
                  <a:txBody>
                    <a:bodyPr/>
                    <a:lstStyle/>
                    <a:p>
                      <a:pPr algn="l" fontAlgn="ctr"/>
                      <a:r>
                        <a:rPr lang="uk-UA" sz="1000" b="0" i="0" u="none" strike="noStrike" dirty="0">
                          <a:solidFill>
                            <a:srgbClr val="000000"/>
                          </a:solidFill>
                          <a:effectLst/>
                          <a:latin typeface="Arial" panose="020B0604020202020204" pitchFamily="34" charset="0"/>
                          <a:cs typeface="Arial" panose="020B0604020202020204" pitchFamily="34" charset="0"/>
                        </a:rPr>
                        <a:t>Північ + Центр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Arial" panose="020B0604020202020204" pitchFamily="34" charset="0"/>
                          <a:cs typeface="Arial" panose="020B0604020202020204" pitchFamily="34" charset="0"/>
                        </a:rPr>
                        <a:t>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Arial" panose="020B0604020202020204" pitchFamily="34" charset="0"/>
                          <a:cs typeface="Arial" panose="020B0604020202020204" pitchFamily="34" charset="0"/>
                        </a:rPr>
                        <a:t>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69">
                <a:tc>
                  <a:txBody>
                    <a:bodyPr/>
                    <a:lstStyle/>
                    <a:p>
                      <a:pPr algn="l" fontAlgn="ctr"/>
                      <a:r>
                        <a:rPr lang="uk-UA" sz="1000" b="0" i="0" u="none" strike="noStrike" dirty="0">
                          <a:solidFill>
                            <a:srgbClr val="000000"/>
                          </a:solidFill>
                          <a:effectLst/>
                          <a:latin typeface="Arial" panose="020B0604020202020204" pitchFamily="34" charset="0"/>
                          <a:cs typeface="Arial" panose="020B0604020202020204" pitchFamily="34" charset="0"/>
                        </a:rPr>
                        <a:t>Південь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Arial" panose="020B0604020202020204" pitchFamily="34" charset="0"/>
                          <a:cs typeface="Arial" panose="020B0604020202020204" pitchFamily="34" charset="0"/>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Arial" panose="020B0604020202020204" pitchFamily="34" charset="0"/>
                          <a:cs typeface="Arial" panose="020B0604020202020204" pitchFamily="34" charset="0"/>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69">
                <a:tc gridSpan="4">
                  <a:txBody>
                    <a:bodyPr/>
                    <a:lstStyle/>
                    <a:p>
                      <a:pPr algn="l" fontAlgn="ctr"/>
                      <a:r>
                        <a:rPr lang="uk-UA" sz="1000" b="1" i="0" u="none" strike="noStrike" dirty="0">
                          <a:solidFill>
                            <a:srgbClr val="000000"/>
                          </a:solidFill>
                          <a:effectLst/>
                          <a:latin typeface="Arial" panose="020B0604020202020204" pitchFamily="34" charset="0"/>
                          <a:cs typeface="Arial" panose="020B0604020202020204" pitchFamily="34" charset="0"/>
                        </a:rPr>
                        <a:t>                                 Серед них: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r>
              <a:tr h="139569">
                <a:tc>
                  <a:txBody>
                    <a:bodyPr/>
                    <a:lstStyle/>
                    <a:p>
                      <a:pPr algn="r" fontAlgn="ctr"/>
                      <a:r>
                        <a:rPr lang="uk-UA" sz="1000" b="0" i="0" u="none" strike="noStrike" dirty="0">
                          <a:solidFill>
                            <a:srgbClr val="000000"/>
                          </a:solidFill>
                          <a:effectLst/>
                          <a:latin typeface="Arial" panose="020B0604020202020204" pitchFamily="34" charset="0"/>
                          <a:cs typeface="Arial" panose="020B0604020202020204" pitchFamily="34" charset="0"/>
                        </a:rPr>
                        <a:t>У Києві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Arial" panose="020B0604020202020204" pitchFamily="34" charset="0"/>
                          <a:cs typeface="Arial" panose="020B0604020202020204" pitchFamily="34" charset="0"/>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69">
                <a:tc>
                  <a:txBody>
                    <a:bodyPr/>
                    <a:lstStyle/>
                    <a:p>
                      <a:pPr algn="r" fontAlgn="ctr"/>
                      <a:r>
                        <a:rPr lang="uk-UA" sz="1000" b="0" i="0" u="none" strike="noStrike" dirty="0">
                          <a:solidFill>
                            <a:srgbClr val="000000"/>
                          </a:solidFill>
                          <a:effectLst/>
                          <a:latin typeface="Arial" panose="020B0604020202020204" pitchFamily="34" charset="0"/>
                          <a:cs typeface="Arial" panose="020B0604020202020204" pitchFamily="34" charset="0"/>
                        </a:rPr>
                        <a:t>У Львові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Arial" panose="020B0604020202020204" pitchFamily="34" charset="0"/>
                          <a:cs typeface="Arial" panose="020B060402020202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dirty="0">
                          <a:solidFill>
                            <a:srgbClr val="000000"/>
                          </a:solidFill>
                          <a:effectLst/>
                          <a:latin typeface="Arial" panose="020B0604020202020204" pitchFamily="34" charset="0"/>
                          <a:cs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uk-UA" sz="1000" b="0" i="0" u="none" strike="noStrike" dirty="0">
                          <a:solidFill>
                            <a:srgbClr val="000000"/>
                          </a:solidFill>
                          <a:effectLst/>
                          <a:latin typeface="Arial" panose="020B0604020202020204" pitchFamily="34" charset="0"/>
                          <a:cs typeface="Arial" panose="020B0604020202020204" pitchFamily="34" charset="0"/>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69">
                <a:tc>
                  <a:txBody>
                    <a:bodyPr/>
                    <a:lstStyle/>
                    <a:p>
                      <a:pPr algn="r" fontAlgn="ctr"/>
                      <a:r>
                        <a:rPr lang="uk-UA" sz="1000" b="0" i="0" u="none" strike="noStrike" dirty="0">
                          <a:solidFill>
                            <a:srgbClr val="000000"/>
                          </a:solidFill>
                          <a:effectLst/>
                          <a:latin typeface="Arial" panose="020B0604020202020204" pitchFamily="34" charset="0"/>
                          <a:cs typeface="Arial" panose="020B0604020202020204" pitchFamily="34" charset="0"/>
                        </a:rPr>
                        <a:t>У Харкові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100" b="0" i="0" u="none" strike="noStrike" dirty="0">
                          <a:solidFill>
                            <a:srgbClr val="000000"/>
                          </a:solidFill>
                          <a:effectLst/>
                          <a:latin typeface="Arial" panose="020B0604020202020204" pitchFamily="34" charset="0"/>
                          <a:cs typeface="Arial" panose="020B0604020202020204" pitchFamily="34"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dirty="0">
                          <a:solidFill>
                            <a:srgbClr val="000000"/>
                          </a:solidFill>
                          <a:effectLst/>
                          <a:latin typeface="Arial" panose="020B0604020202020204" pitchFamily="34" charset="0"/>
                          <a:cs typeface="Arial"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uk-UA" sz="1000" b="0" i="0" u="none" strike="noStrike" dirty="0">
                          <a:solidFill>
                            <a:srgbClr val="000000"/>
                          </a:solidFill>
                          <a:effectLst/>
                          <a:latin typeface="Arial" panose="020B0604020202020204" pitchFamily="34" charset="0"/>
                          <a:cs typeface="Arial" panose="020B0604020202020204" pitchFamily="34" charset="0"/>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267">
                <a:tc>
                  <a:txBody>
                    <a:bodyPr/>
                    <a:lstStyle/>
                    <a:p>
                      <a:pPr algn="l" fontAlgn="ctr"/>
                      <a:r>
                        <a:rPr lang="uk-UA" sz="1000" b="1" i="0" u="none" strike="noStrike" dirty="0">
                          <a:solidFill>
                            <a:srgbClr val="000000"/>
                          </a:solidFill>
                          <a:effectLst/>
                          <a:latin typeface="Arial" panose="020B0604020202020204" pitchFamily="34" charset="0"/>
                          <a:cs typeface="Arial" panose="020B0604020202020204" pitchFamily="34" charset="0"/>
                        </a:rPr>
                        <a:t>ЗАГАЛОМ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25"/>
                    </a:solidFill>
                  </a:tcPr>
                </a:tc>
                <a:tc>
                  <a:txBody>
                    <a:bodyPr/>
                    <a:lstStyle/>
                    <a:p>
                      <a:pPr algn="ctr" fontAlgn="ctr"/>
                      <a:r>
                        <a:rPr lang="uk-UA" sz="10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25"/>
                    </a:solidFill>
                  </a:tcPr>
                </a:tc>
                <a:tc>
                  <a:txBody>
                    <a:bodyPr/>
                    <a:lstStyle/>
                    <a:p>
                      <a:pPr algn="ctr" fontAlgn="ctr"/>
                      <a:r>
                        <a:rPr lang="uk-UA" sz="1000" b="1" i="0" u="none" strike="noStrike" dirty="0">
                          <a:solidFill>
                            <a:srgbClr val="000000"/>
                          </a:solidFill>
                          <a:effectLst/>
                          <a:latin typeface="Arial" panose="020B0604020202020204" pitchFamily="34" charset="0"/>
                          <a:cs typeface="Arial" panose="020B0604020202020204" pitchFamily="34" charset="0"/>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25"/>
                    </a:solidFill>
                  </a:tcPr>
                </a:tc>
                <a:tc>
                  <a:txBody>
                    <a:bodyPr/>
                    <a:lstStyle/>
                    <a:p>
                      <a:pPr algn="ctr" fontAlgn="ctr"/>
                      <a:r>
                        <a:rPr lang="uk-UA" sz="1000" b="1" i="0" u="none" strike="noStrike" dirty="0">
                          <a:solidFill>
                            <a:srgbClr val="000000"/>
                          </a:solidFill>
                          <a:effectLst/>
                          <a:latin typeface="Arial" panose="020B0604020202020204" pitchFamily="34" charset="0"/>
                          <a:cs typeface="Arial" panose="020B0604020202020204" pitchFamily="34" charset="0"/>
                        </a:rPr>
                        <a:t>1081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25"/>
                    </a:solidFill>
                  </a:tcPr>
                </a:tc>
              </a:tr>
            </a:tbl>
          </a:graphicData>
        </a:graphic>
      </p:graphicFrame>
    </p:spTree>
    <p:extLst>
      <p:ext uri="{BB962C8B-B14F-4D97-AF65-F5344CB8AC3E}">
        <p14:creationId xmlns:p14="http://schemas.microsoft.com/office/powerpoint/2010/main" val="3007027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849B4F2-8DD6-4E11-AC0E-6374BB627AC3}" type="slidenum">
              <a:rPr lang="ru-RU" smtClean="0"/>
              <a:pPr/>
              <a:t>6</a:t>
            </a:fld>
            <a:endParaRPr lang="ru-RU" dirty="0"/>
          </a:p>
        </p:txBody>
      </p:sp>
      <p:sp>
        <p:nvSpPr>
          <p:cNvPr id="5" name="Заголовок 1"/>
          <p:cNvSpPr>
            <a:spLocks noGrp="1"/>
          </p:cNvSpPr>
          <p:nvPr>
            <p:ph type="title"/>
          </p:nvPr>
        </p:nvSpPr>
        <p:spPr>
          <a:xfrm>
            <a:off x="179512" y="-9449"/>
            <a:ext cx="8229600" cy="854075"/>
          </a:xfrm>
          <a:noFill/>
        </p:spPr>
        <p:txBody>
          <a:bodyPr rtlCol="0">
            <a:normAutofit/>
          </a:bodyPr>
          <a:lstStyle/>
          <a:p>
            <a:pPr algn="l" eaLnBrk="1" fontAlgn="auto" hangingPunct="1">
              <a:spcBef>
                <a:spcPts val="600"/>
              </a:spcBef>
              <a:spcAft>
                <a:spcPts val="600"/>
              </a:spcAft>
              <a:defRPr/>
            </a:pPr>
            <a:r>
              <a:rPr lang="uk-UA" dirty="0" smtClean="0"/>
              <a:t>Основні результати</a:t>
            </a:r>
            <a:endParaRPr lang="uk-UA" dirty="0"/>
          </a:p>
        </p:txBody>
      </p:sp>
      <p:sp>
        <p:nvSpPr>
          <p:cNvPr id="6" name="Прямоугольник 5"/>
          <p:cNvSpPr/>
          <p:nvPr/>
        </p:nvSpPr>
        <p:spPr>
          <a:xfrm>
            <a:off x="869837" y="1262958"/>
            <a:ext cx="7260311" cy="3318170"/>
          </a:xfrm>
          <a:prstGeom prst="rect">
            <a:avLst/>
          </a:prstGeom>
          <a:noFill/>
        </p:spPr>
        <p:txBody>
          <a:bodyPr wrap="square">
            <a:spAutoFit/>
          </a:bodyPr>
          <a:lstStyle/>
          <a:p>
            <a:pPr marL="171450" lvl="0" indent="-171450" algn="just">
              <a:spcBef>
                <a:spcPts val="600"/>
              </a:spcBef>
              <a:spcAft>
                <a:spcPts val="600"/>
              </a:spcAft>
              <a:buFont typeface="Arial" panose="020B0604020202020204" pitchFamily="34" charset="0"/>
              <a:buChar char="•"/>
            </a:pPr>
            <a:r>
              <a:rPr lang="uk-UA" sz="1600" dirty="0" smtClean="0">
                <a:latin typeface="Arial" panose="020B0604020202020204" pitchFamily="34" charset="0"/>
                <a:cs typeface="Arial" panose="020B0604020202020204" pitchFamily="34" charset="0"/>
              </a:rPr>
              <a:t>Загалом населення добре обізнано про більшість форм виховання дітей. Найменше обізнаних про патронатні сім’ї, хоча показник обізнаності про них також високий (62%). Всі форми виховання, окрім державних дитячих будинків/ інтернатів схвалюються ЦА.</a:t>
            </a:r>
          </a:p>
          <a:p>
            <a:pPr marL="171450" lvl="0" indent="-171450" algn="just">
              <a:spcBef>
                <a:spcPts val="600"/>
              </a:spcBef>
              <a:spcAft>
                <a:spcPts val="600"/>
              </a:spcAft>
              <a:buFont typeface="Arial" panose="020B0604020202020204" pitchFamily="34" charset="0"/>
              <a:buChar char="•"/>
            </a:pPr>
            <a:r>
              <a:rPr lang="uk-UA" sz="1600" dirty="0" smtClean="0">
                <a:latin typeface="Arial" panose="020B0604020202020204" pitchFamily="34" charset="0"/>
                <a:cs typeface="Arial" panose="020B0604020202020204" pitchFamily="34" charset="0"/>
              </a:rPr>
              <a:t>Більшість підтримують твердження, що кожній родині потрібна дитина та всі діти повинні мати рівні права у суспільстві. </a:t>
            </a:r>
          </a:p>
          <a:p>
            <a:pPr marL="171450" lvl="0" indent="-171450" algn="just">
              <a:spcBef>
                <a:spcPts val="600"/>
              </a:spcBef>
              <a:spcAft>
                <a:spcPts val="600"/>
              </a:spcAft>
              <a:buFont typeface="Arial" panose="020B0604020202020204" pitchFamily="34" charset="0"/>
              <a:buChar char="•"/>
            </a:pPr>
            <a:r>
              <a:rPr lang="uk-UA" sz="1600" dirty="0" smtClean="0">
                <a:latin typeface="Arial" panose="020B0604020202020204" pitchFamily="34" charset="0"/>
                <a:cs typeface="Arial" panose="020B0604020202020204" pitchFamily="34" charset="0"/>
              </a:rPr>
              <a:t>До уразливих груп дітей спонтанно відносять лише дітей без батьківської опіки та дітей з особливими потребами, розуміння інших груп як уразливих не актуалізоване. </a:t>
            </a:r>
          </a:p>
          <a:p>
            <a:pPr marL="171450" lvl="0" indent="-171450" algn="just">
              <a:spcBef>
                <a:spcPts val="600"/>
              </a:spcBef>
              <a:spcAft>
                <a:spcPts val="600"/>
              </a:spcAft>
              <a:buFont typeface="Arial" panose="020B0604020202020204" pitchFamily="34" charset="0"/>
              <a:buChar char="•"/>
            </a:pPr>
            <a:r>
              <a:rPr lang="uk-UA" sz="1600" dirty="0" smtClean="0">
                <a:latin typeface="Arial" panose="020B0604020202020204" pitchFamily="34" charset="0"/>
                <a:cs typeface="Arial" panose="020B0604020202020204" pitchFamily="34" charset="0"/>
              </a:rPr>
              <a:t>Найбільш розповсюдженими на думку ЦА є такі групи, як: діти з сімей з нарко- або алко-залежностями, ВІЛ-інфіковані діти та діти вулиць.</a:t>
            </a:r>
          </a:p>
        </p:txBody>
      </p:sp>
    </p:spTree>
    <p:extLst>
      <p:ext uri="{BB962C8B-B14F-4D97-AF65-F5344CB8AC3E}">
        <p14:creationId xmlns:p14="http://schemas.microsoft.com/office/powerpoint/2010/main" val="332422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849B4F2-8DD6-4E11-AC0E-6374BB627AC3}" type="slidenum">
              <a:rPr lang="ru-RU" smtClean="0"/>
              <a:pPr/>
              <a:t>7</a:t>
            </a:fld>
            <a:endParaRPr lang="ru-RU" dirty="0"/>
          </a:p>
        </p:txBody>
      </p:sp>
      <p:sp>
        <p:nvSpPr>
          <p:cNvPr id="5" name="Заголовок 1"/>
          <p:cNvSpPr>
            <a:spLocks noGrp="1"/>
          </p:cNvSpPr>
          <p:nvPr>
            <p:ph type="title"/>
          </p:nvPr>
        </p:nvSpPr>
        <p:spPr>
          <a:xfrm>
            <a:off x="179512" y="-9449"/>
            <a:ext cx="8229600" cy="854075"/>
          </a:xfrm>
          <a:noFill/>
        </p:spPr>
        <p:txBody>
          <a:bodyPr rtlCol="0">
            <a:normAutofit/>
          </a:bodyPr>
          <a:lstStyle/>
          <a:p>
            <a:pPr algn="l" eaLnBrk="1" fontAlgn="auto" hangingPunct="1">
              <a:spcBef>
                <a:spcPts val="600"/>
              </a:spcBef>
              <a:spcAft>
                <a:spcPts val="600"/>
              </a:spcAft>
              <a:defRPr/>
            </a:pPr>
            <a:r>
              <a:rPr lang="uk-UA" dirty="0" smtClean="0"/>
              <a:t>Основні результати</a:t>
            </a:r>
            <a:endParaRPr lang="uk-UA" dirty="0"/>
          </a:p>
        </p:txBody>
      </p:sp>
      <p:sp>
        <p:nvSpPr>
          <p:cNvPr id="7" name="Прямоугольник 6"/>
          <p:cNvSpPr/>
          <p:nvPr/>
        </p:nvSpPr>
        <p:spPr>
          <a:xfrm>
            <a:off x="869837" y="974926"/>
            <a:ext cx="7260311" cy="4339650"/>
          </a:xfrm>
          <a:prstGeom prst="rect">
            <a:avLst/>
          </a:prstGeom>
          <a:noFill/>
        </p:spPr>
        <p:txBody>
          <a:bodyPr wrap="square">
            <a:spAutoFit/>
          </a:bodyPr>
          <a:lstStyle/>
          <a:p>
            <a:pPr marL="171450" lvl="0" indent="-171450" algn="just">
              <a:spcBef>
                <a:spcPts val="600"/>
              </a:spcBef>
              <a:spcAft>
                <a:spcPts val="600"/>
              </a:spcAft>
              <a:buFont typeface="Arial" panose="020B0604020202020204" pitchFamily="34" charset="0"/>
              <a:buChar char="•"/>
            </a:pPr>
            <a:r>
              <a:rPr lang="uk-UA" sz="1600" dirty="0">
                <a:latin typeface="Arial" panose="020B0604020202020204" pitchFamily="34" charset="0"/>
                <a:cs typeface="Arial" panose="020B0604020202020204" pitchFamily="34" charset="0"/>
              </a:rPr>
              <a:t>Толерантність українського суспільства можна охарактеризувати як низьку. Серед досліджуваних груп найбільшу </a:t>
            </a:r>
            <a:r>
              <a:rPr lang="uk-UA" sz="1600" dirty="0" smtClean="0">
                <a:latin typeface="Arial" panose="020B0604020202020204" pitchFamily="34" charset="0"/>
                <a:cs typeface="Arial" panose="020B0604020202020204" pitchFamily="34" charset="0"/>
              </a:rPr>
              <a:t>толерантність </a:t>
            </a:r>
            <a:r>
              <a:rPr lang="uk-UA" sz="1600" dirty="0">
                <a:latin typeface="Arial" panose="020B0604020202020204" pitchFamily="34" charset="0"/>
                <a:cs typeface="Arial" panose="020B0604020202020204" pitchFamily="34" charset="0"/>
              </a:rPr>
              <a:t>декларують по відношенню до дітей з особливими потребами та сиріт, найнижчу – до дітей у конфлікті з законом, дітей з родин з залежностями та ВІЛ.</a:t>
            </a:r>
          </a:p>
          <a:p>
            <a:pPr marL="171450" lvl="0" indent="-171450" algn="just">
              <a:spcBef>
                <a:spcPts val="600"/>
              </a:spcBef>
              <a:spcAft>
                <a:spcPts val="600"/>
              </a:spcAft>
              <a:buFont typeface="Arial" panose="020B0604020202020204" pitchFamily="34" charset="0"/>
              <a:buChar char="•"/>
            </a:pPr>
            <a:r>
              <a:rPr lang="uk-UA" sz="1600" dirty="0">
                <a:latin typeface="Arial" panose="020B0604020202020204" pitchFamily="34" charset="0"/>
                <a:cs typeface="Arial" panose="020B0604020202020204" pitchFamily="34" charset="0"/>
              </a:rPr>
              <a:t>Батьки декларують високу готовність до спілкування своїх дітей з сиротами та позбавленими батьківської опіки, з дітьми з особливими потребами та значно менше – з бездомними, з родин з алко/налко-залежностями, в родин з ВІЛ та ВІЛ-інфікованими дітьми, з дітьми у конфлікті з законом.  На особистому рівні готовність до прийняття дітей уразливих груп у близьке оточення не перевищує 15%.</a:t>
            </a:r>
          </a:p>
          <a:p>
            <a:pPr marL="171450" lvl="0" indent="-171450" algn="just">
              <a:spcBef>
                <a:spcPts val="600"/>
              </a:spcBef>
              <a:spcAft>
                <a:spcPts val="600"/>
              </a:spcAft>
              <a:buFont typeface="Arial" panose="020B0604020202020204" pitchFamily="34" charset="0"/>
              <a:buChar char="•"/>
            </a:pPr>
            <a:r>
              <a:rPr lang="uk-UA" sz="1600" dirty="0">
                <a:latin typeface="Arial" panose="020B0604020202020204" pitchFamily="34" charset="0"/>
                <a:cs typeface="Arial" panose="020B0604020202020204" pitchFamily="34" charset="0"/>
              </a:rPr>
              <a:t>Готовність до усиновлення або опіки дуже низька. Основні бар’єри – матеріальні труднощі та психологічна неготовність виховувати нерідних дітей. Найбільше суспільство готове допомагати таким дітям матеріально, не готові залучатися до взаємодії з такими дітьми особисто. Так само, матеріально ЦА готове допомагати сім’ям з дітьми з особливими потребами. </a:t>
            </a:r>
          </a:p>
        </p:txBody>
      </p:sp>
    </p:spTree>
    <p:extLst>
      <p:ext uri="{BB962C8B-B14F-4D97-AF65-F5344CB8AC3E}">
        <p14:creationId xmlns:p14="http://schemas.microsoft.com/office/powerpoint/2010/main" val="114410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849B4F2-8DD6-4E11-AC0E-6374BB627AC3}" type="slidenum">
              <a:rPr lang="ru-RU" smtClean="0"/>
              <a:pPr/>
              <a:t>8</a:t>
            </a:fld>
            <a:endParaRPr lang="ru-RU" dirty="0"/>
          </a:p>
        </p:txBody>
      </p:sp>
      <p:sp>
        <p:nvSpPr>
          <p:cNvPr id="5" name="Заголовок 1"/>
          <p:cNvSpPr>
            <a:spLocks noGrp="1"/>
          </p:cNvSpPr>
          <p:nvPr>
            <p:ph type="title"/>
          </p:nvPr>
        </p:nvSpPr>
        <p:spPr>
          <a:xfrm>
            <a:off x="179512" y="-9449"/>
            <a:ext cx="8229600" cy="854075"/>
          </a:xfrm>
          <a:noFill/>
        </p:spPr>
        <p:txBody>
          <a:bodyPr rtlCol="0">
            <a:normAutofit/>
          </a:bodyPr>
          <a:lstStyle/>
          <a:p>
            <a:pPr algn="l" eaLnBrk="1" fontAlgn="auto" hangingPunct="1">
              <a:spcBef>
                <a:spcPts val="600"/>
              </a:spcBef>
              <a:spcAft>
                <a:spcPts val="600"/>
              </a:spcAft>
              <a:defRPr/>
            </a:pPr>
            <a:r>
              <a:rPr lang="uk-UA" dirty="0" smtClean="0"/>
              <a:t>Основні результати</a:t>
            </a:r>
            <a:endParaRPr lang="uk-UA" dirty="0"/>
          </a:p>
        </p:txBody>
      </p:sp>
      <p:sp>
        <p:nvSpPr>
          <p:cNvPr id="7" name="Прямоугольник 6"/>
          <p:cNvSpPr/>
          <p:nvPr/>
        </p:nvSpPr>
        <p:spPr>
          <a:xfrm>
            <a:off x="869837" y="974926"/>
            <a:ext cx="7260311" cy="2369880"/>
          </a:xfrm>
          <a:prstGeom prst="rect">
            <a:avLst/>
          </a:prstGeom>
          <a:noFill/>
        </p:spPr>
        <p:txBody>
          <a:bodyPr wrap="square">
            <a:spAutoFit/>
          </a:bodyPr>
          <a:lstStyle/>
          <a:p>
            <a:pPr marL="171450" lvl="0" indent="-171450" algn="just">
              <a:spcBef>
                <a:spcPts val="600"/>
              </a:spcBef>
              <a:spcAft>
                <a:spcPts val="600"/>
              </a:spcAft>
              <a:buFont typeface="Arial" panose="020B0604020202020204" pitchFamily="34" charset="0"/>
              <a:buChar char="•"/>
            </a:pPr>
            <a:r>
              <a:rPr lang="uk-UA" sz="1600" dirty="0" smtClean="0">
                <a:latin typeface="Arial" panose="020B0604020202020204" pitchFamily="34" charset="0"/>
                <a:cs typeface="Arial" panose="020B0604020202020204" pitchFamily="34" charset="0"/>
              </a:rPr>
              <a:t>Про </a:t>
            </a:r>
            <a:r>
              <a:rPr lang="uk-UA" sz="1600" dirty="0">
                <a:latin typeface="Arial" panose="020B0604020202020204" pitchFamily="34" charset="0"/>
                <a:cs typeface="Arial" panose="020B0604020202020204" pitchFamily="34" charset="0"/>
              </a:rPr>
              <a:t>соціальні служби та соціальних робітників обізнані більшість опитаних, проте більшість до них не зверталася</a:t>
            </a:r>
            <a:r>
              <a:rPr lang="uk-UA" sz="1600" dirty="0" smtClean="0">
                <a:latin typeface="Arial" panose="020B0604020202020204" pitchFamily="34" charset="0"/>
                <a:cs typeface="Arial" panose="020B0604020202020204" pitchFamily="34" charset="0"/>
              </a:rPr>
              <a:t>. </a:t>
            </a:r>
          </a:p>
          <a:p>
            <a:pPr marL="171450" lvl="0" indent="-171450" algn="just">
              <a:spcBef>
                <a:spcPts val="600"/>
              </a:spcBef>
              <a:spcAft>
                <a:spcPts val="600"/>
              </a:spcAft>
              <a:buFont typeface="Arial" panose="020B0604020202020204" pitchFamily="34" charset="0"/>
              <a:buChar char="•"/>
            </a:pPr>
            <a:r>
              <a:rPr lang="uk-UA" sz="1600" dirty="0" smtClean="0">
                <a:latin typeface="Arial" panose="020B0604020202020204" pitchFamily="34" charset="0"/>
                <a:cs typeface="Arial" panose="020B0604020202020204" pitchFamily="34" charset="0"/>
              </a:rPr>
              <a:t>Про програму раннього втручання обізнані хоча б поверхово кожен четвертий опитаний. В цілому ЦА позитивно ставиться до такої ініціативи. </a:t>
            </a:r>
          </a:p>
          <a:p>
            <a:pPr marL="171450" lvl="0" indent="-171450" algn="just">
              <a:spcBef>
                <a:spcPts val="600"/>
              </a:spcBef>
              <a:spcAft>
                <a:spcPts val="600"/>
              </a:spcAft>
              <a:buFont typeface="Arial" panose="020B0604020202020204" pitchFamily="34" charset="0"/>
              <a:buChar char="•"/>
            </a:pPr>
            <a:r>
              <a:rPr lang="uk-UA" sz="1600" dirty="0" smtClean="0">
                <a:latin typeface="Arial" panose="020B0604020202020204" pitchFamily="34" charset="0"/>
                <a:cs typeface="Arial" panose="020B0604020202020204" pitchFamily="34" charset="0"/>
              </a:rPr>
              <a:t>Також схвалення отримує ідея відмови від державних дитячих будинків з метою виховання всіх дітей у родинах та відкриття реабілітаційних центрів для дітей з особливими потребами для їх адаптації у суспільстві</a:t>
            </a:r>
            <a:endParaRPr lang="uk-U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242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849B4F2-8DD6-4E11-AC0E-6374BB627AC3}" type="slidenum">
              <a:rPr lang="ru-RU" smtClean="0"/>
              <a:pPr/>
              <a:t>9</a:t>
            </a:fld>
            <a:endParaRPr lang="ru-RU" dirty="0"/>
          </a:p>
        </p:txBody>
      </p:sp>
      <p:sp>
        <p:nvSpPr>
          <p:cNvPr id="5" name="Заголовок 1"/>
          <p:cNvSpPr>
            <a:spLocks noGrp="1"/>
          </p:cNvSpPr>
          <p:nvPr>
            <p:ph type="title"/>
          </p:nvPr>
        </p:nvSpPr>
        <p:spPr>
          <a:xfrm>
            <a:off x="179512" y="-9449"/>
            <a:ext cx="8229600" cy="854075"/>
          </a:xfrm>
          <a:noFill/>
        </p:spPr>
        <p:txBody>
          <a:bodyPr rtlCol="0">
            <a:normAutofit/>
          </a:bodyPr>
          <a:lstStyle/>
          <a:p>
            <a:pPr algn="l" eaLnBrk="1" fontAlgn="auto" hangingPunct="1">
              <a:spcBef>
                <a:spcPts val="600"/>
              </a:spcBef>
              <a:spcAft>
                <a:spcPts val="600"/>
              </a:spcAft>
              <a:defRPr/>
            </a:pPr>
            <a:r>
              <a:rPr lang="uk-UA" dirty="0" smtClean="0"/>
              <a:t>Основні результати</a:t>
            </a:r>
            <a:endParaRPr lang="uk-UA" dirty="0"/>
          </a:p>
        </p:txBody>
      </p:sp>
      <p:sp>
        <p:nvSpPr>
          <p:cNvPr id="7" name="Прямоугольник 6"/>
          <p:cNvSpPr/>
          <p:nvPr/>
        </p:nvSpPr>
        <p:spPr>
          <a:xfrm>
            <a:off x="179512" y="692696"/>
            <a:ext cx="7260311" cy="923330"/>
          </a:xfrm>
          <a:prstGeom prst="rect">
            <a:avLst/>
          </a:prstGeom>
          <a:noFill/>
        </p:spPr>
        <p:txBody>
          <a:bodyPr wrap="square">
            <a:spAutoFit/>
          </a:bodyPr>
          <a:lstStyle/>
          <a:p>
            <a:pPr lvl="0" algn="just">
              <a:spcBef>
                <a:spcPts val="600"/>
              </a:spcBef>
              <a:spcAft>
                <a:spcPts val="600"/>
              </a:spcAft>
            </a:pPr>
            <a:r>
              <a:rPr lang="uk-UA" b="1" dirty="0" smtClean="0">
                <a:latin typeface="Arial" panose="020B0604020202020204" pitchFamily="34" charset="0"/>
                <a:cs typeface="Arial" panose="020B0604020202020204" pitchFamily="34" charset="0"/>
              </a:rPr>
              <a:t>Основними показниками щодо ефективності заходів у області заохочення родинної опіки і збільшення толерантності щодо маргінальних груп дітей можуть бути: </a:t>
            </a:r>
          </a:p>
        </p:txBody>
      </p:sp>
      <p:graphicFrame>
        <p:nvGraphicFramePr>
          <p:cNvPr id="2" name="Таблица 1"/>
          <p:cNvGraphicFramePr>
            <a:graphicFrameLocks noGrp="1"/>
          </p:cNvGraphicFramePr>
          <p:nvPr>
            <p:extLst>
              <p:ext uri="{D42A27DB-BD31-4B8C-83A1-F6EECF244321}">
                <p14:modId xmlns:p14="http://schemas.microsoft.com/office/powerpoint/2010/main" val="3202958"/>
              </p:ext>
            </p:extLst>
          </p:nvPr>
        </p:nvGraphicFramePr>
        <p:xfrm>
          <a:off x="251520" y="1772816"/>
          <a:ext cx="8712968" cy="3623310"/>
        </p:xfrm>
        <a:graphic>
          <a:graphicData uri="http://schemas.openxmlformats.org/drawingml/2006/table">
            <a:tbl>
              <a:tblPr/>
              <a:tblGrid>
                <a:gridCol w="6048672"/>
                <a:gridCol w="2664296"/>
              </a:tblGrid>
              <a:tr h="190500">
                <a:tc>
                  <a:txBody>
                    <a:bodyPr/>
                    <a:lstStyle/>
                    <a:p>
                      <a:pPr algn="ctr" fontAlgn="b"/>
                      <a:r>
                        <a:rPr lang="uk-UA" sz="1800" b="0" i="0" u="none" strike="noStrike" dirty="0" smtClean="0">
                          <a:solidFill>
                            <a:srgbClr val="000000"/>
                          </a:solidFill>
                          <a:effectLst/>
                          <a:latin typeface="Arial" panose="020B0604020202020204" pitchFamily="34" charset="0"/>
                          <a:cs typeface="Arial" panose="020B0604020202020204" pitchFamily="34" charset="0"/>
                        </a:rPr>
                        <a:t>Показник</a:t>
                      </a:r>
                      <a:endParaRPr lang="uk-U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C000"/>
                    </a:solidFill>
                  </a:tcPr>
                </a:tc>
                <a:tc>
                  <a:txBody>
                    <a:bodyPr/>
                    <a:lstStyle/>
                    <a:p>
                      <a:pPr algn="ctr" fontAlgn="b"/>
                      <a:r>
                        <a:rPr lang="uk-UA" sz="1800" b="0" i="0" u="none" strike="noStrike" dirty="0" smtClean="0">
                          <a:solidFill>
                            <a:srgbClr val="000000"/>
                          </a:solidFill>
                          <a:effectLst/>
                          <a:latin typeface="Arial" panose="020B0604020202020204" pitchFamily="34" charset="0"/>
                          <a:cs typeface="Arial" panose="020B0604020202020204" pitchFamily="34" charset="0"/>
                        </a:rPr>
                        <a:t>Поточні оцінки</a:t>
                      </a:r>
                      <a:endParaRPr lang="uk-U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C000"/>
                    </a:solidFill>
                  </a:tcPr>
                </a:tc>
              </a:tr>
              <a:tr h="190500">
                <a:tc>
                  <a:txBody>
                    <a:bodyPr/>
                    <a:lstStyle/>
                    <a:p>
                      <a:pPr algn="l" fontAlgn="b"/>
                      <a:r>
                        <a:rPr lang="uk-UA" dirty="0" smtClean="0">
                          <a:latin typeface="Arial" panose="020B0604020202020204" pitchFamily="34" charset="0"/>
                          <a:cs typeface="Arial" panose="020B0604020202020204" pitchFamily="34" charset="0"/>
                        </a:rPr>
                        <a:t>Показники усиновлення/опікунства серед оточення</a:t>
                      </a:r>
                      <a:endParaRPr lang="uk-U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180975" indent="0" algn="l" fontAlgn="b"/>
                      <a:r>
                        <a:rPr lang="uk-UA" sz="1800" b="0" i="0" u="none" strike="noStrike" dirty="0" smtClean="0">
                          <a:solidFill>
                            <a:srgbClr val="000000"/>
                          </a:solidFill>
                          <a:effectLst/>
                          <a:latin typeface="Arial" panose="020B0604020202020204" pitchFamily="34" charset="0"/>
                          <a:cs typeface="Arial" panose="020B0604020202020204" pitchFamily="34" charset="0"/>
                        </a:rPr>
                        <a:t>20%</a:t>
                      </a:r>
                      <a:endParaRPr lang="uk-U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90500">
                <a:tc>
                  <a:txBody>
                    <a:bodyPr/>
                    <a:lstStyle/>
                    <a:p>
                      <a:pPr marL="0" lvl="0" indent="0" algn="just">
                        <a:spcBef>
                          <a:spcPts val="600"/>
                        </a:spcBef>
                        <a:spcAft>
                          <a:spcPts val="600"/>
                        </a:spcAft>
                        <a:buFont typeface="Arial" panose="020B0604020202020204" pitchFamily="34" charset="0"/>
                        <a:buNone/>
                      </a:pPr>
                      <a:r>
                        <a:rPr lang="uk-UA" dirty="0" smtClean="0">
                          <a:latin typeface="Arial" panose="020B0604020202020204" pitchFamily="34" charset="0"/>
                          <a:cs typeface="Arial" panose="020B0604020202020204" pitchFamily="34" charset="0"/>
                        </a:rPr>
                        <a:t>Показники наявності сімей з дітьми особливими потребами серед оточення</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180975" indent="0" algn="l" fontAlgn="b"/>
                      <a:r>
                        <a:rPr lang="uk-UA" sz="1800" b="0" i="0" u="none" strike="noStrike" dirty="0" smtClean="0">
                          <a:solidFill>
                            <a:srgbClr val="000000"/>
                          </a:solidFill>
                          <a:effectLst/>
                          <a:latin typeface="Arial" panose="020B0604020202020204" pitchFamily="34" charset="0"/>
                          <a:cs typeface="Arial" panose="020B0604020202020204" pitchFamily="34" charset="0"/>
                        </a:rPr>
                        <a:t>21%</a:t>
                      </a:r>
                      <a:endParaRPr lang="uk-U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uk-UA" dirty="0" smtClean="0">
                          <a:latin typeface="Arial" panose="020B0604020202020204" pitchFamily="34" charset="0"/>
                          <a:cs typeface="Arial" panose="020B0604020202020204" pitchFamily="34" charset="0"/>
                        </a:rPr>
                        <a:t>Обізнаність та звернення до соціальних служб та соціальних працівників</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indent="180975" algn="l" fontAlgn="b"/>
                      <a:r>
                        <a:rPr lang="uk-UA" sz="1800" b="0" i="0" u="none" strike="noStrike" dirty="0" smtClean="0">
                          <a:solidFill>
                            <a:srgbClr val="000000"/>
                          </a:solidFill>
                          <a:effectLst/>
                          <a:latin typeface="Arial" panose="020B0604020202020204" pitchFamily="34" charset="0"/>
                          <a:cs typeface="Arial" panose="020B0604020202020204" pitchFamily="34" charset="0"/>
                        </a:rPr>
                        <a:t>71% (6%</a:t>
                      </a:r>
                      <a:r>
                        <a:rPr lang="uk-UA" sz="1800" b="0" i="0" u="none" strike="noStrike" baseline="0" dirty="0" smtClean="0">
                          <a:solidFill>
                            <a:srgbClr val="000000"/>
                          </a:solidFill>
                          <a:effectLst/>
                          <a:latin typeface="Arial" panose="020B0604020202020204" pitchFamily="34" charset="0"/>
                          <a:cs typeface="Arial" panose="020B0604020202020204" pitchFamily="34" charset="0"/>
                        </a:rPr>
                        <a:t> від загальної вибірки</a:t>
                      </a:r>
                      <a:r>
                        <a:rPr lang="uk-UA" sz="1800" b="0" i="0" u="none" strike="noStrike" dirty="0" smtClean="0">
                          <a:solidFill>
                            <a:srgbClr val="000000"/>
                          </a:solidFill>
                          <a:effectLst/>
                          <a:latin typeface="Arial" panose="020B0604020202020204" pitchFamily="34" charset="0"/>
                          <a:cs typeface="Arial" panose="020B0604020202020204" pitchFamily="34" charset="0"/>
                        </a:rPr>
                        <a:t>)</a:t>
                      </a:r>
                      <a:endParaRPr lang="uk-U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uk-UA" dirty="0" smtClean="0">
                          <a:latin typeface="Arial" panose="020B0604020202020204" pitchFamily="34" charset="0"/>
                          <a:cs typeface="Arial" panose="020B0604020202020204" pitchFamily="34" charset="0"/>
                        </a:rPr>
                        <a:t>Готовність долучатися особисто до допомоги дітям з дитячих будинків та з родин з особливими потребами (не лише матеріально, а власними діями)</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indent="180975" algn="l" fontAlgn="b"/>
                      <a:r>
                        <a:rPr lang="uk-UA" sz="1800" b="0" i="0" u="none" strike="noStrike" dirty="0" smtClean="0">
                          <a:solidFill>
                            <a:srgbClr val="000000"/>
                          </a:solidFill>
                          <a:effectLst/>
                          <a:latin typeface="Arial" panose="020B0604020202020204" pitchFamily="34" charset="0"/>
                          <a:cs typeface="Arial" panose="020B0604020202020204" pitchFamily="34" charset="0"/>
                        </a:rPr>
                        <a:t>В середньому</a:t>
                      </a:r>
                      <a:r>
                        <a:rPr lang="uk-UA" sz="1800" b="0" i="0" u="none" strike="noStrike" baseline="0" dirty="0" smtClean="0">
                          <a:solidFill>
                            <a:srgbClr val="000000"/>
                          </a:solidFill>
                          <a:effectLst/>
                          <a:latin typeface="Arial" panose="020B0604020202020204" pitchFamily="34" charset="0"/>
                          <a:cs typeface="Arial" panose="020B0604020202020204" pitchFamily="34" charset="0"/>
                        </a:rPr>
                        <a:t> хоча б якось залучилися готове 40% ЦА</a:t>
                      </a:r>
                      <a:endParaRPr lang="uk-U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uk-UA" dirty="0" smtClean="0">
                          <a:latin typeface="Arial" panose="020B0604020202020204" pitchFamily="34" charset="0"/>
                          <a:cs typeface="Arial" panose="020B0604020202020204" pitchFamily="34" charset="0"/>
                        </a:rPr>
                        <a:t>Оцінки прийняття уразливих груп дітей у якості  членів родини/близьких друзів</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indent="180975" algn="l" fontAlgn="b"/>
                      <a:r>
                        <a:rPr lang="uk-UA" sz="1800" b="0" i="0" u="none" strike="noStrike" dirty="0" smtClean="0">
                          <a:solidFill>
                            <a:srgbClr val="000000"/>
                          </a:solidFill>
                          <a:effectLst/>
                          <a:latin typeface="Arial" panose="020B0604020202020204" pitchFamily="34" charset="0"/>
                          <a:cs typeface="Arial" panose="020B0604020202020204" pitchFamily="34" charset="0"/>
                        </a:rPr>
                        <a:t>Найвищий показник - 15% (діти-сироти), найнижчий – 3% (біти</a:t>
                      </a:r>
                      <a:r>
                        <a:rPr lang="uk-UA" sz="1800" b="0" i="0" u="none" strike="noStrike" baseline="0" dirty="0" smtClean="0">
                          <a:solidFill>
                            <a:srgbClr val="000000"/>
                          </a:solidFill>
                          <a:effectLst/>
                          <a:latin typeface="Arial" panose="020B0604020202020204" pitchFamily="34" charset="0"/>
                          <a:cs typeface="Arial" panose="020B0604020202020204" pitchFamily="34" charset="0"/>
                        </a:rPr>
                        <a:t> в конфлікті з законом</a:t>
                      </a:r>
                      <a:r>
                        <a:rPr lang="uk-UA" sz="1800" b="0" i="0" u="none" strike="noStrike" dirty="0" smtClean="0">
                          <a:solidFill>
                            <a:srgbClr val="000000"/>
                          </a:solidFill>
                          <a:effectLst/>
                          <a:latin typeface="Arial" panose="020B0604020202020204" pitchFamily="34" charset="0"/>
                          <a:cs typeface="Arial" panose="020B0604020202020204" pitchFamily="34" charset="0"/>
                        </a:rPr>
                        <a:t>)</a:t>
                      </a:r>
                      <a:endParaRPr lang="uk-U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0955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19050">
          <a:solidFill>
            <a:srgbClr val="FFCC00"/>
          </a:solidFill>
        </a:ln>
      </a:spPr>
      <a:bodyPr wrap="square" rtlCol="0" anchor="ctr">
        <a:spAutoFit/>
      </a:bodyPr>
      <a:lstStyle>
        <a:defPPr algn="ctr">
          <a:defRPr sz="14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10758</TotalTime>
  <Words>6127</Words>
  <Application>Microsoft Office PowerPoint</Application>
  <PresentationFormat>On-screen Show (4:3)</PresentationFormat>
  <Paragraphs>1061</Paragraphs>
  <Slides>49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宋体</vt:lpstr>
      <vt:lpstr>Arial</vt:lpstr>
      <vt:lpstr>Calibri</vt:lpstr>
      <vt:lpstr>Times New Roman</vt:lpstr>
      <vt:lpstr>Wingdings</vt:lpstr>
      <vt:lpstr>Тема Office</vt:lpstr>
      <vt:lpstr>PowerPoint Presentation</vt:lpstr>
      <vt:lpstr>Зміст</vt:lpstr>
      <vt:lpstr>Основні задачі дослідження</vt:lpstr>
      <vt:lpstr>Методологія та дизайн дослідження (1) Якісний етап</vt:lpstr>
      <vt:lpstr>Методологія та дизайн дослідження (2) Кількісний етап</vt:lpstr>
      <vt:lpstr>Основні результати</vt:lpstr>
      <vt:lpstr>Основні результати</vt:lpstr>
      <vt:lpstr>Основні результати</vt:lpstr>
      <vt:lpstr>Основні результати</vt:lpstr>
      <vt:lpstr>Обізнаність та ставлення громадськості до форм сімейного піклування щодо дітей</vt:lpstr>
      <vt:lpstr>PowerPoint Presentation</vt:lpstr>
      <vt:lpstr>PowerPoint Presentation</vt:lpstr>
      <vt:lpstr>PowerPoint Presentation</vt:lpstr>
      <vt:lpstr>PowerPoint Presentation</vt:lpstr>
      <vt:lpstr>PowerPoint Presentation</vt:lpstr>
      <vt:lpstr>PowerPoint Presentation</vt:lpstr>
      <vt:lpstr>Оцінка поширеності усиновлення та готовність громади до дій в їх інтересах</vt:lpstr>
      <vt:lpstr>PowerPoint Presentation</vt:lpstr>
      <vt:lpstr>PowerPoint Presentation</vt:lpstr>
      <vt:lpstr>PowerPoint Presentation</vt:lpstr>
      <vt:lpstr>PowerPoint Presentation</vt:lpstr>
      <vt:lpstr>PowerPoint Presentation</vt:lpstr>
      <vt:lpstr>Оцінка поширеності сімей з дітьми з особливими потребами та готовність громади до дій в їх інтересах</vt:lpstr>
      <vt:lpstr>PowerPoint Presentation</vt:lpstr>
      <vt:lpstr>PowerPoint Presentation</vt:lpstr>
      <vt:lpstr>Ставлення громадськості до маргіналізованих груп дітей та членів їх родин</vt:lpstr>
      <vt:lpstr>PowerPoint Presentation</vt:lpstr>
      <vt:lpstr>PowerPoint Presentation</vt:lpstr>
      <vt:lpstr>PowerPoint Presentation</vt:lpstr>
      <vt:lpstr>PowerPoint Presentation</vt:lpstr>
      <vt:lpstr>PowerPoint Presentation</vt:lpstr>
      <vt:lpstr>Толерантність по відношенню до уразливих груп дітей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Обізнаність про соціальні служби та оцінка запропонованих ініціатив</vt:lpstr>
      <vt:lpstr>PowerPoint Presentation</vt:lpstr>
      <vt:lpstr>Соціальні служби : експертна думка</vt:lpstr>
      <vt:lpstr>PowerPoint Presentation</vt:lpstr>
      <vt:lpstr>PowerPoint Presentation</vt:lpstr>
      <vt:lpstr>PowerPoint Presentation</vt:lpstr>
      <vt:lpstr>Соціально-демографічний профіль респондентів</vt:lpstr>
      <vt:lpstr>PowerPoint Presentation</vt:lpstr>
      <vt:lpstr>PowerPoint Presentation</vt:lpstr>
      <vt:lpstr>PowerPoint Presentation</vt:lpstr>
    </vt:vector>
  </TitlesOfParts>
  <Company>InMind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l-zhytnyk</dc:creator>
  <cp:lastModifiedBy>Anna Sukhodolska</cp:lastModifiedBy>
  <cp:revision>901</cp:revision>
  <cp:lastPrinted>2014-09-03T09:44:55Z</cp:lastPrinted>
  <dcterms:created xsi:type="dcterms:W3CDTF">2010-09-24T10:15:22Z</dcterms:created>
  <dcterms:modified xsi:type="dcterms:W3CDTF">2014-09-08T20:49:24Z</dcterms:modified>
</cp:coreProperties>
</file>